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56" r:id="rId2"/>
    <p:sldId id="257" r:id="rId3"/>
    <p:sldId id="258" r:id="rId4"/>
    <p:sldId id="306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269" r:id="rId14"/>
    <p:sldId id="287" r:id="rId15"/>
    <p:sldId id="288" r:id="rId16"/>
    <p:sldId id="290" r:id="rId17"/>
    <p:sldId id="259" r:id="rId18"/>
    <p:sldId id="282" r:id="rId19"/>
    <p:sldId id="272" r:id="rId20"/>
    <p:sldId id="273" r:id="rId21"/>
    <p:sldId id="277" r:id="rId22"/>
    <p:sldId id="275" r:id="rId23"/>
    <p:sldId id="276" r:id="rId24"/>
    <p:sldId id="299" r:id="rId25"/>
    <p:sldId id="305" r:id="rId26"/>
    <p:sldId id="300" r:id="rId27"/>
    <p:sldId id="303" r:id="rId28"/>
    <p:sldId id="266" r:id="rId29"/>
    <p:sldId id="283" r:id="rId30"/>
    <p:sldId id="298" r:id="rId31"/>
    <p:sldId id="31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66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Amraei\Desktop\SIBReportundefined_14010323_10000012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SIBReportundefined_14010323_100!$B$1</c:f>
              <c:strCache>
                <c:ptCount val="1"/>
                <c:pt idx="0">
                  <c:v>میزان آمادگی خانوار در برابر بلایا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CC-4EC9-BFC1-466A52E3E898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SIBReportundefined_14010323_100!$A$2:$A$60</c:f>
              <c:strCache>
                <c:ptCount val="59"/>
                <c:pt idx="0">
                  <c:v> سراب</c:v>
                </c:pt>
                <c:pt idx="1">
                  <c:v> اسد آباد</c:v>
                </c:pt>
                <c:pt idx="2">
                  <c:v> جیرفت</c:v>
                </c:pt>
                <c:pt idx="3">
                  <c:v> بم</c:v>
                </c:pt>
                <c:pt idx="4">
                  <c:v> ایلام</c:v>
                </c:pt>
                <c:pt idx="5">
                  <c:v> زنجان</c:v>
                </c:pt>
                <c:pt idx="6">
                  <c:v> شهرکرد</c:v>
                </c:pt>
                <c:pt idx="7">
                  <c:v> یاسوج</c:v>
                </c:pt>
                <c:pt idx="8">
                  <c:v> تبریز</c:v>
                </c:pt>
                <c:pt idx="9">
                  <c:v> بیرجند</c:v>
                </c:pt>
                <c:pt idx="10">
                  <c:v> کرمانشاه</c:v>
                </c:pt>
                <c:pt idx="11">
                  <c:v> اراک</c:v>
                </c:pt>
                <c:pt idx="12">
                  <c:v> لارستان</c:v>
                </c:pt>
                <c:pt idx="13">
                  <c:v> سبزوار</c:v>
                </c:pt>
                <c:pt idx="14">
                  <c:v> خوی</c:v>
                </c:pt>
                <c:pt idx="15">
                  <c:v> فسا</c:v>
                </c:pt>
                <c:pt idx="16">
                  <c:v> لرستان</c:v>
                </c:pt>
                <c:pt idx="17">
                  <c:v> خلخال</c:v>
                </c:pt>
                <c:pt idx="18">
                  <c:v> شیراز</c:v>
                </c:pt>
                <c:pt idx="19">
                  <c:v> بهبهان</c:v>
                </c:pt>
                <c:pt idx="20">
                  <c:v> کرمان</c:v>
                </c:pt>
                <c:pt idx="21">
                  <c:v> بجنورد</c:v>
                </c:pt>
                <c:pt idx="22">
                  <c:v> جندی‌شاپور</c:v>
                </c:pt>
                <c:pt idx="23">
                  <c:v> دزفول</c:v>
                </c:pt>
                <c:pt idx="24">
                  <c:v> زابل</c:v>
                </c:pt>
                <c:pt idx="25">
                  <c:v> اسفراین</c:v>
                </c:pt>
                <c:pt idx="26">
                  <c:v> همدان</c:v>
                </c:pt>
                <c:pt idx="27">
                  <c:v> گناباد</c:v>
                </c:pt>
                <c:pt idx="28">
                  <c:v> رفسنجان</c:v>
                </c:pt>
                <c:pt idx="29">
                  <c:v> گیلان</c:v>
                </c:pt>
                <c:pt idx="30">
                  <c:v> خمین</c:v>
                </c:pt>
                <c:pt idx="31">
                  <c:v> شوشتر</c:v>
                </c:pt>
                <c:pt idx="32">
                  <c:v>متوسط کشوری</c:v>
                </c:pt>
                <c:pt idx="33">
                  <c:v> بابل</c:v>
                </c:pt>
                <c:pt idx="34">
                  <c:v> مراغه</c:v>
                </c:pt>
                <c:pt idx="35">
                  <c:v> اردبیل</c:v>
                </c:pt>
                <c:pt idx="36">
                  <c:v> قزوین</c:v>
                </c:pt>
                <c:pt idx="37">
                  <c:v> بوشهر</c:v>
                </c:pt>
                <c:pt idx="38">
                  <c:v> اصفهان</c:v>
                </c:pt>
                <c:pt idx="39">
                  <c:v> نيشابور</c:v>
                </c:pt>
                <c:pt idx="40">
                  <c:v> ارومیه</c:v>
                </c:pt>
                <c:pt idx="41">
                  <c:v> بندرعباس</c:v>
                </c:pt>
                <c:pt idx="42">
                  <c:v> شاهرود</c:v>
                </c:pt>
                <c:pt idx="43">
                  <c:v> البرز</c:v>
                </c:pt>
                <c:pt idx="44">
                  <c:v> ایرانشهر</c:v>
                </c:pt>
                <c:pt idx="45">
                  <c:v> زاهدان</c:v>
                </c:pt>
                <c:pt idx="46">
                  <c:v> کردستان</c:v>
                </c:pt>
                <c:pt idx="47">
                  <c:v> سمنان</c:v>
                </c:pt>
                <c:pt idx="48">
                  <c:v> ساوه</c:v>
                </c:pt>
                <c:pt idx="49">
                  <c:v> کاشان</c:v>
                </c:pt>
                <c:pt idx="50">
                  <c:v> قم</c:v>
                </c:pt>
                <c:pt idx="51">
                  <c:v> گراش</c:v>
                </c:pt>
                <c:pt idx="52">
                  <c:v> سیرجان</c:v>
                </c:pt>
                <c:pt idx="53">
                  <c:v> جهرم</c:v>
                </c:pt>
                <c:pt idx="54">
                  <c:v> تربت حیدریه</c:v>
                </c:pt>
                <c:pt idx="55">
                  <c:v> تربت جام</c:v>
                </c:pt>
                <c:pt idx="56">
                  <c:v> تهران</c:v>
                </c:pt>
                <c:pt idx="57">
                  <c:v> شهید بهشتی</c:v>
                </c:pt>
                <c:pt idx="58">
                  <c:v> یزد</c:v>
                </c:pt>
              </c:strCache>
            </c:strRef>
          </c:cat>
          <c:val>
            <c:numRef>
              <c:f>SIBReportundefined_14010323_100!$B$2:$B$60</c:f>
              <c:numCache>
                <c:formatCode>0.0</c:formatCode>
                <c:ptCount val="59"/>
                <c:pt idx="0">
                  <c:v>1.4590970613746628</c:v>
                </c:pt>
                <c:pt idx="1">
                  <c:v>1.7462297238053486</c:v>
                </c:pt>
                <c:pt idx="2">
                  <c:v>1.8317748978237329</c:v>
                </c:pt>
                <c:pt idx="3">
                  <c:v>2.0047189915017074</c:v>
                </c:pt>
                <c:pt idx="4">
                  <c:v>2.181731753714844</c:v>
                </c:pt>
                <c:pt idx="5">
                  <c:v>2.5184948955270556</c:v>
                </c:pt>
                <c:pt idx="6">
                  <c:v>2.8426580201727303</c:v>
                </c:pt>
                <c:pt idx="7">
                  <c:v>3.0577806525689839</c:v>
                </c:pt>
                <c:pt idx="8">
                  <c:v>3.0610959502960773</c:v>
                </c:pt>
                <c:pt idx="9">
                  <c:v>3.3951783575823482</c:v>
                </c:pt>
                <c:pt idx="10">
                  <c:v>3.556746602532189</c:v>
                </c:pt>
                <c:pt idx="11">
                  <c:v>3.5868737973524558</c:v>
                </c:pt>
                <c:pt idx="12">
                  <c:v>3.6580752109675831</c:v>
                </c:pt>
                <c:pt idx="13">
                  <c:v>3.7478534304142719</c:v>
                </c:pt>
                <c:pt idx="14">
                  <c:v>3.9442527542104595</c:v>
                </c:pt>
                <c:pt idx="15">
                  <c:v>4.0550974564292206</c:v>
                </c:pt>
                <c:pt idx="16">
                  <c:v>4.0750651901622668</c:v>
                </c:pt>
                <c:pt idx="17">
                  <c:v>4.5521716127170411</c:v>
                </c:pt>
                <c:pt idx="18">
                  <c:v>4.6334051839806394</c:v>
                </c:pt>
                <c:pt idx="19">
                  <c:v>4.866962303856095</c:v>
                </c:pt>
                <c:pt idx="20">
                  <c:v>5.8124469010216275</c:v>
                </c:pt>
                <c:pt idx="21">
                  <c:v>5.847363950108627</c:v>
                </c:pt>
                <c:pt idx="22">
                  <c:v>5.8474663527266131</c:v>
                </c:pt>
                <c:pt idx="23">
                  <c:v>5.8722437457525718</c:v>
                </c:pt>
                <c:pt idx="24">
                  <c:v>5.9222922236429154</c:v>
                </c:pt>
                <c:pt idx="25">
                  <c:v>6.101096687130557</c:v>
                </c:pt>
                <c:pt idx="26">
                  <c:v>6.476279856607726</c:v>
                </c:pt>
                <c:pt idx="27">
                  <c:v>6.5398712075698411</c:v>
                </c:pt>
                <c:pt idx="28">
                  <c:v>6.8893704973249754</c:v>
                </c:pt>
                <c:pt idx="29">
                  <c:v>6.9498019009771896</c:v>
                </c:pt>
                <c:pt idx="30">
                  <c:v>7.0986698801755308</c:v>
                </c:pt>
                <c:pt idx="31">
                  <c:v>7.2922104285296498</c:v>
                </c:pt>
                <c:pt idx="32">
                  <c:v>7.8736455153687608</c:v>
                </c:pt>
                <c:pt idx="33">
                  <c:v>8.0507798931742975</c:v>
                </c:pt>
                <c:pt idx="34">
                  <c:v>8.3649020173306425</c:v>
                </c:pt>
                <c:pt idx="35">
                  <c:v>8.9954381248424777</c:v>
                </c:pt>
                <c:pt idx="36">
                  <c:v>9.5788599599022266</c:v>
                </c:pt>
                <c:pt idx="37">
                  <c:v>9.6929799331843629</c:v>
                </c:pt>
                <c:pt idx="38">
                  <c:v>9.7249811454874866</c:v>
                </c:pt>
                <c:pt idx="39">
                  <c:v>9.7327330158555387</c:v>
                </c:pt>
                <c:pt idx="40">
                  <c:v>10.174964545312767</c:v>
                </c:pt>
                <c:pt idx="41">
                  <c:v>10.66705128493491</c:v>
                </c:pt>
                <c:pt idx="42">
                  <c:v>11.241999525804157</c:v>
                </c:pt>
                <c:pt idx="43">
                  <c:v>11.606358050882481</c:v>
                </c:pt>
                <c:pt idx="44">
                  <c:v>11.694971473586211</c:v>
                </c:pt>
                <c:pt idx="45">
                  <c:v>12.931105042518022</c:v>
                </c:pt>
                <c:pt idx="46">
                  <c:v>13.878307294924536</c:v>
                </c:pt>
                <c:pt idx="47">
                  <c:v>14.015685488241031</c:v>
                </c:pt>
                <c:pt idx="48">
                  <c:v>15.536634266735733</c:v>
                </c:pt>
                <c:pt idx="49">
                  <c:v>15.552147669158144</c:v>
                </c:pt>
                <c:pt idx="50">
                  <c:v>15.995861905297211</c:v>
                </c:pt>
                <c:pt idx="51">
                  <c:v>16.545125282033013</c:v>
                </c:pt>
                <c:pt idx="52">
                  <c:v>17.55240872531267</c:v>
                </c:pt>
                <c:pt idx="53">
                  <c:v>26.866742236878263</c:v>
                </c:pt>
                <c:pt idx="54">
                  <c:v>28.961094822208363</c:v>
                </c:pt>
                <c:pt idx="55">
                  <c:v>29.28243301538609</c:v>
                </c:pt>
                <c:pt idx="56">
                  <c:v>29.742305641673745</c:v>
                </c:pt>
                <c:pt idx="57">
                  <c:v>31.991429465017983</c:v>
                </c:pt>
                <c:pt idx="58">
                  <c:v>37.042713071888009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CC-4EC9-BFC1-466A52E3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11217008"/>
        <c:axId val="2111223536"/>
      </c:barChart>
      <c:catAx>
        <c:axId val="211121700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223536"/>
        <c:crosses val="autoZero"/>
        <c:auto val="1"/>
        <c:lblAlgn val="ctr"/>
        <c:lblOffset val="100"/>
        <c:noMultiLvlLbl val="0"/>
      </c:catAx>
      <c:valAx>
        <c:axId val="211122353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21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36F1-DE24-4F10-878E-DF2F60AB684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AF79-2A8E-474B-A1E4-BF39687D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1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36F1-DE24-4F10-878E-DF2F60AB684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AF79-2A8E-474B-A1E4-BF39687D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2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36F1-DE24-4F10-878E-DF2F60AB684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AF79-2A8E-474B-A1E4-BF39687D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3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36F1-DE24-4F10-878E-DF2F60AB684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AF79-2A8E-474B-A1E4-BF39687D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36F1-DE24-4F10-878E-DF2F60AB684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AF79-2A8E-474B-A1E4-BF39687D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36F1-DE24-4F10-878E-DF2F60AB684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AF79-2A8E-474B-A1E4-BF39687D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9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36F1-DE24-4F10-878E-DF2F60AB684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AF79-2A8E-474B-A1E4-BF39687D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36F1-DE24-4F10-878E-DF2F60AB684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AF79-2A8E-474B-A1E4-BF39687D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4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36F1-DE24-4F10-878E-DF2F60AB684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AF79-2A8E-474B-A1E4-BF39687D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0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36F1-DE24-4F10-878E-DF2F60AB684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AF79-2A8E-474B-A1E4-BF39687D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4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36F1-DE24-4F10-878E-DF2F60AB684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AF79-2A8E-474B-A1E4-BF39687D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9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B36F1-DE24-4F10-878E-DF2F60AB684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AF79-2A8E-474B-A1E4-BF39687D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0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278" y="2086377"/>
            <a:ext cx="10869769" cy="4018210"/>
          </a:xfrm>
        </p:spPr>
        <p:txBody>
          <a:bodyPr>
            <a:normAutofit fontScale="92500" lnSpcReduction="10000"/>
          </a:bodyPr>
          <a:lstStyle/>
          <a:p>
            <a:pPr rtl="1"/>
            <a:endParaRPr lang="fa-IR" dirty="0" smtClean="0"/>
          </a:p>
          <a:p>
            <a:pPr rtl="1"/>
            <a:r>
              <a:rPr lang="fa-IR" sz="2200" dirty="0" smtClean="0">
                <a:cs typeface="B Titr" panose="00000700000000000000" pitchFamily="2" charset="-78"/>
              </a:rPr>
              <a:t>راهنمای </a:t>
            </a:r>
            <a:r>
              <a:rPr lang="fa-IR" sz="2200" dirty="0">
                <a:cs typeface="B Titr" panose="00000700000000000000" pitchFamily="2" charset="-78"/>
              </a:rPr>
              <a:t>برنامه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DART</a:t>
            </a:r>
            <a:r>
              <a:rPr lang="fa-IR" sz="2200" dirty="0">
                <a:cs typeface="B Titr" panose="00000700000000000000" pitchFamily="2" charset="-78"/>
              </a:rPr>
              <a:t> در سامانه یکپارچه </a:t>
            </a:r>
            <a:r>
              <a:rPr lang="fa-IR" sz="2200" dirty="0" smtClean="0">
                <a:cs typeface="B Titr" panose="00000700000000000000" pitchFamily="2" charset="-78"/>
              </a:rPr>
              <a:t>سیب</a:t>
            </a:r>
          </a:p>
          <a:p>
            <a:pPr rtl="1"/>
            <a:endParaRPr lang="en-US" dirty="0"/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(DART: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isaster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ssessment of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eadiness and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raining)</a:t>
            </a:r>
          </a:p>
          <a:p>
            <a:pPr rtl="1"/>
            <a:r>
              <a:rPr lang="ar-SA" sz="3800" b="1" dirty="0">
                <a:cs typeface="B Lotus" panose="00000400000000000000" pitchFamily="2" charset="-78"/>
              </a:rPr>
              <a:t> برنامه ارزیابی آمادگی و آموزش خانوار در برابر بلایا </a:t>
            </a:r>
            <a:endParaRPr lang="en-US" sz="3800" b="1" dirty="0">
              <a:cs typeface="B Lotus" panose="00000400000000000000" pitchFamily="2" charset="-78"/>
            </a:endParaRPr>
          </a:p>
          <a:p>
            <a:pPr rtl="1">
              <a:lnSpc>
                <a:spcPct val="120000"/>
              </a:lnSpc>
            </a:pPr>
            <a:r>
              <a:rPr lang="ar-SA" sz="2200" b="1" dirty="0" smtClean="0">
                <a:cs typeface="B Nazanin" panose="00000400000000000000" pitchFamily="2" charset="-78"/>
              </a:rPr>
              <a:t>مرکز </a:t>
            </a:r>
            <a:r>
              <a:rPr lang="ar-SA" sz="2200" b="1" dirty="0">
                <a:cs typeface="B Nazanin" panose="00000400000000000000" pitchFamily="2" charset="-78"/>
              </a:rPr>
              <a:t>مدیریت شبکه</a:t>
            </a:r>
            <a:endParaRPr lang="en-US" sz="2200" dirty="0">
              <a:cs typeface="B Nazanin" panose="00000400000000000000" pitchFamily="2" charset="-78"/>
            </a:endParaRPr>
          </a:p>
          <a:p>
            <a:pPr rtl="1">
              <a:lnSpc>
                <a:spcPct val="120000"/>
              </a:lnSpc>
            </a:pPr>
            <a:r>
              <a:rPr lang="ar-SA" sz="2200" b="1" dirty="0">
                <a:cs typeface="B Nazanin" panose="00000400000000000000" pitchFamily="2" charset="-78"/>
              </a:rPr>
              <a:t>گروه مدیریت خطر بلایا</a:t>
            </a:r>
            <a:endParaRPr lang="en-US" sz="2200" dirty="0">
              <a:cs typeface="B Nazanin" panose="00000400000000000000" pitchFamily="2" charset="-78"/>
            </a:endParaRPr>
          </a:p>
          <a:p>
            <a:pPr rtl="1"/>
            <a:r>
              <a:rPr lang="en-US" dirty="0"/>
              <a:t>   </a:t>
            </a:r>
          </a:p>
          <a:p>
            <a:pPr rtl="1"/>
            <a:r>
              <a:rPr lang="ar-SA" sz="2200" dirty="0">
                <a:cs typeface="B Lotus" panose="00000400000000000000" pitchFamily="2" charset="-78"/>
              </a:rPr>
              <a:t>خردادماه 1401</a:t>
            </a:r>
            <a:endParaRPr lang="en-US" sz="2200" dirty="0">
              <a:cs typeface="B Lotus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5" name="Picture 4" descr="C:\Users\M.Amraei\Desktop\downloa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567" y="68265"/>
            <a:ext cx="26289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M.Amraei\AppData\Local\Microsoft\Windows\INetCache\Content.Word\moav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2" y="131966"/>
            <a:ext cx="16383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1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84" t="24789" r="5151" b="36150"/>
          <a:stretch/>
        </p:blipFill>
        <p:spPr>
          <a:xfrm>
            <a:off x="515154" y="1931831"/>
            <a:ext cx="10650829" cy="26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272" r="1359" b="4602"/>
          <a:stretch/>
        </p:blipFill>
        <p:spPr>
          <a:xfrm>
            <a:off x="321971" y="515154"/>
            <a:ext cx="11681139" cy="61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4" t="14272" r="1571" b="6479"/>
          <a:stretch/>
        </p:blipFill>
        <p:spPr>
          <a:xfrm>
            <a:off x="206062" y="798490"/>
            <a:ext cx="11681139" cy="54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662" t="9281" r="1751" b="26821"/>
          <a:stretch/>
        </p:blipFill>
        <p:spPr bwMode="auto">
          <a:xfrm>
            <a:off x="180304" y="373488"/>
            <a:ext cx="11784169" cy="6181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53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6" t="14648" r="1254"/>
          <a:stretch/>
        </p:blipFill>
        <p:spPr>
          <a:xfrm>
            <a:off x="386366" y="412122"/>
            <a:ext cx="11436439" cy="60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272" r="1466" b="9859"/>
          <a:stretch/>
        </p:blipFill>
        <p:spPr>
          <a:xfrm>
            <a:off x="290391" y="437882"/>
            <a:ext cx="11699840" cy="60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301" t="34178" r="16630" b="13802"/>
          <a:stretch/>
        </p:blipFill>
        <p:spPr>
          <a:xfrm>
            <a:off x="772732" y="1571224"/>
            <a:ext cx="10753860" cy="476518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3600" dirty="0" smtClean="0">
                <a:cs typeface="B Titr" panose="00000700000000000000" pitchFamily="2" charset="-78"/>
              </a:rPr>
              <a:t>محاسبه </a:t>
            </a:r>
            <a:r>
              <a:rPr lang="ar-SA" sz="3600" dirty="0" smtClean="0">
                <a:cs typeface="B Titr" panose="00000700000000000000" pitchFamily="2" charset="-78"/>
              </a:rPr>
              <a:t>شاخص</a:t>
            </a:r>
            <a:r>
              <a:rPr lang="en-US" sz="3600" dirty="0" smtClean="0">
                <a:cs typeface="B Titr" panose="00000700000000000000" pitchFamily="2" charset="-78"/>
              </a:rPr>
              <a:t> </a:t>
            </a:r>
            <a:r>
              <a:rPr lang="ar-SA" sz="3100" dirty="0">
                <a:cs typeface="B Titr" panose="00000700000000000000" pitchFamily="2" charset="-78"/>
              </a:rPr>
              <a:t>های برنامه</a:t>
            </a:r>
            <a:r>
              <a:rPr lang="en-US" sz="3100" dirty="0">
                <a:cs typeface="B Titr" panose="00000700000000000000" pitchFamily="2" charset="-78"/>
              </a:rPr>
              <a:t>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DART</a:t>
            </a:r>
            <a:r>
              <a:rPr lang="fa-IR" sz="3100" dirty="0">
                <a:cs typeface="B Titr" panose="00000700000000000000" pitchFamily="2" charset="-78"/>
              </a:rPr>
              <a:t>از قسمت گزارش های </a:t>
            </a:r>
            <a:r>
              <a:rPr lang="fa-IR" sz="3100" dirty="0" err="1">
                <a:cs typeface="B Titr" panose="00000700000000000000" pitchFamily="2" charset="-78"/>
              </a:rPr>
              <a:t>دوره‌ای</a:t>
            </a:r>
            <a:r>
              <a:rPr lang="fa-IR" sz="3100" dirty="0">
                <a:cs typeface="B Titr" panose="00000700000000000000" pitchFamily="2" charset="-78"/>
              </a:rPr>
              <a:t> سامانه سیب</a:t>
            </a:r>
            <a:endParaRPr lang="en-US" sz="31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18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cs typeface="B Titr" panose="00000700000000000000" pitchFamily="2" charset="-78"/>
              </a:rPr>
              <a:t>تعریف و نحوه محاسبه </a:t>
            </a:r>
            <a:r>
              <a:rPr lang="ar-SA" sz="2800" dirty="0" smtClean="0">
                <a:cs typeface="B Titr" panose="00000700000000000000" pitchFamily="2" charset="-78"/>
              </a:rPr>
              <a:t>شاخص</a:t>
            </a:r>
            <a:r>
              <a:rPr lang="en-US" sz="2800" dirty="0" smtClean="0">
                <a:cs typeface="B Titr" panose="00000700000000000000" pitchFamily="2" charset="-78"/>
              </a:rPr>
              <a:t> </a:t>
            </a:r>
            <a:r>
              <a:rPr lang="ar-SA" sz="2800" dirty="0" smtClean="0">
                <a:cs typeface="B Titr" panose="00000700000000000000" pitchFamily="2" charset="-78"/>
              </a:rPr>
              <a:t>های برنامه</a:t>
            </a:r>
            <a:r>
              <a:rPr lang="en-US" sz="2800" dirty="0" smtClean="0">
                <a:cs typeface="B Titr" panose="00000700000000000000" pitchFamily="2" charset="-78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8109" y="1412127"/>
            <a:ext cx="516519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1-میانگین امتیاز </a:t>
            </a:r>
            <a:r>
              <a:rPr lang="ar-SA" sz="24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آمادگی خانوار</a:t>
            </a:r>
            <a:r>
              <a:rPr lang="fa-IR" sz="24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 در برابر بلایا</a:t>
            </a:r>
            <a:endParaRPr lang="en-US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74" t="36995" r="15552" b="35399"/>
          <a:stretch/>
        </p:blipFill>
        <p:spPr>
          <a:xfrm>
            <a:off x="551645" y="2730321"/>
            <a:ext cx="9918880" cy="18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cs typeface="B Titr" panose="00000700000000000000" pitchFamily="2" charset="-78"/>
              </a:rPr>
              <a:t>تعریف و نحوه محاسبه </a:t>
            </a:r>
            <a:r>
              <a:rPr lang="ar-SA" sz="2800" dirty="0" smtClean="0">
                <a:cs typeface="B Titr" panose="00000700000000000000" pitchFamily="2" charset="-78"/>
              </a:rPr>
              <a:t>شاخص</a:t>
            </a:r>
            <a:r>
              <a:rPr lang="en-US" sz="2800" dirty="0" smtClean="0">
                <a:cs typeface="B Titr" panose="00000700000000000000" pitchFamily="2" charset="-78"/>
              </a:rPr>
              <a:t> </a:t>
            </a:r>
            <a:r>
              <a:rPr lang="ar-SA" sz="2800" dirty="0" smtClean="0">
                <a:cs typeface="B Titr" panose="00000700000000000000" pitchFamily="2" charset="-78"/>
              </a:rPr>
              <a:t>های برنامه</a:t>
            </a:r>
            <a:r>
              <a:rPr lang="en-US" sz="2800" dirty="0" smtClean="0">
                <a:cs typeface="B Titr" panose="00000700000000000000" pitchFamily="2" charset="-78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7174" y="1534641"/>
            <a:ext cx="397737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2-</a:t>
            </a:r>
            <a:r>
              <a:rPr lang="ar-SA" sz="24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میزان </a:t>
            </a:r>
            <a:r>
              <a:rPr lang="ar-SA" sz="2400" b="1" dirty="0">
                <a:solidFill>
                  <a:srgbClr val="00B0F0"/>
                </a:solidFill>
                <a:cs typeface="B Titr" panose="00000700000000000000" pitchFamily="2" charset="-78"/>
              </a:rPr>
              <a:t>آمادگی خانوار (میانگین)</a:t>
            </a:r>
            <a:endParaRPr lang="en-US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73" t="36995" r="5920" b="35399"/>
          <a:stretch/>
        </p:blipFill>
        <p:spPr>
          <a:xfrm>
            <a:off x="551644" y="2730321"/>
            <a:ext cx="11088711" cy="18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983" t="26667" r="30098" b="8357"/>
          <a:stretch/>
        </p:blipFill>
        <p:spPr>
          <a:xfrm>
            <a:off x="579548" y="180304"/>
            <a:ext cx="11165983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>
                <a:cs typeface="B Titr" panose="00000700000000000000" pitchFamily="2" charset="-78"/>
              </a:rPr>
              <a:t>مقدمه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Low" rtl="1">
              <a:lnSpc>
                <a:spcPct val="150000"/>
              </a:lnSpc>
              <a:buNone/>
            </a:pPr>
            <a:r>
              <a:rPr lang="ar-SA" dirty="0" smtClean="0">
                <a:cs typeface="B Nazanin" panose="00000400000000000000" pitchFamily="2" charset="-78"/>
              </a:rPr>
              <a:t>برنامه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DART</a:t>
            </a:r>
            <a:r>
              <a:rPr lang="ar-SA" dirty="0">
                <a:cs typeface="B Nazanin" panose="00000400000000000000" pitchFamily="2" charset="-78"/>
              </a:rPr>
              <a:t> یا </a:t>
            </a:r>
            <a:r>
              <a:rPr lang="ar-SA" b="1" dirty="0">
                <a:cs typeface="B Nazanin" panose="00000400000000000000" pitchFamily="2" charset="-78"/>
              </a:rPr>
              <a:t>"برنامه ارزیابی آمادگی و آموزش خانوار در برابر بلایا"</a:t>
            </a:r>
            <a:r>
              <a:rPr lang="ar-SA" dirty="0">
                <a:cs typeface="B Nazanin" panose="00000400000000000000" pitchFamily="2" charset="-78"/>
              </a:rPr>
              <a:t> یکی از برنامه‌های اصلی گروه مدیریت خطر بلایا است که در راستای تأمین سلامت خانوار و ارتقای آمادگی در برابر بلایا در سرفصل برنامه‌های پزشک خانواده و نظام ارجاع قرار گرفته و گروه هدف در هر خانواده نیز </a:t>
            </a:r>
            <a:r>
              <a:rPr lang="ar-SA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مادر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/ زن سرپرست خانوار</a:t>
            </a:r>
            <a:r>
              <a:rPr lang="ar-SA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SA" dirty="0" smtClean="0">
                <a:cs typeface="B Nazanin" panose="00000400000000000000" pitchFamily="2" charset="-78"/>
              </a:rPr>
              <a:t>می‌باشد </a:t>
            </a:r>
            <a:r>
              <a:rPr lang="ar-SA" dirty="0">
                <a:cs typeface="B Nazanin" panose="00000400000000000000" pitchFamily="2" charset="-78"/>
              </a:rPr>
              <a:t>و لازم است ارزیابی آمادگی در برابر </a:t>
            </a:r>
            <a:r>
              <a:rPr lang="ar-SA" dirty="0" smtClean="0">
                <a:cs typeface="B Nazanin" panose="00000400000000000000" pitchFamily="2" charset="-78"/>
              </a:rPr>
              <a:t>بلای</a:t>
            </a:r>
            <a:r>
              <a:rPr lang="fa-IR" dirty="0" smtClean="0">
                <a:cs typeface="B Nazanin" panose="00000400000000000000" pitchFamily="2" charset="-78"/>
              </a:rPr>
              <a:t>ا با ف</a:t>
            </a:r>
            <a:r>
              <a:rPr lang="ar-SA" dirty="0" smtClean="0">
                <a:cs typeface="B Nazanin" panose="00000400000000000000" pitchFamily="2" charset="-78"/>
              </a:rPr>
              <a:t>ا</a:t>
            </a:r>
            <a:r>
              <a:rPr lang="fa-IR" dirty="0" smtClean="0">
                <a:cs typeface="B Nazanin" panose="00000400000000000000" pitchFamily="2" charset="-78"/>
              </a:rPr>
              <a:t>صله</a:t>
            </a:r>
            <a:r>
              <a:rPr lang="ar-SA" dirty="0" smtClean="0">
                <a:cs typeface="B Nazanin" panose="00000400000000000000" pitchFamily="2" charset="-78"/>
              </a:rPr>
              <a:t> </a:t>
            </a:r>
            <a:r>
              <a:rPr lang="ar-SA" u="sng" dirty="0">
                <a:solidFill>
                  <a:srgbClr val="FF0000"/>
                </a:solidFill>
                <a:cs typeface="B Nazanin" panose="00000400000000000000" pitchFamily="2" charset="-78"/>
              </a:rPr>
              <a:t>حداقل </a:t>
            </a:r>
            <a:r>
              <a:rPr lang="fa-IR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6 ماه </a:t>
            </a:r>
            <a:r>
              <a:rPr lang="ar-SA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یکبار</a:t>
            </a:r>
            <a:r>
              <a:rPr lang="ar-SA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SA" dirty="0">
                <a:cs typeface="B Nazanin" panose="00000400000000000000" pitchFamily="2" charset="-78"/>
              </a:rPr>
              <a:t>برای هر خانوار تحت پوشش برنامه انجام گیرد. این برنامه هم‌اکنون در نظام شبکه در بستر </a:t>
            </a:r>
            <a:r>
              <a:rPr lang="ar-SA" dirty="0">
                <a:solidFill>
                  <a:srgbClr val="00B050"/>
                </a:solidFill>
                <a:cs typeface="B Nazanin" panose="00000400000000000000" pitchFamily="2" charset="-78"/>
              </a:rPr>
              <a:t>سامانه سیب</a:t>
            </a:r>
            <a:r>
              <a:rPr lang="ar-SA" dirty="0">
                <a:cs typeface="B Nazanin" panose="00000400000000000000" pitchFamily="2" charset="-78"/>
              </a:rPr>
              <a:t> به صورت اجرا می‌گردد</a:t>
            </a:r>
            <a:r>
              <a:rPr lang="en-US" dirty="0">
                <a:cs typeface="B Nazanin" panose="00000400000000000000" pitchFamily="2" charset="-78"/>
              </a:rPr>
              <a:t>.</a:t>
            </a:r>
          </a:p>
          <a:p>
            <a:pPr marL="0" indent="0" algn="justLow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cs typeface="B Titr" panose="00000700000000000000" pitchFamily="2" charset="-78"/>
              </a:rPr>
              <a:t>تعریف و نحوه محاسبه </a:t>
            </a:r>
            <a:r>
              <a:rPr lang="ar-SA" sz="2800" dirty="0" smtClean="0">
                <a:cs typeface="B Titr" panose="00000700000000000000" pitchFamily="2" charset="-78"/>
              </a:rPr>
              <a:t>شاخص</a:t>
            </a:r>
            <a:r>
              <a:rPr lang="en-US" sz="2800" dirty="0" smtClean="0">
                <a:cs typeface="B Titr" panose="00000700000000000000" pitchFamily="2" charset="-78"/>
              </a:rPr>
              <a:t> </a:t>
            </a:r>
            <a:r>
              <a:rPr lang="ar-SA" sz="2800" dirty="0" smtClean="0">
                <a:cs typeface="B Titr" panose="00000700000000000000" pitchFamily="2" charset="-78"/>
              </a:rPr>
              <a:t>های برنامه</a:t>
            </a:r>
            <a:r>
              <a:rPr lang="en-US" sz="2800" dirty="0" smtClean="0">
                <a:cs typeface="B Titr" panose="00000700000000000000" pitchFamily="2" charset="-78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6145" y="1367997"/>
            <a:ext cx="512832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3-درصد پوشش ارزیابی </a:t>
            </a:r>
            <a:r>
              <a:rPr lang="ar-SA" sz="24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خانوار</a:t>
            </a:r>
            <a:r>
              <a:rPr lang="fa-IR" sz="24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 در برابر بلایا</a:t>
            </a:r>
            <a:endParaRPr lang="en-US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10" t="45634" r="1677" b="23568"/>
          <a:stretch/>
        </p:blipFill>
        <p:spPr>
          <a:xfrm>
            <a:off x="437882" y="3129566"/>
            <a:ext cx="11526591" cy="21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349" t="14459" r="1890" b="5916"/>
          <a:stretch/>
        </p:blipFill>
        <p:spPr>
          <a:xfrm>
            <a:off x="347729" y="618184"/>
            <a:ext cx="11629622" cy="5460643"/>
          </a:xfrm>
          <a:prstGeom prst="rect">
            <a:avLst/>
          </a:prstGeom>
          <a:ln>
            <a:solidFill>
              <a:srgbClr val="FFFFFF"/>
            </a:solidFill>
          </a:ln>
        </p:spPr>
      </p:pic>
      <p:cxnSp>
        <p:nvCxnSpPr>
          <p:cNvPr id="17" name="Straight Connector 16"/>
          <p:cNvCxnSpPr/>
          <p:nvPr/>
        </p:nvCxnSpPr>
        <p:spPr>
          <a:xfrm flipH="1">
            <a:off x="592130" y="4561498"/>
            <a:ext cx="14068" cy="4900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06198" y="4586068"/>
            <a:ext cx="1307009" cy="140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92130" y="5051522"/>
            <a:ext cx="1321077" cy="2457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899138" y="4586068"/>
            <a:ext cx="14069" cy="46545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7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5" t="14460" r="1254" b="16620"/>
          <a:stretch/>
        </p:blipFill>
        <p:spPr>
          <a:xfrm>
            <a:off x="240405" y="536687"/>
            <a:ext cx="11736947" cy="5653825"/>
          </a:xfrm>
          <a:prstGeom prst="rect">
            <a:avLst/>
          </a:prstGeom>
          <a:ln>
            <a:solidFill>
              <a:srgbClr val="FFFFFF"/>
            </a:solidFill>
          </a:ln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5135249" y="2846231"/>
            <a:ext cx="1149641" cy="888642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956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0" t="14836" r="2208" b="13990"/>
          <a:stretch/>
        </p:blipFill>
        <p:spPr>
          <a:xfrm>
            <a:off x="669701" y="1017430"/>
            <a:ext cx="10934164" cy="4881093"/>
          </a:xfrm>
          <a:prstGeom prst="rect">
            <a:avLst/>
          </a:prstGeom>
        </p:spPr>
      </p:pic>
      <p:cxnSp>
        <p:nvCxnSpPr>
          <p:cNvPr id="5" name="AutoShape 2"/>
          <p:cNvCxnSpPr>
            <a:cxnSpLocks noChangeShapeType="1"/>
          </p:cNvCxnSpPr>
          <p:nvPr/>
        </p:nvCxnSpPr>
        <p:spPr bwMode="auto">
          <a:xfrm flipH="1" flipV="1">
            <a:off x="10032643" y="3966691"/>
            <a:ext cx="1038631" cy="506835"/>
          </a:xfrm>
          <a:prstGeom prst="straightConnector1">
            <a:avLst/>
          </a:prstGeom>
          <a:noFill/>
          <a:ln w="317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76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756" t="22723" r="21190" b="22817"/>
          <a:stretch/>
        </p:blipFill>
        <p:spPr>
          <a:xfrm>
            <a:off x="824249" y="824247"/>
            <a:ext cx="9813702" cy="52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90" t="14460" r="1360" b="16996"/>
          <a:stretch/>
        </p:blipFill>
        <p:spPr>
          <a:xfrm>
            <a:off x="180304" y="991673"/>
            <a:ext cx="11706896" cy="5370491"/>
          </a:xfrm>
          <a:prstGeom prst="rect">
            <a:avLst/>
          </a:prstGeom>
        </p:spPr>
      </p:pic>
      <p:cxnSp>
        <p:nvCxnSpPr>
          <p:cNvPr id="4" name="AutoShape 2"/>
          <p:cNvCxnSpPr>
            <a:cxnSpLocks noChangeShapeType="1"/>
          </p:cNvCxnSpPr>
          <p:nvPr/>
        </p:nvCxnSpPr>
        <p:spPr bwMode="auto">
          <a:xfrm flipH="1" flipV="1">
            <a:off x="11430000" y="4971245"/>
            <a:ext cx="762000" cy="12878"/>
          </a:xfrm>
          <a:prstGeom prst="straightConnector1">
            <a:avLst/>
          </a:prstGeom>
          <a:noFill/>
          <a:ln w="76200">
            <a:solidFill>
              <a:srgbClr val="C050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>
          <a:xfrm flipH="1">
            <a:off x="1332964" y="4778062"/>
            <a:ext cx="656821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32964" y="5164428"/>
            <a:ext cx="656821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89784" y="4803819"/>
            <a:ext cx="1" cy="33485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32963" y="4803819"/>
            <a:ext cx="1" cy="33485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3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01" t="29108" r="20978" b="25445"/>
          <a:stretch/>
        </p:blipFill>
        <p:spPr>
          <a:xfrm>
            <a:off x="1538226" y="1107582"/>
            <a:ext cx="9254269" cy="43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90" t="14460" r="1360" b="16996"/>
          <a:stretch/>
        </p:blipFill>
        <p:spPr>
          <a:xfrm>
            <a:off x="180304" y="991673"/>
            <a:ext cx="11706896" cy="5370491"/>
          </a:xfrm>
          <a:prstGeom prst="rect">
            <a:avLst/>
          </a:prstGeom>
        </p:spPr>
      </p:pic>
      <p:cxnSp>
        <p:nvCxnSpPr>
          <p:cNvPr id="4" name="AutoShape 2"/>
          <p:cNvCxnSpPr>
            <a:cxnSpLocks noChangeShapeType="1"/>
          </p:cNvCxnSpPr>
          <p:nvPr/>
        </p:nvCxnSpPr>
        <p:spPr bwMode="auto">
          <a:xfrm flipH="1" flipV="1">
            <a:off x="11328043" y="5318975"/>
            <a:ext cx="762000" cy="12878"/>
          </a:xfrm>
          <a:prstGeom prst="straightConnector1">
            <a:avLst/>
          </a:prstGeom>
          <a:noFill/>
          <a:ln w="76200">
            <a:solidFill>
              <a:srgbClr val="C050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>
          <a:xfrm flipH="1">
            <a:off x="1326525" y="5164428"/>
            <a:ext cx="656821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26525" y="5510011"/>
            <a:ext cx="656821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83346" y="5175160"/>
            <a:ext cx="1" cy="33485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26525" y="5164428"/>
            <a:ext cx="1" cy="33485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6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 smtClean="0">
                <a:cs typeface="B Titr" panose="00000700000000000000" pitchFamily="2" charset="-78"/>
              </a:rPr>
              <a:t>نکات مهم در نحوه محاسبه </a:t>
            </a:r>
            <a:r>
              <a:rPr lang="ar-SA" sz="3600" dirty="0" smtClean="0">
                <a:cs typeface="B Titr" panose="00000700000000000000" pitchFamily="2" charset="-78"/>
              </a:rPr>
              <a:t>شاخص</a:t>
            </a:r>
            <a:r>
              <a:rPr lang="en-US" sz="3600" dirty="0" smtClean="0">
                <a:cs typeface="B Titr" panose="00000700000000000000" pitchFamily="2" charset="-78"/>
              </a:rPr>
              <a:t> </a:t>
            </a:r>
            <a:r>
              <a:rPr lang="ar-SA" sz="3600" dirty="0" smtClean="0">
                <a:cs typeface="B Titr" panose="00000700000000000000" pitchFamily="2" charset="-78"/>
              </a:rPr>
              <a:t>های برنامه</a:t>
            </a:r>
            <a:r>
              <a:rPr lang="en-US" sz="3600" dirty="0" smtClean="0">
                <a:cs typeface="B Titr" panose="00000700000000000000" pitchFamily="2" charset="-78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Low" rtl="1">
              <a:lnSpc>
                <a:spcPct val="150000"/>
              </a:lnSpc>
              <a:buNone/>
            </a:pPr>
            <a:r>
              <a:rPr lang="fa-IR" dirty="0" smtClean="0">
                <a:cs typeface="B Nazanin" panose="00000400000000000000" pitchFamily="2" charset="-78"/>
              </a:rPr>
              <a:t>1-برای محاسبه هر شاخص، بازه زمانی (ماهانه/ فصلی/ 6 ماهه/ 9 ماهه و یکساله) در صورت و مخرج کسر بایستی یکسان باشد.</a:t>
            </a:r>
            <a:endParaRPr lang="en-US" dirty="0"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50000"/>
              </a:lnSpc>
              <a:buNone/>
            </a:pPr>
            <a:r>
              <a:rPr lang="fa-IR" dirty="0" smtClean="0">
                <a:cs typeface="B Nazanin" panose="00000400000000000000" pitchFamily="2" charset="-78"/>
              </a:rPr>
              <a:t>2-در زمان ورود </a:t>
            </a:r>
            <a:r>
              <a:rPr lang="ar-SA" dirty="0">
                <a:solidFill>
                  <a:srgbClr val="FF0000"/>
                </a:solidFill>
                <a:cs typeface="B Nazanin" panose="00000400000000000000" pitchFamily="2" charset="-78"/>
              </a:rPr>
              <a:t>مادر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/ زن سرپرست خانوار</a:t>
            </a:r>
            <a:r>
              <a:rPr lang="ar-SA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به واحدهای بهداشتی، </a:t>
            </a:r>
            <a:r>
              <a:rPr lang="fa-IR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حتماً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ابتدا </a:t>
            </a:r>
            <a:r>
              <a:rPr lang="ar-SA" dirty="0" smtClean="0">
                <a:cs typeface="B Nazanin" panose="00000400000000000000" pitchFamily="2" charset="-78"/>
              </a:rPr>
              <a:t>ارزیابی</a:t>
            </a:r>
            <a:r>
              <a:rPr lang="fa-IR" dirty="0" smtClean="0">
                <a:cs typeface="B Nazanin" panose="00000400000000000000" pitchFamily="2" charset="-78"/>
              </a:rPr>
              <a:t> صورت می گیرد و بعد </a:t>
            </a:r>
            <a:r>
              <a:rPr lang="ar-SA" dirty="0" smtClean="0">
                <a:cs typeface="B Nazanin" panose="00000400000000000000" pitchFamily="2" charset="-78"/>
              </a:rPr>
              <a:t>آموزش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marL="0" lvl="0" indent="0" algn="justLow" rtl="1">
              <a:lnSpc>
                <a:spcPct val="150000"/>
              </a:lnSpc>
              <a:buNone/>
            </a:pPr>
            <a:r>
              <a:rPr lang="fa-IR" dirty="0" smtClean="0">
                <a:cs typeface="B Nazanin" panose="00000400000000000000" pitchFamily="2" charset="-78"/>
              </a:rPr>
              <a:t>3-در بیشتر مواقع میزان شاخص های «</a:t>
            </a:r>
            <a:r>
              <a:rPr lang="ar-SA" dirty="0" smtClean="0">
                <a:cs typeface="B Nazanin" panose="00000400000000000000" pitchFamily="2" charset="-78"/>
              </a:rPr>
              <a:t>درصد پوشش ارزیابی خانوار</a:t>
            </a:r>
            <a:r>
              <a:rPr lang="fa-IR" dirty="0" smtClean="0">
                <a:cs typeface="B Nazanin" panose="00000400000000000000" pitchFamily="2" charset="-78"/>
              </a:rPr>
              <a:t>» و «</a:t>
            </a:r>
            <a:r>
              <a:rPr lang="ar-SA" dirty="0" smtClean="0">
                <a:cs typeface="B Nazanin" panose="00000400000000000000" pitchFamily="2" charset="-78"/>
              </a:rPr>
              <a:t>درصد پوشش آموزش خانوار</a:t>
            </a:r>
            <a:r>
              <a:rPr lang="fa-IR" dirty="0" smtClean="0">
                <a:cs typeface="B Nazanin" panose="00000400000000000000" pitchFamily="2" charset="-78"/>
              </a:rPr>
              <a:t>» با هم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برابر</a:t>
            </a:r>
            <a:r>
              <a:rPr lang="fa-IR" dirty="0" smtClean="0">
                <a:cs typeface="B Nazanin" panose="00000400000000000000" pitchFamily="2" charset="-78"/>
              </a:rPr>
              <a:t> است در غیر اینصورت، میزان شاخص آموزش </a:t>
            </a:r>
            <a:r>
              <a:rPr lang="fa-IR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حتماً کمتر </a:t>
            </a:r>
            <a:r>
              <a:rPr lang="fa-IR" dirty="0" smtClean="0">
                <a:cs typeface="B Nazanin" panose="00000400000000000000" pitchFamily="2" charset="-78"/>
              </a:rPr>
              <a:t>از ارزیابی می باشد.</a:t>
            </a:r>
          </a:p>
          <a:p>
            <a:pPr marL="0" lvl="0" indent="0" algn="justLow" rtl="1">
              <a:lnSpc>
                <a:spcPct val="150000"/>
              </a:lnSpc>
              <a:buNone/>
            </a:pPr>
            <a:endParaRPr lang="en-US" dirty="0" smtClean="0"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50000"/>
              </a:lnSpc>
              <a:buNone/>
            </a:pPr>
            <a:endParaRPr lang="en-US" dirty="0">
              <a:cs typeface="B Nazanin" panose="00000400000000000000" pitchFamily="2" charset="-78"/>
            </a:endParaRPr>
          </a:p>
          <a:p>
            <a:pPr marL="0" indent="0" algn="justLow" rtl="1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 smtClean="0">
                <a:cs typeface="B Titr" panose="00000700000000000000" pitchFamily="2" charset="-78"/>
              </a:rPr>
              <a:t>نکات مهم در نحوه محاسبه </a:t>
            </a:r>
            <a:r>
              <a:rPr lang="ar-SA" sz="3600" dirty="0" smtClean="0">
                <a:cs typeface="B Titr" panose="00000700000000000000" pitchFamily="2" charset="-78"/>
              </a:rPr>
              <a:t>شاخص</a:t>
            </a:r>
            <a:r>
              <a:rPr lang="en-US" sz="3600" dirty="0" smtClean="0">
                <a:cs typeface="B Titr" panose="00000700000000000000" pitchFamily="2" charset="-78"/>
              </a:rPr>
              <a:t> </a:t>
            </a:r>
            <a:r>
              <a:rPr lang="ar-SA" sz="3600" dirty="0" smtClean="0">
                <a:cs typeface="B Titr" panose="00000700000000000000" pitchFamily="2" charset="-78"/>
              </a:rPr>
              <a:t>های برنامه</a:t>
            </a:r>
            <a:r>
              <a:rPr lang="en-US" sz="3600" dirty="0" smtClean="0">
                <a:cs typeface="B Titr" panose="00000700000000000000" pitchFamily="2" charset="-78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Low" rtl="1">
              <a:lnSpc>
                <a:spcPct val="150000"/>
              </a:lnSpc>
              <a:buNone/>
            </a:pPr>
            <a:r>
              <a:rPr lang="fa-IR" dirty="0" smtClean="0">
                <a:cs typeface="B Nazanin" panose="00000400000000000000" pitchFamily="2" charset="-78"/>
              </a:rPr>
              <a:t>4-حداقل مدت زمان 6 ماه بایستی برای آموزش برنامه </a:t>
            </a:r>
            <a:r>
              <a:rPr lang="en-US" dirty="0" smtClean="0">
                <a:cs typeface="B Nazanin" panose="00000400000000000000" pitchFamily="2" charset="-78"/>
              </a:rPr>
              <a:t>DART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گذشته باشد تا بتوان آموزش بعدی ارائه داد.</a:t>
            </a:r>
          </a:p>
          <a:p>
            <a:pPr marL="0" lvl="0" indent="0" algn="justLow" rtl="1">
              <a:lnSpc>
                <a:spcPct val="150000"/>
              </a:lnSpc>
              <a:buNone/>
            </a:pPr>
            <a:r>
              <a:rPr lang="fa-IR" dirty="0" smtClean="0">
                <a:cs typeface="B Nazanin" panose="00000400000000000000" pitchFamily="2" charset="-78"/>
              </a:rPr>
              <a:t>5-هر سال 25 درصد جمعیت تحت پوشش بایستی آموزش داده شود تا ظرف 4 سال به پوشش 100 درصدی برسیم.</a:t>
            </a:r>
          </a:p>
          <a:p>
            <a:pPr marL="0" lvl="0" indent="0" algn="justLow" rtl="1">
              <a:lnSpc>
                <a:spcPct val="150000"/>
              </a:lnSpc>
              <a:buNone/>
            </a:pPr>
            <a:r>
              <a:rPr lang="fa-IR" dirty="0" smtClean="0">
                <a:cs typeface="B Nazanin" panose="00000400000000000000" pitchFamily="2" charset="-78"/>
              </a:rPr>
              <a:t>6-در هر خانه بهداشت/ پایگاه سلامت با فرض داشتن 2 نیرو ؛ اگر روزی به </a:t>
            </a:r>
            <a:r>
              <a:rPr lang="fa-IR" dirty="0" err="1" smtClean="0">
                <a:cs typeface="B Nazanin" panose="00000400000000000000" pitchFamily="2" charset="-78"/>
              </a:rPr>
              <a:t>حدکثر</a:t>
            </a:r>
            <a:r>
              <a:rPr lang="fa-IR" dirty="0" smtClean="0">
                <a:cs typeface="B Nazanin" panose="00000400000000000000" pitchFamily="2" charset="-78"/>
              </a:rPr>
              <a:t> 1 تا 2 خانوار آموزش صورت گیرد ما به </a:t>
            </a:r>
            <a:r>
              <a:rPr lang="fa-IR" dirty="0" err="1" smtClean="0">
                <a:cs typeface="B Nazanin" panose="00000400000000000000" pitchFamily="2" charset="-78"/>
              </a:rPr>
              <a:t>هدف‌مان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رسیده‌ایم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en-US" dirty="0">
              <a:cs typeface="B Nazanin" panose="00000400000000000000" pitchFamily="2" charset="-78"/>
            </a:endParaRPr>
          </a:p>
          <a:p>
            <a:pPr marL="0" indent="0" algn="justLow" rtl="1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>
                <a:cs typeface="B Titr" panose="00000700000000000000" pitchFamily="2" charset="-78"/>
              </a:rPr>
              <a:t>شاخص</a:t>
            </a:r>
            <a:r>
              <a:rPr lang="en-US" dirty="0" smtClean="0">
                <a:cs typeface="B Titr" panose="00000700000000000000" pitchFamily="2" charset="-78"/>
              </a:rPr>
              <a:t> </a:t>
            </a:r>
            <a:r>
              <a:rPr lang="ar-SA" dirty="0" smtClean="0">
                <a:cs typeface="B Titr" panose="00000700000000000000" pitchFamily="2" charset="-78"/>
              </a:rPr>
              <a:t>های برنامه</a:t>
            </a:r>
            <a:r>
              <a:rPr lang="en-US" dirty="0" smtClean="0">
                <a:cs typeface="B Titr" panose="00000700000000000000" pitchFamily="2" charset="-78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 rtl="1">
              <a:lnSpc>
                <a:spcPct val="150000"/>
              </a:lnSpc>
              <a:buNone/>
            </a:pPr>
            <a:r>
              <a:rPr lang="ar-SA" dirty="0" smtClean="0">
                <a:cs typeface="B Nazanin" panose="00000400000000000000" pitchFamily="2" charset="-78"/>
              </a:rPr>
              <a:t>برنامه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DART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 smtClean="0">
                <a:cs typeface="B Nazanin" panose="00000400000000000000" pitchFamily="2" charset="-78"/>
              </a:rPr>
              <a:t>دارای </a:t>
            </a:r>
            <a:r>
              <a:rPr lang="fa-IR" dirty="0" smtClean="0">
                <a:cs typeface="B Nazanin" panose="00000400000000000000" pitchFamily="2" charset="-78"/>
              </a:rPr>
              <a:t>پنج </a:t>
            </a:r>
            <a:r>
              <a:rPr lang="ar-SA" dirty="0" smtClean="0">
                <a:cs typeface="B Nazanin" panose="00000400000000000000" pitchFamily="2" charset="-78"/>
              </a:rPr>
              <a:t>شاخص </a:t>
            </a:r>
            <a:r>
              <a:rPr lang="ar-SA" dirty="0">
                <a:cs typeface="B Nazanin" panose="00000400000000000000" pitchFamily="2" charset="-78"/>
              </a:rPr>
              <a:t>اصلی به شرح زیر می‌باشد</a:t>
            </a:r>
            <a:r>
              <a:rPr lang="ar-SA" dirty="0" smtClean="0">
                <a:cs typeface="B Nazanin" panose="00000400000000000000" pitchFamily="2" charset="-78"/>
              </a:rPr>
              <a:t>:</a:t>
            </a:r>
            <a:endParaRPr lang="fa-IR" dirty="0" smtClean="0">
              <a:cs typeface="B Nazanin" panose="00000400000000000000" pitchFamily="2" charset="-78"/>
            </a:endParaRPr>
          </a:p>
          <a:p>
            <a:pPr marL="514350" lvl="0" indent="-514350" algn="justLow" rtl="1">
              <a:lnSpc>
                <a:spcPct val="110000"/>
              </a:lnSpc>
              <a:buFont typeface="+mj-lt"/>
              <a:buAutoNum type="arabicPeriod"/>
            </a:pPr>
            <a:r>
              <a:rPr lang="ar-SA" dirty="0">
                <a:cs typeface="B Nazanin" panose="00000400000000000000" pitchFamily="2" charset="-78"/>
              </a:rPr>
              <a:t>میانگین امتیاز آمادگی خانوار در برابر </a:t>
            </a:r>
            <a:r>
              <a:rPr lang="ar-SA" dirty="0" smtClean="0">
                <a:cs typeface="B Nazanin" panose="00000400000000000000" pitchFamily="2" charset="-78"/>
              </a:rPr>
              <a:t>بلایا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fa-IR" dirty="0">
              <a:cs typeface="B Nazanin" panose="00000400000000000000" pitchFamily="2" charset="-78"/>
            </a:endParaRPr>
          </a:p>
          <a:p>
            <a:pPr marL="514350" indent="-514350" algn="justLow" rtl="1">
              <a:lnSpc>
                <a:spcPct val="110000"/>
              </a:lnSpc>
              <a:buFont typeface="+mj-lt"/>
              <a:buAutoNum type="arabicPeriod"/>
            </a:pPr>
            <a:r>
              <a:rPr lang="ar-SA" dirty="0" smtClean="0">
                <a:cs typeface="B Nazanin" panose="00000400000000000000" pitchFamily="2" charset="-78"/>
              </a:rPr>
              <a:t>میزان </a:t>
            </a:r>
            <a:r>
              <a:rPr lang="ar-SA" b="1" dirty="0">
                <a:solidFill>
                  <a:srgbClr val="00B0F0"/>
                </a:solidFill>
                <a:cs typeface="B Nazanin" panose="00000400000000000000" pitchFamily="2" charset="-78"/>
              </a:rPr>
              <a:t>آمادگی</a:t>
            </a:r>
            <a:r>
              <a:rPr lang="ar-SA" dirty="0">
                <a:cs typeface="B Nazanin" panose="00000400000000000000" pitchFamily="2" charset="-78"/>
              </a:rPr>
              <a:t> خانوار (میانگین</a:t>
            </a:r>
            <a:r>
              <a:rPr lang="ar-SA" dirty="0" smtClean="0">
                <a:cs typeface="B Nazanin" panose="00000400000000000000" pitchFamily="2" charset="-78"/>
              </a:rPr>
              <a:t>)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ar-SA" dirty="0">
                <a:cs typeface="B Nazanin" panose="00000400000000000000" pitchFamily="2" charset="-78"/>
              </a:rPr>
              <a:t>در برابر </a:t>
            </a:r>
            <a:r>
              <a:rPr lang="ar-SA" dirty="0" smtClean="0">
                <a:cs typeface="B Nazanin" panose="00000400000000000000" pitchFamily="2" charset="-78"/>
              </a:rPr>
              <a:t>بلایا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en-US" dirty="0">
              <a:cs typeface="B Nazanin" panose="00000400000000000000" pitchFamily="2" charset="-78"/>
            </a:endParaRPr>
          </a:p>
          <a:p>
            <a:pPr marL="514350" lvl="0" indent="-514350" algn="justLow" rtl="1">
              <a:lnSpc>
                <a:spcPct val="110000"/>
              </a:lnSpc>
              <a:buFont typeface="+mj-lt"/>
              <a:buAutoNum type="arabicPeriod"/>
            </a:pPr>
            <a:r>
              <a:rPr lang="ar-SA" dirty="0" smtClean="0">
                <a:cs typeface="B Nazanin" panose="00000400000000000000" pitchFamily="2" charset="-78"/>
              </a:rPr>
              <a:t>درصد </a:t>
            </a:r>
            <a:r>
              <a:rPr lang="ar-SA" dirty="0">
                <a:cs typeface="B Nazanin" panose="00000400000000000000" pitchFamily="2" charset="-78"/>
              </a:rPr>
              <a:t>پوشش </a:t>
            </a:r>
            <a:r>
              <a:rPr lang="ar-SA" b="1" dirty="0">
                <a:solidFill>
                  <a:srgbClr val="00B0F0"/>
                </a:solidFill>
                <a:cs typeface="B Nazanin" panose="00000400000000000000" pitchFamily="2" charset="-78"/>
              </a:rPr>
              <a:t>ارزیابی</a:t>
            </a:r>
            <a:r>
              <a:rPr lang="ar-SA" dirty="0">
                <a:cs typeface="B Nazanin" panose="00000400000000000000" pitchFamily="2" charset="-78"/>
              </a:rPr>
              <a:t> </a:t>
            </a:r>
            <a:r>
              <a:rPr lang="ar-SA" dirty="0" smtClean="0">
                <a:cs typeface="B Nazanin" panose="00000400000000000000" pitchFamily="2" charset="-78"/>
              </a:rPr>
              <a:t>خانوار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در برابر بلایا.</a:t>
            </a:r>
          </a:p>
          <a:p>
            <a:pPr marL="514350" indent="-514350" algn="justLow" rtl="1">
              <a:lnSpc>
                <a:spcPct val="110000"/>
              </a:lnSpc>
              <a:buFont typeface="+mj-lt"/>
              <a:buAutoNum type="arabicPeriod"/>
            </a:pPr>
            <a:r>
              <a:rPr lang="ar-SA" dirty="0" smtClean="0">
                <a:cs typeface="B Nazanin" panose="00000400000000000000" pitchFamily="2" charset="-78"/>
              </a:rPr>
              <a:t>درصد </a:t>
            </a:r>
            <a:r>
              <a:rPr lang="ar-SA" dirty="0">
                <a:cs typeface="B Nazanin" panose="00000400000000000000" pitchFamily="2" charset="-78"/>
              </a:rPr>
              <a:t>پوشش </a:t>
            </a:r>
            <a:r>
              <a:rPr lang="ar-SA" b="1" dirty="0">
                <a:solidFill>
                  <a:srgbClr val="00B0F0"/>
                </a:solidFill>
                <a:cs typeface="B Nazanin" panose="00000400000000000000" pitchFamily="2" charset="-78"/>
              </a:rPr>
              <a:t>آموزش</a:t>
            </a:r>
            <a:r>
              <a:rPr lang="ar-SA" dirty="0">
                <a:cs typeface="B Nazanin" panose="00000400000000000000" pitchFamily="2" charset="-78"/>
              </a:rPr>
              <a:t> خانوار</a:t>
            </a:r>
            <a:r>
              <a:rPr lang="fa-IR" dirty="0">
                <a:cs typeface="B Nazanin" panose="00000400000000000000" pitchFamily="2" charset="-78"/>
              </a:rPr>
              <a:t> در برابر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زلزله.</a:t>
            </a: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514350" lvl="0" indent="-514350" algn="justLow" rtl="1">
              <a:lnSpc>
                <a:spcPct val="110000"/>
              </a:lnSpc>
              <a:buFont typeface="+mj-lt"/>
              <a:buAutoNum type="arabicPeriod"/>
            </a:pPr>
            <a:r>
              <a:rPr lang="ar-SA" dirty="0" smtClean="0">
                <a:cs typeface="B Nazanin" panose="00000400000000000000" pitchFamily="2" charset="-78"/>
              </a:rPr>
              <a:t>درصد </a:t>
            </a:r>
            <a:r>
              <a:rPr lang="ar-SA" dirty="0">
                <a:cs typeface="B Nazanin" panose="00000400000000000000" pitchFamily="2" charset="-78"/>
              </a:rPr>
              <a:t>پوشش </a:t>
            </a:r>
            <a:r>
              <a:rPr lang="ar-SA" b="1" dirty="0">
                <a:solidFill>
                  <a:srgbClr val="00B0F0"/>
                </a:solidFill>
                <a:cs typeface="B Nazanin" panose="00000400000000000000" pitchFamily="2" charset="-78"/>
              </a:rPr>
              <a:t>آموزش</a:t>
            </a:r>
            <a:r>
              <a:rPr lang="ar-SA" dirty="0">
                <a:cs typeface="B Nazanin" panose="00000400000000000000" pitchFamily="2" charset="-78"/>
              </a:rPr>
              <a:t> </a:t>
            </a:r>
            <a:r>
              <a:rPr lang="ar-SA" dirty="0" smtClean="0">
                <a:cs typeface="B Nazanin" panose="00000400000000000000" pitchFamily="2" charset="-78"/>
              </a:rPr>
              <a:t>خانوار</a:t>
            </a:r>
            <a:r>
              <a:rPr lang="fa-IR" dirty="0" smtClean="0">
                <a:cs typeface="B Nazanin" panose="00000400000000000000" pitchFamily="2" charset="-78"/>
              </a:rPr>
              <a:t> در برابر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سیل.</a:t>
            </a:r>
          </a:p>
          <a:p>
            <a:pPr marL="0" lvl="0" indent="0" algn="justLow" rtl="1">
              <a:lnSpc>
                <a:spcPct val="150000"/>
              </a:lnSpc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50000"/>
              </a:lnSpc>
              <a:buNone/>
            </a:pPr>
            <a:endParaRPr lang="en-US" dirty="0">
              <a:cs typeface="B Nazanin" panose="00000400000000000000" pitchFamily="2" charset="-78"/>
            </a:endParaRPr>
          </a:p>
          <a:p>
            <a:pPr marL="0" indent="0" algn="justLow" rtl="1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85" t="22160" r="5813" b="9671"/>
          <a:stretch/>
        </p:blipFill>
        <p:spPr>
          <a:xfrm>
            <a:off x="811369" y="1519707"/>
            <a:ext cx="10650828" cy="46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98960"/>
              </p:ext>
            </p:extLst>
          </p:nvPr>
        </p:nvGraphicFramePr>
        <p:xfrm>
          <a:off x="0" y="313508"/>
          <a:ext cx="11712992" cy="612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8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51" t="33904" r="11564" b="24000"/>
          <a:stretch/>
        </p:blipFill>
        <p:spPr>
          <a:xfrm>
            <a:off x="532979" y="1175657"/>
            <a:ext cx="11236655" cy="42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330" t="7719" r="1917" b="7017"/>
          <a:stretch/>
        </p:blipFill>
        <p:spPr bwMode="auto">
          <a:xfrm>
            <a:off x="206062" y="141669"/>
            <a:ext cx="11861442" cy="6426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09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49" t="14459" r="1890" b="5916"/>
          <a:stretch/>
        </p:blipFill>
        <p:spPr>
          <a:xfrm>
            <a:off x="309093" y="991672"/>
            <a:ext cx="11629622" cy="54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5" t="14648" r="1359" b="4976"/>
          <a:stretch/>
        </p:blipFill>
        <p:spPr>
          <a:xfrm>
            <a:off x="0" y="734096"/>
            <a:ext cx="11938717" cy="55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13" t="25164" r="6556" b="4601"/>
          <a:stretch/>
        </p:blipFill>
        <p:spPr>
          <a:xfrm>
            <a:off x="706761" y="502277"/>
            <a:ext cx="10858468" cy="488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590" t="22535" r="15589" b="3662"/>
          <a:stretch/>
        </p:blipFill>
        <p:spPr>
          <a:xfrm>
            <a:off x="965916" y="425003"/>
            <a:ext cx="10339388" cy="60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430</Words>
  <Application>Microsoft Office PowerPoint</Application>
  <PresentationFormat>Widescreen</PresentationFormat>
  <Paragraphs>36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 Lotus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  <vt:lpstr>مقدمه</vt:lpstr>
      <vt:lpstr>شاخص های برنامه DART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محاسبه شاخص های برنامه DARTاز قسمت گزارش های دوره‌ای سامانه سیب</vt:lpstr>
      <vt:lpstr>تعریف و نحوه محاسبه شاخص های برنامه DART</vt:lpstr>
      <vt:lpstr>تعریف و نحوه محاسبه شاخص های برنامه DART</vt:lpstr>
      <vt:lpstr>PowerPoint Presentation</vt:lpstr>
      <vt:lpstr>تعریف و نحوه محاسبه شاخص های برنامه DART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نکات مهم در نحوه محاسبه شاخص های برنامه DART</vt:lpstr>
      <vt:lpstr>نکات مهم در نحوه محاسبه شاخص های برنامه DART</vt:lpstr>
      <vt:lpstr>PowerPoint Presentation</vt:lpstr>
      <vt:lpstr>PowerPoint Presentation</vt:lpstr>
    </vt:vector>
  </TitlesOfParts>
  <Company>health.gov.ir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مجید آقای امرائی</dc:creator>
  <cp:lastModifiedBy>Mehdi  Gholami</cp:lastModifiedBy>
  <cp:revision>80</cp:revision>
  <dcterms:created xsi:type="dcterms:W3CDTF">2022-05-28T10:12:15Z</dcterms:created>
  <dcterms:modified xsi:type="dcterms:W3CDTF">2022-07-06T05:40:32Z</dcterms:modified>
</cp:coreProperties>
</file>