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1"/>
  </p:sldMasterIdLst>
  <p:notesMasterIdLst>
    <p:notesMasterId r:id="rId33"/>
  </p:notesMasterIdLst>
  <p:sldIdLst>
    <p:sldId id="256" r:id="rId2"/>
    <p:sldId id="257" r:id="rId3"/>
    <p:sldId id="284" r:id="rId4"/>
    <p:sldId id="285" r:id="rId5"/>
    <p:sldId id="269" r:id="rId6"/>
    <p:sldId id="286" r:id="rId7"/>
    <p:sldId id="287" r:id="rId8"/>
    <p:sldId id="270" r:id="rId9"/>
    <p:sldId id="271" r:id="rId10"/>
    <p:sldId id="272" r:id="rId11"/>
    <p:sldId id="273" r:id="rId12"/>
    <p:sldId id="288" r:id="rId13"/>
    <p:sldId id="274" r:id="rId14"/>
    <p:sldId id="289" r:id="rId15"/>
    <p:sldId id="275" r:id="rId16"/>
    <p:sldId id="291" r:id="rId17"/>
    <p:sldId id="292" r:id="rId18"/>
    <p:sldId id="293" r:id="rId19"/>
    <p:sldId id="294" r:id="rId20"/>
    <p:sldId id="295" r:id="rId21"/>
    <p:sldId id="296" r:id="rId22"/>
    <p:sldId id="297" r:id="rId23"/>
    <p:sldId id="298" r:id="rId24"/>
    <p:sldId id="299" r:id="rId25"/>
    <p:sldId id="290" r:id="rId26"/>
    <p:sldId id="276" r:id="rId27"/>
    <p:sldId id="277" r:id="rId28"/>
    <p:sldId id="278" r:id="rId29"/>
    <p:sldId id="279" r:id="rId30"/>
    <p:sldId id="280" r:id="rId31"/>
    <p:sldId id="281"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9E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5" autoAdjust="0"/>
    <p:restoredTop sz="94343" autoAdjust="0"/>
  </p:normalViewPr>
  <p:slideViewPr>
    <p:cSldViewPr snapToGrid="0" snapToObjects="1">
      <p:cViewPr varScale="1">
        <p:scale>
          <a:sx n="72" d="100"/>
          <a:sy n="72" d="100"/>
        </p:scale>
        <p:origin x="1356" y="54"/>
      </p:cViewPr>
      <p:guideLst>
        <p:guide orient="horz" pos="2160"/>
        <p:guide pos="2880"/>
      </p:guideLst>
    </p:cSldViewPr>
  </p:slideViewPr>
  <p:outlineViewPr>
    <p:cViewPr>
      <p:scale>
        <a:sx n="33" d="100"/>
        <a:sy n="33" d="100"/>
      </p:scale>
      <p:origin x="0" y="-113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916495-7646-46A6-A98A-3E321C17CB9A}" type="datetimeFigureOut">
              <a:rPr lang="en-US" smtClean="0"/>
              <a:pPr/>
              <a:t>11/29/2025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552B2E-272D-4661-8A51-EB65E19EE8B6}" type="slidenum">
              <a:rPr lang="en-US" smtClean="0"/>
              <a:pPr/>
              <a:t>‹#›</a:t>
            </a:fld>
            <a:endParaRPr lang="en-US"/>
          </a:p>
        </p:txBody>
      </p:sp>
    </p:spTree>
    <p:extLst>
      <p:ext uri="{BB962C8B-B14F-4D97-AF65-F5344CB8AC3E}">
        <p14:creationId xmlns:p14="http://schemas.microsoft.com/office/powerpoint/2010/main" val="1423388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552B2E-272D-4661-8A51-EB65E19EE8B6}" type="slidenum">
              <a:rPr lang="en-US" smtClean="0"/>
              <a:pPr/>
              <a:t>1</a:t>
            </a:fld>
            <a:endParaRPr lang="en-US"/>
          </a:p>
        </p:txBody>
      </p:sp>
    </p:spTree>
    <p:extLst>
      <p:ext uri="{BB962C8B-B14F-4D97-AF65-F5344CB8AC3E}">
        <p14:creationId xmlns:p14="http://schemas.microsoft.com/office/powerpoint/2010/main" val="2350816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3200" dirty="0"/>
          </a:p>
        </p:txBody>
      </p:sp>
      <p:sp>
        <p:nvSpPr>
          <p:cNvPr id="4" name="Slide Number Placeholder 3"/>
          <p:cNvSpPr>
            <a:spLocks noGrp="1"/>
          </p:cNvSpPr>
          <p:nvPr>
            <p:ph type="sldNum" sz="quarter" idx="10"/>
          </p:nvPr>
        </p:nvSpPr>
        <p:spPr/>
        <p:txBody>
          <a:bodyPr/>
          <a:lstStyle/>
          <a:p>
            <a:fld id="{20552B2E-272D-4661-8A51-EB65E19EE8B6}" type="slidenum">
              <a:rPr lang="en-US" smtClean="0"/>
              <a:pPr/>
              <a:t>3</a:t>
            </a:fld>
            <a:endParaRPr lang="en-US"/>
          </a:p>
        </p:txBody>
      </p:sp>
    </p:spTree>
    <p:extLst>
      <p:ext uri="{BB962C8B-B14F-4D97-AF65-F5344CB8AC3E}">
        <p14:creationId xmlns:p14="http://schemas.microsoft.com/office/powerpoint/2010/main" val="1488002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3200" dirty="0"/>
          </a:p>
        </p:txBody>
      </p:sp>
      <p:sp>
        <p:nvSpPr>
          <p:cNvPr id="4" name="Slide Number Placeholder 3"/>
          <p:cNvSpPr>
            <a:spLocks noGrp="1"/>
          </p:cNvSpPr>
          <p:nvPr>
            <p:ph type="sldNum" sz="quarter" idx="10"/>
          </p:nvPr>
        </p:nvSpPr>
        <p:spPr/>
        <p:txBody>
          <a:bodyPr/>
          <a:lstStyle/>
          <a:p>
            <a:fld id="{20552B2E-272D-4661-8A51-EB65E19EE8B6}" type="slidenum">
              <a:rPr lang="en-US" smtClean="0"/>
              <a:pPr/>
              <a:t>4</a:t>
            </a:fld>
            <a:endParaRPr lang="en-US"/>
          </a:p>
        </p:txBody>
      </p:sp>
    </p:spTree>
    <p:extLst>
      <p:ext uri="{BB962C8B-B14F-4D97-AF65-F5344CB8AC3E}">
        <p14:creationId xmlns:p14="http://schemas.microsoft.com/office/powerpoint/2010/main" val="2681167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78182" y="802299"/>
            <a:ext cx="5536652" cy="2541431"/>
          </a:xfrm>
        </p:spPr>
        <p:txBody>
          <a:bodyPr bIns="0" anchor="b">
            <a:normAutofit/>
          </a:bodyPr>
          <a:lstStyle>
            <a:lvl1pPr algn="l">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478182" y="3531205"/>
            <a:ext cx="5536652"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5" name="Footer Placeholder 4"/>
          <p:cNvSpPr>
            <a:spLocks noGrp="1"/>
          </p:cNvSpPr>
          <p:nvPr>
            <p:ph type="ftr" sz="quarter" idx="11"/>
          </p:nvPr>
        </p:nvSpPr>
        <p:spPr>
          <a:xfrm>
            <a:off x="2478181" y="329308"/>
            <a:ext cx="3004429" cy="309201"/>
          </a:xfrm>
        </p:spPr>
        <p:txBody>
          <a:bodyPr/>
          <a:lstStyle/>
          <a:p>
            <a:endParaRPr lang="en-US"/>
          </a:p>
        </p:txBody>
      </p:sp>
      <p:sp>
        <p:nvSpPr>
          <p:cNvPr id="6" name="Slide Number Placeholder 5"/>
          <p:cNvSpPr>
            <a:spLocks noGrp="1"/>
          </p:cNvSpPr>
          <p:nvPr>
            <p:ph type="sldNum" sz="quarter" idx="12"/>
          </p:nvPr>
        </p:nvSpPr>
        <p:spPr>
          <a:xfrm>
            <a:off x="1434703" y="798973"/>
            <a:ext cx="802005" cy="503578"/>
          </a:xfrm>
        </p:spPr>
        <p:txBody>
          <a:bodyPr/>
          <a:lstStyle/>
          <a:p>
            <a:fld id="{C1FF6DA9-008F-8B48-92A6-B652298478BF}" type="slidenum">
              <a:rPr lang="en-US" smtClean="0"/>
              <a:pPr/>
              <a:t>‹#›</a:t>
            </a:fld>
            <a:endParaRPr lang="en-US"/>
          </a:p>
        </p:txBody>
      </p:sp>
      <p:cxnSp>
        <p:nvCxnSpPr>
          <p:cNvPr id="8" name="Straight Connector 7"/>
          <p:cNvCxnSpPr/>
          <p:nvPr/>
        </p:nvCxnSpPr>
        <p:spPr>
          <a:xfrm>
            <a:off x="2316514" y="798973"/>
            <a:ext cx="0" cy="254475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78708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a:t>
            </a:fld>
            <a:endParaRPr lang="en-US"/>
          </a:p>
        </p:txBody>
      </p:sp>
      <p:cxnSp>
        <p:nvCxnSpPr>
          <p:cNvPr id="8" name="Straight Connector 7"/>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29806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881269"/>
            <a:ext cx="1103027" cy="4577594"/>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535413" y="881269"/>
            <a:ext cx="5209173" cy="457759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a:t>
            </a:fld>
            <a:endParaRPr lang="en-US"/>
          </a:p>
        </p:txBody>
      </p:sp>
      <p:cxnSp>
        <p:nvCxnSpPr>
          <p:cNvPr id="8" name="Straight Connector 7"/>
          <p:cNvCxnSpPr/>
          <p:nvPr/>
        </p:nvCxnSpPr>
        <p:spPr>
          <a:xfrm flipH="1">
            <a:off x="6918028" y="719273"/>
            <a:ext cx="1096806" cy="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53059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a:t>
            </a:fld>
            <a:endParaRPr lang="en-US"/>
          </a:p>
        </p:txBody>
      </p:sp>
      <p:cxnSp>
        <p:nvCxnSpPr>
          <p:cNvPr id="8" name="Straight Connector 7"/>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09675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35411" y="1756130"/>
            <a:ext cx="5525081" cy="1887950"/>
          </a:xfrm>
        </p:spPr>
        <p:txBody>
          <a:bodyPr anchor="b">
            <a:normAutofit/>
          </a:bodyPr>
          <a:lstStyle>
            <a:lvl1pPr algn="l">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1535412" y="3806196"/>
            <a:ext cx="5525081"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a:t>
            </a:fld>
            <a:endParaRPr lang="en-US"/>
          </a:p>
        </p:txBody>
      </p:sp>
      <p:cxnSp>
        <p:nvCxnSpPr>
          <p:cNvPr id="8" name="Straight Connector 7"/>
          <p:cNvCxnSpPr/>
          <p:nvPr/>
        </p:nvCxnSpPr>
        <p:spPr>
          <a:xfrm>
            <a:off x="1371687" y="798973"/>
            <a:ext cx="0" cy="284510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88441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35413" y="804890"/>
            <a:ext cx="6479421" cy="105930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535412" y="2013936"/>
            <a:ext cx="3079690" cy="34375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35143" y="2013936"/>
            <a:ext cx="3079690" cy="34375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pPr/>
              <a:t>‹#›</a:t>
            </a:fld>
            <a:endParaRPr lang="en-US"/>
          </a:p>
        </p:txBody>
      </p:sp>
      <p:cxnSp>
        <p:nvCxnSpPr>
          <p:cNvPr id="9" name="Straight Connector 8"/>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35495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35413" y="804164"/>
            <a:ext cx="6479422" cy="105631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535413" y="2019550"/>
            <a:ext cx="3079690"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1535413" y="2824270"/>
            <a:ext cx="3079690" cy="264445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935142" y="2023004"/>
            <a:ext cx="3079691"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935142" y="2821491"/>
            <a:ext cx="3079691" cy="263737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pPr/>
              <a:t>‹#›</a:t>
            </a:fld>
            <a:endParaRPr lang="en-US"/>
          </a:p>
        </p:txBody>
      </p:sp>
      <p:cxnSp>
        <p:nvCxnSpPr>
          <p:cNvPr id="11" name="Straight Connector 10"/>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57023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pPr/>
              <a:t>‹#›</a:t>
            </a:fld>
            <a:endParaRPr lang="en-US"/>
          </a:p>
        </p:txBody>
      </p:sp>
      <p:cxnSp>
        <p:nvCxnSpPr>
          <p:cNvPr id="7" name="Straight Connector 6"/>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71641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pPr/>
              <a:t>‹#›</a:t>
            </a:fld>
            <a:endParaRPr lang="en-US"/>
          </a:p>
        </p:txBody>
      </p:sp>
    </p:spTree>
    <p:extLst>
      <p:ext uri="{BB962C8B-B14F-4D97-AF65-F5344CB8AC3E}">
        <p14:creationId xmlns:p14="http://schemas.microsoft.com/office/powerpoint/2010/main" val="1045097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35356" y="798973"/>
            <a:ext cx="2329635" cy="2247117"/>
          </a:xfrm>
        </p:spPr>
        <p:txBody>
          <a:bodyPr anchor="b">
            <a:normAutofit/>
          </a:bodyPr>
          <a:lstStyle>
            <a:lvl1pPr algn="l">
              <a:defRPr sz="2400"/>
            </a:lvl1pPr>
          </a:lstStyle>
          <a:p>
            <a:r>
              <a:rPr lang="en-US" smtClean="0"/>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535413" y="3205492"/>
            <a:ext cx="2330998"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pPr/>
              <a:t>11/29/2025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pPr/>
              <a:t>‹#›</a:t>
            </a:fld>
            <a:endParaRPr lang="en-US"/>
          </a:p>
        </p:txBody>
      </p:sp>
      <p:cxnSp>
        <p:nvCxnSpPr>
          <p:cNvPr id="9" name="Straight Connector 8"/>
          <p:cNvCxnSpPr/>
          <p:nvPr/>
        </p:nvCxnSpPr>
        <p:spPr>
          <a:xfrm>
            <a:off x="1371687" y="798973"/>
            <a:ext cx="0" cy="224711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33264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4996501" y="482171"/>
            <a:ext cx="3511387" cy="5149101"/>
            <a:chOff x="4996501" y="482171"/>
            <a:chExt cx="3511387" cy="5149101"/>
          </a:xfrm>
        </p:grpSpPr>
        <p:sp>
          <p:nvSpPr>
            <p:cNvPr id="14" name="Rectangle 13"/>
            <p:cNvSpPr/>
            <p:nvPr/>
          </p:nvSpPr>
          <p:spPr>
            <a:xfrm>
              <a:off x="4996501" y="482171"/>
              <a:ext cx="3511387" cy="5149101"/>
            </a:xfrm>
            <a:prstGeom prst="rect">
              <a:avLst/>
            </a:prstGeom>
            <a:gradFill>
              <a:gsLst>
                <a:gs pos="0">
                  <a:schemeClr val="bg2">
                    <a:lumMod val="10000"/>
                  </a:schemeClr>
                </a:gs>
                <a:gs pos="100000">
                  <a:schemeClr val="bg2">
                    <a:lumMod val="10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prstMaterial="matte">
              <a:bevelT w="133350" h="50800" prst="divot"/>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5312152" y="812506"/>
              <a:ext cx="2883013" cy="4479361"/>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536201" y="1129513"/>
            <a:ext cx="3152882" cy="1830584"/>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1535412" y="3145992"/>
            <a:ext cx="3148365"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a:xfrm>
            <a:off x="1535412" y="5469857"/>
            <a:ext cx="3153672" cy="320123"/>
          </a:xfrm>
        </p:spPr>
        <p:txBody>
          <a:bodyPr/>
          <a:lstStyle>
            <a:lvl1pPr algn="l">
              <a:defRPr/>
            </a:lvl1pPr>
          </a:lstStyle>
          <a:p>
            <a:fld id="{5BCAD085-E8A6-8845-BD4E-CB4CCA059FC4}" type="datetimeFigureOut">
              <a:rPr lang="en-US" smtClean="0"/>
              <a:pPr/>
              <a:t>11/29/2025</a:t>
            </a:fld>
            <a:endParaRPr lang="en-US"/>
          </a:p>
        </p:txBody>
      </p:sp>
      <p:sp>
        <p:nvSpPr>
          <p:cNvPr id="6" name="Footer Placeholder 5"/>
          <p:cNvSpPr>
            <a:spLocks noGrp="1"/>
          </p:cNvSpPr>
          <p:nvPr>
            <p:ph type="ftr" sz="quarter" idx="11"/>
          </p:nvPr>
        </p:nvSpPr>
        <p:spPr>
          <a:xfrm>
            <a:off x="1536252" y="318641"/>
            <a:ext cx="3152831" cy="320931"/>
          </a:xfrm>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pPr/>
              <a:t>‹#›</a:t>
            </a:fld>
            <a:endParaRPr lang="en-US"/>
          </a:p>
        </p:txBody>
      </p:sp>
      <p:cxnSp>
        <p:nvCxnSpPr>
          <p:cNvPr id="12" name="Straight Connector 11"/>
          <p:cNvCxnSpPr/>
          <p:nvPr/>
        </p:nvCxnSpPr>
        <p:spPr>
          <a:xfrm>
            <a:off x="1371687" y="798973"/>
            <a:ext cx="0" cy="2161124"/>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27726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147322"/>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srcRect t="2873" b="-2873"/>
          <a:stretch/>
        </p:blipFill>
        <p:spPr>
          <a:xfrm>
            <a:off x="0" y="6163056"/>
            <a:ext cx="9144000" cy="715502"/>
          </a:xfrm>
          <a:prstGeom prst="rect">
            <a:avLst/>
          </a:prstGeom>
        </p:spPr>
      </p:pic>
      <p:sp>
        <p:nvSpPr>
          <p:cNvPr id="2" name="Title Placeholder 1"/>
          <p:cNvSpPr>
            <a:spLocks noGrp="1"/>
          </p:cNvSpPr>
          <p:nvPr>
            <p:ph type="title"/>
          </p:nvPr>
        </p:nvSpPr>
        <p:spPr>
          <a:xfrm>
            <a:off x="1535413" y="804520"/>
            <a:ext cx="6479421" cy="1049235"/>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35413" y="2015733"/>
            <a:ext cx="6479421"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5BCAD085-E8A6-8845-BD4E-CB4CCA059FC4}" type="datetimeFigureOut">
              <a:rPr lang="en-US" smtClean="0"/>
              <a:pPr/>
              <a:t>11/29/2025</a:t>
            </a:fld>
            <a:endParaRPr lang="en-US"/>
          </a:p>
        </p:txBody>
      </p:sp>
      <p:sp>
        <p:nvSpPr>
          <p:cNvPr id="5" name="Footer Placeholder 4"/>
          <p:cNvSpPr>
            <a:spLocks noGrp="1"/>
          </p:cNvSpPr>
          <p:nvPr>
            <p:ph type="ftr" sz="quarter" idx="3"/>
          </p:nvPr>
        </p:nvSpPr>
        <p:spPr>
          <a:xfrm>
            <a:off x="1535413" y="329308"/>
            <a:ext cx="3942082"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C1FF6DA9-008F-8B48-92A6-B652298478BF}" type="slidenum">
              <a:rPr lang="en-US" smtClean="0"/>
              <a:pPr/>
              <a:t>‹#›</a:t>
            </a:fld>
            <a:endParaRPr lang="en-US"/>
          </a:p>
        </p:txBody>
      </p:sp>
      <p:cxnSp>
        <p:nvCxnSpPr>
          <p:cNvPr id="12" name="Straight Connector 11"/>
          <p:cNvCxnSpPr/>
          <p:nvPr/>
        </p:nvCxnSpPr>
        <p:spPr>
          <a:xfrm>
            <a:off x="0" y="6171272"/>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91845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685800" rtl="0" eaLnBrk="1" latinLnBrk="0" hangingPunct="1">
        <a:lnSpc>
          <a:spcPct val="90000"/>
        </a:lnSpc>
        <a:spcBef>
          <a:spcPct val="0"/>
        </a:spcBef>
        <a:buNone/>
        <a:defRPr sz="3200" b="0" i="0" kern="1200" cap="none">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78182" y="1086271"/>
            <a:ext cx="6513418" cy="2006759"/>
          </a:xfrm>
          <a:solidFill>
            <a:srgbClr val="F0F9EB"/>
          </a:solidFill>
          <a:ln w="57150">
            <a:solidFill>
              <a:schemeClr val="accent1"/>
            </a:solidFill>
          </a:ln>
        </p:spPr>
        <p:style>
          <a:lnRef idx="1">
            <a:schemeClr val="accent2"/>
          </a:lnRef>
          <a:fillRef idx="2">
            <a:schemeClr val="accent2"/>
          </a:fillRef>
          <a:effectRef idx="1">
            <a:schemeClr val="accent2"/>
          </a:effectRef>
          <a:fontRef idx="minor">
            <a:schemeClr val="dk1"/>
          </a:fontRef>
        </p:style>
        <p:txBody>
          <a:bodyPr anchor="ctr">
            <a:noAutofit/>
          </a:bodyPr>
          <a:lstStyle/>
          <a:p>
            <a:pPr algn="ctr" rtl="1">
              <a:lnSpc>
                <a:spcPct val="150000"/>
              </a:lnSpc>
            </a:pPr>
            <a:r>
              <a:rPr sz="4400" dirty="0" err="1" smtClean="0">
                <a:cs typeface="B Titr" panose="00000700000000000000" pitchFamily="2" charset="-78"/>
              </a:rPr>
              <a:t>خشونت</a:t>
            </a:r>
            <a:r>
              <a:rPr sz="4400" dirty="0" smtClean="0">
                <a:cs typeface="B Titr" panose="00000700000000000000" pitchFamily="2" charset="-78"/>
              </a:rPr>
              <a:t> </a:t>
            </a:r>
            <a:r>
              <a:rPr sz="4400" dirty="0" err="1">
                <a:cs typeface="B Titr" panose="00000700000000000000" pitchFamily="2" charset="-78"/>
              </a:rPr>
              <a:t>علیه</a:t>
            </a:r>
            <a:r>
              <a:rPr sz="4400" dirty="0">
                <a:cs typeface="B Titr" panose="00000700000000000000" pitchFamily="2" charset="-78"/>
              </a:rPr>
              <a:t> </a:t>
            </a:r>
            <a:r>
              <a:rPr sz="4400" dirty="0" err="1" smtClean="0">
                <a:cs typeface="B Titr" panose="00000700000000000000" pitchFamily="2" charset="-78"/>
              </a:rPr>
              <a:t>زنان</a:t>
            </a:r>
            <a:r>
              <a:rPr lang="fa-IR" sz="3200" dirty="0" smtClean="0">
                <a:cs typeface="B Titr" panose="00000700000000000000" pitchFamily="2" charset="-78"/>
              </a:rPr>
              <a:t/>
            </a:r>
            <a:br>
              <a:rPr lang="fa-IR" sz="3200" dirty="0" smtClean="0">
                <a:cs typeface="B Titr" panose="00000700000000000000" pitchFamily="2" charset="-78"/>
              </a:rPr>
            </a:br>
            <a:r>
              <a:rPr lang="fa-IR" sz="2800" dirty="0">
                <a:cs typeface="B Titr" panose="00000700000000000000" pitchFamily="2" charset="-78"/>
              </a:rPr>
              <a:t>بررسی انواع خشونت و تأثیرات آن بر زندگی </a:t>
            </a:r>
            <a:r>
              <a:rPr lang="fa-IR" sz="2800" dirty="0" smtClean="0">
                <a:cs typeface="B Titr" panose="00000700000000000000" pitchFamily="2" charset="-78"/>
              </a:rPr>
              <a:t>زنان</a:t>
            </a:r>
            <a:endParaRPr sz="2800" dirty="0">
              <a:cs typeface="B Titr" panose="00000700000000000000" pitchFamily="2" charset="-78"/>
            </a:endParaRPr>
          </a:p>
        </p:txBody>
      </p:sp>
      <p:sp>
        <p:nvSpPr>
          <p:cNvPr id="3" name="Subtitle 2"/>
          <p:cNvSpPr>
            <a:spLocks noGrp="1"/>
          </p:cNvSpPr>
          <p:nvPr>
            <p:ph type="subTitle" idx="1"/>
          </p:nvPr>
        </p:nvSpPr>
        <p:spPr>
          <a:xfrm>
            <a:off x="0" y="6165273"/>
            <a:ext cx="3117273" cy="692727"/>
          </a:xfrm>
        </p:spPr>
        <p:txBody>
          <a:bodyPr anchor="ctr">
            <a:noAutofit/>
          </a:bodyPr>
          <a:lstStyle/>
          <a:p>
            <a:pPr algn="ctr" rtl="1">
              <a:lnSpc>
                <a:spcPct val="100000"/>
              </a:lnSpc>
            </a:pPr>
            <a:r>
              <a:rPr lang="fa-IR" sz="1800" cap="none" dirty="0">
                <a:ln w="0"/>
                <a:cs typeface="B Titr" panose="00000700000000000000" pitchFamily="2" charset="-78"/>
              </a:rPr>
              <a:t>ارایه دهنده: </a:t>
            </a:r>
            <a:r>
              <a:rPr lang="fa-IR" sz="1800" cap="none" dirty="0" smtClean="0">
                <a:ln w="0"/>
                <a:cs typeface="B Titr" panose="00000700000000000000" pitchFamily="2" charset="-78"/>
              </a:rPr>
              <a:t>رضوان روضه سرا</a:t>
            </a:r>
            <a:endParaRPr lang="fa-IR" sz="1800" cap="none" dirty="0">
              <a:ln w="0"/>
              <a:cs typeface="B Titr" panose="00000700000000000000" pitchFamily="2" charset="-78"/>
            </a:endParaRPr>
          </a:p>
          <a:p>
            <a:pPr algn="ctr" rtl="1">
              <a:lnSpc>
                <a:spcPct val="100000"/>
              </a:lnSpc>
            </a:pPr>
            <a:r>
              <a:rPr lang="fa-IR" sz="1800" cap="none" dirty="0">
                <a:ln w="0"/>
                <a:cs typeface="B Titr" panose="00000700000000000000" pitchFamily="2" charset="-78"/>
              </a:rPr>
              <a:t>سال </a:t>
            </a:r>
            <a:r>
              <a:rPr lang="fa-IR" sz="1800" cap="none" dirty="0" smtClean="0">
                <a:ln w="0"/>
                <a:cs typeface="B Titr" panose="00000700000000000000" pitchFamily="2" charset="-78"/>
              </a:rPr>
              <a:t>1404</a:t>
            </a:r>
            <a:endParaRPr lang="fa-IR" sz="1800" cap="none" dirty="0">
              <a:ln w="0"/>
              <a:cs typeface="B Titr" panose="00000700000000000000" pitchFamily="2" charset="-78"/>
            </a:endParaRPr>
          </a:p>
        </p:txBody>
      </p:sp>
      <p:pic>
        <p:nvPicPr>
          <p:cNvPr id="4" name="Picture 0" descr="Logo_B_3x3.jpg"/>
          <p:cNvPicPr>
            <a:picLocks noChangeAspect="1" noChangeArrowheads="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65016" y="1451821"/>
            <a:ext cx="1260765" cy="1275661"/>
          </a:xfrm>
          <a:prstGeom prst="rect">
            <a:avLst/>
          </a:prstGeom>
          <a:extLst>
            <a:ext uri="{909E8E84-426E-40DD-AFC4-6F175D3DCCD1}">
              <a14:hiddenFill xmlns:a14="http://schemas.microsoft.com/office/drawing/2010/main">
                <a:solidFill>
                  <a:srgbClr val="FFFFFF"/>
                </a:solidFill>
              </a14:hiddenFill>
            </a:ext>
          </a:extLst>
        </p:spPr>
      </p:pic>
      <p:sp>
        <p:nvSpPr>
          <p:cNvPr id="5" name="Rectangle 4"/>
          <p:cNvSpPr/>
          <p:nvPr/>
        </p:nvSpPr>
        <p:spPr>
          <a:xfrm>
            <a:off x="3117273" y="201100"/>
            <a:ext cx="2832828" cy="646331"/>
          </a:xfrm>
          <a:prstGeom prst="rect">
            <a:avLst/>
          </a:prstGeom>
        </p:spPr>
        <p:txBody>
          <a:bodyPr wrap="none" anchor="ctr">
            <a:spAutoFit/>
          </a:bodyPr>
          <a:lstStyle/>
          <a:p>
            <a:pPr algn="r" rtl="1"/>
            <a:r>
              <a:rPr lang="fa-IR" sz="36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IranNastaliq" panose="02000503000000020003" pitchFamily="2" charset="0"/>
                <a:cs typeface="IranNastaliq" panose="02000503000000020003" pitchFamily="2" charset="0"/>
              </a:rPr>
              <a:t>به نام خداوند جان و خرد </a:t>
            </a:r>
            <a:endParaRPr lang="en-US"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IranNastaliq" panose="02000503000000020003" pitchFamily="2" charset="0"/>
              <a:cs typeface="IranNastaliq" panose="02000503000000020003" pitchFamily="2" charset="0"/>
            </a:endParaRPr>
          </a:p>
        </p:txBody>
      </p:sp>
      <p:pic>
        <p:nvPicPr>
          <p:cNvPr id="6" name="Picture 5"/>
          <p:cNvPicPr>
            <a:picLocks noChangeAspect="1"/>
          </p:cNvPicPr>
          <p:nvPr/>
        </p:nvPicPr>
        <p:blipFill rotWithShape="1">
          <a:blip r:embed="rId5"/>
          <a:srcRect l="26787" t="22004" r="19972" b="17350"/>
          <a:stretch/>
        </p:blipFill>
        <p:spPr>
          <a:xfrm>
            <a:off x="3359513" y="4026621"/>
            <a:ext cx="2902742" cy="1978590"/>
          </a:xfrm>
          <a:prstGeom prst="rect">
            <a:avLst/>
          </a:prstGeom>
          <a:ln>
            <a:solidFill>
              <a:schemeClr val="accent2">
                <a:lumMod val="50000"/>
              </a:schemeClr>
            </a:solidFill>
          </a:ln>
        </p:spPr>
      </p:pic>
      <p:pic>
        <p:nvPicPr>
          <p:cNvPr id="2058" name="Picture 10" descr="عوامل اجتماعی، زمینه‌ساز اصلی خشونت علیه زنان - ایسنا"/>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748" y="3427972"/>
            <a:ext cx="2676525" cy="1714500"/>
          </a:xfrm>
          <a:prstGeom prst="rect">
            <a:avLst/>
          </a:prstGeom>
          <a:noFill/>
          <a:ln>
            <a:solidFill>
              <a:schemeClr val="accent2">
                <a:lumMod val="50000"/>
              </a:schemeClr>
            </a:solidFill>
          </a:ln>
          <a:extLst>
            <a:ext uri="{909E8E84-426E-40DD-AFC4-6F175D3DCCD1}">
              <a14:hiddenFill xmlns:a14="http://schemas.microsoft.com/office/drawing/2010/main">
                <a:solidFill>
                  <a:srgbClr val="FFFFFF"/>
                </a:solidFill>
              </a14:hiddenFill>
            </a:ext>
          </a:extLst>
        </p:spPr>
      </p:pic>
      <p:pic>
        <p:nvPicPr>
          <p:cNvPr id="12" name="Picture 4" descr="دردی به نام خشونت کلامی و روانی - پایگاه خبری آبتاب"/>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100000" l="0" r="10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442366" y="3427972"/>
            <a:ext cx="2549234" cy="1889270"/>
          </a:xfrm>
          <a:prstGeom prst="rect">
            <a:avLst/>
          </a:prstGeom>
          <a:noFill/>
          <a:ln>
            <a:solidFill>
              <a:schemeClr val="accent2">
                <a:lumMod val="50000"/>
              </a:schemeClr>
            </a:solid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6479421"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سیکل خشونت دز زندگی زناشویی</a:t>
            </a:r>
            <a:endParaRPr dirty="0">
              <a:cs typeface="B Titr" panose="000007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6" name="Text 2"/>
          <p:cNvSpPr/>
          <p:nvPr/>
        </p:nvSpPr>
        <p:spPr>
          <a:xfrm>
            <a:off x="4946072" y="2860029"/>
            <a:ext cx="3717169"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dirty="0">
                <a:cs typeface="B Titr" panose="00000700000000000000" pitchFamily="2" charset="-78"/>
              </a:rPr>
              <a:t>سیکل </a:t>
            </a:r>
            <a:r>
              <a:rPr lang="fa-IR" sz="2000" dirty="0" smtClean="0">
                <a:cs typeface="B Titr" panose="00000700000000000000" pitchFamily="2" charset="-78"/>
              </a:rPr>
              <a:t>خشونت</a:t>
            </a:r>
            <a:endParaRPr lang="en-US" sz="2000" b="1" dirty="0">
              <a:latin typeface="Century" panose="02040604050505020304" pitchFamily="18" charset="0"/>
              <a:cs typeface="B Titr" panose="00000700000000000000" pitchFamily="2" charset="-78"/>
            </a:endParaRPr>
          </a:p>
        </p:txBody>
      </p:sp>
      <p:sp>
        <p:nvSpPr>
          <p:cNvPr id="7" name="Content Placeholder 2"/>
          <p:cNvSpPr>
            <a:spLocks noGrp="1"/>
          </p:cNvSpPr>
          <p:nvPr>
            <p:ph idx="1"/>
          </p:nvPr>
        </p:nvSpPr>
        <p:spPr>
          <a:xfrm>
            <a:off x="4946073" y="3465874"/>
            <a:ext cx="3717168" cy="2331318"/>
          </a:xfrm>
          <a:solidFill>
            <a:schemeClr val="bg1"/>
          </a:solidFill>
        </p:spPr>
        <p:style>
          <a:lnRef idx="1">
            <a:schemeClr val="accent3"/>
          </a:lnRef>
          <a:fillRef idx="2">
            <a:schemeClr val="accent3"/>
          </a:fillRef>
          <a:effectRef idx="1">
            <a:schemeClr val="accent3"/>
          </a:effectRef>
          <a:fontRef idx="minor">
            <a:schemeClr val="dk1"/>
          </a:fontRef>
        </p:style>
        <p:txBody>
          <a:bodyPr>
            <a:noAutofit/>
          </a:bodyPr>
          <a:lstStyle/>
          <a:p>
            <a:pPr marL="0" indent="0" algn="justLow" rtl="1">
              <a:buNone/>
            </a:pPr>
            <a:r>
              <a:rPr lang="fa-IR" b="1" dirty="0" smtClean="0">
                <a:cs typeface="B Nazanin" panose="00000400000000000000" pitchFamily="2" charset="-78"/>
              </a:rPr>
              <a:t>3-خشونت جدی</a:t>
            </a:r>
          </a:p>
          <a:p>
            <a:pPr marL="0" indent="0" algn="justLow" rtl="1">
              <a:buNone/>
            </a:pPr>
            <a:r>
              <a:rPr lang="fa-IR" sz="1800" dirty="0" smtClean="0">
                <a:cs typeface="B Nazanin" panose="00000400000000000000" pitchFamily="2" charset="-78"/>
              </a:rPr>
              <a:t>خشونت جدی میشود به طوری که زن صدمه جدی می بیند.این صدمات میتواند به شکل شکستگی.ضرب دیدگی. جراحت عمیق یا سطحی باشدواگرکودکی باشد دراینجا مورد  غفلت وبدرفتاری قرار میگیرد</a:t>
            </a:r>
            <a:r>
              <a:rPr lang="fa-IR" dirty="0" smtClean="0">
                <a:cs typeface="B Nazanin" panose="00000400000000000000" pitchFamily="2" charset="-78"/>
              </a:rPr>
              <a:t>.</a:t>
            </a:r>
            <a:endParaRPr dirty="0">
              <a:cs typeface="B Nazanin" panose="00000400000000000000" pitchFamily="2" charset="-78"/>
            </a:endParaRPr>
          </a:p>
        </p:txBody>
      </p:sp>
      <p:sp>
        <p:nvSpPr>
          <p:cNvPr id="8" name="Text 2"/>
          <p:cNvSpPr/>
          <p:nvPr/>
        </p:nvSpPr>
        <p:spPr>
          <a:xfrm>
            <a:off x="761999" y="2287885"/>
            <a:ext cx="3737975"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dirty="0" smtClean="0">
                <a:cs typeface="B Titr" panose="00000700000000000000" pitchFamily="2" charset="-78"/>
              </a:rPr>
              <a:t>سیکل خشونت</a:t>
            </a:r>
            <a:endParaRPr lang="en-US" sz="2000" b="1" dirty="0">
              <a:latin typeface="Century" panose="02040604050505020304" pitchFamily="18" charset="0"/>
              <a:cs typeface="B Titr" panose="00000700000000000000" pitchFamily="2" charset="-78"/>
            </a:endParaRPr>
          </a:p>
        </p:txBody>
      </p:sp>
      <p:sp>
        <p:nvSpPr>
          <p:cNvPr id="9" name="Content Placeholder 2"/>
          <p:cNvSpPr txBox="1">
            <a:spLocks/>
          </p:cNvSpPr>
          <p:nvPr/>
        </p:nvSpPr>
        <p:spPr>
          <a:xfrm>
            <a:off x="761999" y="2873883"/>
            <a:ext cx="3737974" cy="2331318"/>
          </a:xfrm>
          <a:prstGeom prst="rect">
            <a:avLst/>
          </a:prstGeom>
          <a:solidFill>
            <a:schemeClr val="bg1"/>
          </a:soli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t">
            <a:noAutofit/>
          </a:bodyPr>
          <a:lst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dk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dk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dk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dk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9pPr>
          </a:lstStyle>
          <a:p>
            <a:pPr marL="0" indent="0" algn="justLow" rtl="1">
              <a:lnSpc>
                <a:spcPct val="110000"/>
              </a:lnSpc>
              <a:buNone/>
            </a:pPr>
            <a:r>
              <a:rPr lang="fa-IR" b="1" dirty="0" smtClean="0">
                <a:cs typeface="B Nazanin" panose="00000400000000000000" pitchFamily="2" charset="-78"/>
              </a:rPr>
              <a:t>4-ماه عسل دباره</a:t>
            </a:r>
          </a:p>
          <a:p>
            <a:pPr marL="0" indent="0" algn="justLow" rtl="1">
              <a:lnSpc>
                <a:spcPct val="110000"/>
              </a:lnSpc>
              <a:buNone/>
            </a:pPr>
            <a:r>
              <a:rPr lang="fa-IR" dirty="0" smtClean="0">
                <a:cs typeface="B Nazanin" panose="00000400000000000000" pitchFamily="2" charset="-78"/>
              </a:rPr>
              <a:t>مرد احساس گناه میکندومعذرت خواهی میکند  وقول میدهدتکراررفتار نداشته  باشدوشروع به ابراز علاقه می کند.امااین ماه عسل چندان طول نمیکشد واین سیکل بارها تکرار می شود وهربارشدیدتر</a:t>
            </a:r>
            <a:endParaRPr lang="fa-IR" dirty="0">
              <a:cs typeface="B Nazanin" panose="00000400000000000000" pitchFamily="2" charset="-78"/>
            </a:endParaRPr>
          </a:p>
        </p:txBody>
      </p:sp>
    </p:spTree>
    <p:extLst>
      <p:ext uri="{BB962C8B-B14F-4D97-AF65-F5344CB8AC3E}">
        <p14:creationId xmlns:p14="http://schemas.microsoft.com/office/powerpoint/2010/main" val="767266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7330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عوامل </a:t>
            </a:r>
            <a:r>
              <a:rPr lang="fa-IR" dirty="0" smtClean="0">
                <a:cs typeface="B Titr" panose="00000700000000000000" pitchFamily="2" charset="-78"/>
              </a:rPr>
              <a:t>وعلل موثر برخشونت</a:t>
            </a:r>
            <a:endParaRPr dirty="0">
              <a:cs typeface="B Titr" panose="00000700000000000000" pitchFamily="2" charset="-78"/>
            </a:endParaRPr>
          </a:p>
        </p:txBody>
      </p:sp>
      <p:sp>
        <p:nvSpPr>
          <p:cNvPr id="3" name="Content Placeholder 2"/>
          <p:cNvSpPr>
            <a:spLocks noGrp="1"/>
          </p:cNvSpPr>
          <p:nvPr>
            <p:ph idx="1"/>
          </p:nvPr>
        </p:nvSpPr>
        <p:spPr>
          <a:xfrm>
            <a:off x="1353312" y="2036410"/>
            <a:ext cx="7455408" cy="4071781"/>
          </a:xfrm>
        </p:spPr>
        <p:txBody>
          <a:bodyPr>
            <a:normAutofit fontScale="77500" lnSpcReduction="20000"/>
          </a:bodyPr>
          <a:lstStyle/>
          <a:p>
            <a:pPr marL="0" indent="0" algn="justLow" rtl="1">
              <a:lnSpc>
                <a:spcPct val="150000"/>
              </a:lnSpc>
              <a:buNone/>
            </a:pPr>
            <a:r>
              <a:rPr lang="fa-IR" sz="2400" b="1" dirty="0" smtClean="0">
                <a:solidFill>
                  <a:srgbClr val="FFC000"/>
                </a:solidFill>
                <a:cs typeface="B Titr" pitchFamily="2" charset="-78"/>
              </a:rPr>
              <a:t>عوامل فردی و عوامل اجتماعی محیطی</a:t>
            </a:r>
          </a:p>
          <a:p>
            <a:pPr marL="0" indent="0" algn="justLow" rtl="1">
              <a:lnSpc>
                <a:spcPct val="150000"/>
              </a:lnSpc>
              <a:buNone/>
            </a:pPr>
            <a:r>
              <a:rPr lang="fa-IR" sz="1800" b="1" dirty="0" smtClean="0"/>
              <a:t>خشونت خانگی مانند سایر مشکلات روانی اجتماعی علت واحدی ندارد و محصول تعامل پیچیده‌ای از عوامل فردی، روانی، اجتماعی و محیطی است. هرچه تعداد این عوامل بیشتر باشد، احتمال بروز خشونت نیز افزایش می‌یابد.</a:t>
            </a:r>
            <a:endParaRPr lang="fa-IR" sz="2400" b="1" dirty="0" smtClean="0">
              <a:solidFill>
                <a:srgbClr val="FFC000"/>
              </a:solidFill>
              <a:cs typeface="B Titr" pitchFamily="2" charset="-78"/>
            </a:endParaRPr>
          </a:p>
          <a:p>
            <a:pPr marL="0" indent="0" algn="justLow" rtl="1">
              <a:lnSpc>
                <a:spcPct val="150000"/>
              </a:lnSpc>
              <a:buNone/>
            </a:pPr>
            <a:r>
              <a:rPr lang="fa-IR" sz="2400" b="1" dirty="0" smtClean="0">
                <a:cs typeface="B Nazanin" panose="00000400000000000000" pitchFamily="2" charset="-78"/>
              </a:rPr>
              <a:t>1-عوامل فردی:  عزت نفس پایین وعدم اطمینان به دیگران-عدم پذیرش مسئولیت اشتباهات خود-نیازشدید به اعمال قدرت وکنترل در روابط-اعتقاد به باورهای سنتی مبنی برمطیع وفرمانبرداری زن –احساس مالکیت نسب به همسر-نوسانات خلقی شدید-تحمل پایین استرس –فقدان مهارت مقابله سالم بااسترس-سومصرف مواد والکل-عدم کنترل وسابقه قبلی هیجان هایی مثل خشم وعصبانیت-اعتاد به برتری مرد نسبت به زن-ویژگی های شخصیت ضد اجتماعی مثل درگیری .دعوا و قانون شکنی</a:t>
            </a:r>
            <a:endParaRPr lang="fa-IR" sz="2400" b="1"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146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7330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عوامل </a:t>
            </a:r>
            <a:r>
              <a:rPr lang="fa-IR" dirty="0" smtClean="0">
                <a:cs typeface="B Titr" panose="00000700000000000000" pitchFamily="2" charset="-78"/>
              </a:rPr>
              <a:t>وعلل موثر برخشونت</a:t>
            </a:r>
            <a:endParaRPr dirty="0">
              <a:cs typeface="B Titr" panose="00000700000000000000" pitchFamily="2" charset="-78"/>
            </a:endParaRPr>
          </a:p>
        </p:txBody>
      </p:sp>
      <p:sp>
        <p:nvSpPr>
          <p:cNvPr id="3" name="Content Placeholder 2"/>
          <p:cNvSpPr>
            <a:spLocks noGrp="1"/>
          </p:cNvSpPr>
          <p:nvPr>
            <p:ph idx="1"/>
          </p:nvPr>
        </p:nvSpPr>
        <p:spPr>
          <a:xfrm>
            <a:off x="1535414" y="2036411"/>
            <a:ext cx="7273306" cy="3900158"/>
          </a:xfrm>
        </p:spPr>
        <p:txBody>
          <a:bodyPr>
            <a:normAutofit fontScale="92500"/>
          </a:bodyPr>
          <a:lstStyle/>
          <a:p>
            <a:pPr marL="0" indent="0" algn="justLow" rtl="1">
              <a:lnSpc>
                <a:spcPct val="150000"/>
              </a:lnSpc>
              <a:buNone/>
            </a:pPr>
            <a:r>
              <a:rPr lang="fa-IR" sz="2400" b="1" dirty="0" smtClean="0">
                <a:solidFill>
                  <a:srgbClr val="FFC000"/>
                </a:solidFill>
                <a:cs typeface="B Titr" pitchFamily="2" charset="-78"/>
              </a:rPr>
              <a:t>عوامل فردی و عوامل اجتماعی محیطی</a:t>
            </a:r>
          </a:p>
          <a:p>
            <a:pPr marL="0" indent="0" algn="justLow" rtl="1">
              <a:lnSpc>
                <a:spcPct val="150000"/>
              </a:lnSpc>
              <a:buNone/>
            </a:pPr>
            <a:r>
              <a:rPr lang="fa-IR" sz="2400" b="1" dirty="0" smtClean="0">
                <a:cs typeface="B Nazanin" panose="00000400000000000000" pitchFamily="2" charset="-78"/>
              </a:rPr>
              <a:t>1-عوامل اجتماعی ومحیطی: وجود سومصرف مواد وخشونت درخانواده اصلی-انزوای اجتماعی-وجوداسترس درمحیط کاروخانواده-تعارض واختلافات شدید خانوادگی-مشکلات جسمی وروانی درخانواده-فقر وبیکاری-شاهدیاقربانی بودن خشونت خانگی درکودکی-هنجارهای اجتماعی که برتری واعمال قدرت مرد به زن راتایید می کنند. هنجارهای اجتماعی که به صورت ضمنی خشونت مرد به زن راتاییدمی کنند.</a:t>
            </a:r>
            <a:endParaRPr lang="fa-IR" sz="2400" b="1"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146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9"/>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عوامل خطر خشونت</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marL="0" indent="0" algn="justLow" rtl="1">
              <a:lnSpc>
                <a:spcPct val="150000"/>
              </a:lnSpc>
              <a:buNone/>
            </a:pPr>
            <a:r>
              <a:rPr lang="fa-IR" sz="2400" dirty="0" smtClean="0"/>
              <a:t>افرادی که بیشتر در معرض خشونت قرار میگیرند زنان، کودکان و سالمندان هستند. برای عواملی مانند سن پایین زن هنگام ازدواج، بیکاری، تحصیلات پایین، بارداری، تعداد فرزندان زیاد، بیماری یا ناتوانی، تجربه خشونت در کودکی</a:t>
            </a:r>
          </a:p>
          <a:p>
            <a:pPr marL="0" indent="0" algn="justLow" rtl="1">
              <a:lnSpc>
                <a:spcPct val="150000"/>
              </a:lnSpc>
              <a:buNone/>
            </a:pPr>
            <a:endParaRPr lang="fa-IR" sz="2400"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5929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عوامل خطر خشونت</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fontScale="92500"/>
          </a:bodyPr>
          <a:lstStyle/>
          <a:p>
            <a:pPr marL="0" indent="0" algn="justLow" rtl="1">
              <a:lnSpc>
                <a:spcPct val="150000"/>
              </a:lnSpc>
              <a:buNone/>
            </a:pPr>
            <a:r>
              <a:rPr lang="fa-IR" sz="2400" dirty="0" smtClean="0">
                <a:solidFill>
                  <a:srgbClr val="FFC000"/>
                </a:solidFill>
                <a:cs typeface="B Titr" pitchFamily="2" charset="-78"/>
              </a:rPr>
              <a:t>عوامل خطر فردی و عوامل خطر اجتماعی</a:t>
            </a:r>
          </a:p>
          <a:p>
            <a:pPr marL="0" indent="0" algn="justLow" rtl="1">
              <a:lnSpc>
                <a:spcPct val="150000"/>
              </a:lnSpc>
              <a:buNone/>
            </a:pPr>
            <a:r>
              <a:rPr lang="fa-IR" sz="2400" dirty="0" smtClean="0">
                <a:cs typeface="B Nazanin" panose="00000400000000000000" pitchFamily="2" charset="-78"/>
              </a:rPr>
              <a:t>1-عوامل خطر فردی: جوان بودن-عدم استقلال مالی-احساس شرم .گناه ودرماندگی-عزت نفس پایین-افسردگی-باداری-فقدان مهارت ارتباطی کافی-وابستگی به مواد والکل-معلولیت جسمی یاذهنی فرزندان</a:t>
            </a:r>
          </a:p>
          <a:p>
            <a:pPr marL="0" indent="0" algn="justLow" rtl="1">
              <a:lnSpc>
                <a:spcPct val="150000"/>
              </a:lnSpc>
              <a:buNone/>
            </a:pPr>
            <a:r>
              <a:rPr lang="fa-IR" sz="2400" dirty="0" smtClean="0">
                <a:cs typeface="B Nazanin" panose="00000400000000000000" pitchFamily="2" charset="-78"/>
              </a:rPr>
              <a:t>2-</a:t>
            </a:r>
            <a:r>
              <a:rPr lang="fa-IR" sz="2400" dirty="0" smtClean="0">
                <a:solidFill>
                  <a:srgbClr val="FFC000"/>
                </a:solidFill>
                <a:cs typeface="B Nazanin" panose="00000400000000000000" pitchFamily="2" charset="-78"/>
              </a:rPr>
              <a:t> </a:t>
            </a:r>
            <a:r>
              <a:rPr lang="fa-IR" sz="2400" dirty="0" smtClean="0">
                <a:cs typeface="B Nazanin" panose="00000400000000000000" pitchFamily="2" charset="-78"/>
              </a:rPr>
              <a:t>عوامل خطر اجتماعی: فقدان حمایت از سوی خانواده-فقدان حمایت های قانونی-فشارهای اجتماعی وفرهنگی برای حفظ زندگی زناشویی-انزوای اجتماعی خانواده</a:t>
            </a:r>
            <a:endParaRPr lang="fa-IR" sz="2400"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5929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آثار خشونت خانگی بر زنان</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b="1" dirty="0" smtClean="0">
                <a:cs typeface="B Nazanin" panose="00000400000000000000" pitchFamily="2" charset="-78"/>
              </a:rPr>
              <a:t> </a:t>
            </a:r>
            <a:r>
              <a:rPr lang="fa-IR" b="1" dirty="0" smtClean="0"/>
              <a:t>خشونت خانگی روی همه افراد خانواده اثر میگذارد وآثار عمیق و بلندمدت دارد. زنانی که در کودکی خشونت دیده‌اند یا شاهد خشونت پدربه مادر بودند احتمال قربانی شدن بیشتری دارن ومردانی که دردوران کودکی مورد خشونت پدرخود قرارگرفتند یاشاهد بد رفتاری وخشونت درخانواده بودند بیشترامکان دارد دربزرگسالی تبدیل به فردی خشن شوند.</a:t>
            </a:r>
          </a:p>
          <a:p>
            <a:pPr algn="justLow" rtl="1">
              <a:lnSpc>
                <a:spcPct val="150000"/>
              </a:lnSpc>
              <a:buFont typeface="Wingdings" panose="05000000000000000000" pitchFamily="2" charset="2"/>
              <a:buChar char="ü"/>
            </a:pPr>
            <a:r>
              <a:rPr lang="fa-IR" b="1" dirty="0" smtClean="0"/>
              <a:t>تجربه ی دردناکی است </a:t>
            </a:r>
          </a:p>
          <a:p>
            <a:pPr algn="justLow" rtl="1">
              <a:lnSpc>
                <a:spcPct val="150000"/>
              </a:lnSpc>
              <a:buFont typeface="Wingdings" panose="05000000000000000000" pitchFamily="2" charset="2"/>
              <a:buChar char="ü"/>
            </a:pPr>
            <a:r>
              <a:rPr lang="fa-IR" b="1" dirty="0" smtClean="0"/>
              <a:t>این آثار شامل آسیب‌های جسمی و روانی جدی می‌شود</a:t>
            </a:r>
            <a:endParaRPr lang="fa-IR" b="1"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آثار خشونت خانگی بر زنان</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b="1" dirty="0" smtClean="0">
                <a:cs typeface="B Titr" pitchFamily="2" charset="-78"/>
              </a:rPr>
              <a:t>آسیب‌های جسمی</a:t>
            </a:r>
            <a:r>
              <a:rPr lang="fa-IR" b="1" dirty="0">
                <a:cs typeface="B Nazanin" panose="00000400000000000000" pitchFamily="2" charset="-78"/>
              </a:rPr>
              <a:t> </a:t>
            </a:r>
            <a:r>
              <a:rPr lang="fa-IR" b="1" dirty="0" smtClean="0">
                <a:cs typeface="B Nazanin" panose="00000400000000000000" pitchFamily="2" charset="-78"/>
              </a:rPr>
              <a:t>: </a:t>
            </a:r>
            <a:r>
              <a:rPr lang="fa-IR" b="1" dirty="0" smtClean="0"/>
              <a:t>شکستگی، کبودی، زخم، عفونت(واژنال ومقعدی)،درد های عضلانی، سوختگی، صدمات داخلی(آسیب ریه-طحال-مجاری ادرارودستگاه تناسلی)، سقط جنین، زایمان زودرس</a:t>
            </a:r>
          </a:p>
          <a:p>
            <a:pPr algn="justLow" rtl="1">
              <a:lnSpc>
                <a:spcPct val="150000"/>
              </a:lnSpc>
              <a:buFont typeface="Wingdings" panose="05000000000000000000" pitchFamily="2" charset="2"/>
              <a:buChar char="ü"/>
            </a:pPr>
            <a:r>
              <a:rPr lang="fa-IR" b="1" dirty="0" smtClean="0">
                <a:cs typeface="B Titr" pitchFamily="2" charset="-78"/>
              </a:rPr>
              <a:t>آسیب‌های روانی</a:t>
            </a:r>
            <a:r>
              <a:rPr lang="fa-IR" b="1" dirty="0" smtClean="0"/>
              <a:t>:اضطراب، ترس، خشم،نفرت،ناامیدی ، افسردگی، احساس حقارت، </a:t>
            </a:r>
            <a:r>
              <a:rPr lang="en-US" b="1" dirty="0" smtClean="0"/>
              <a:t>PTSD، </a:t>
            </a:r>
            <a:r>
              <a:rPr lang="fa-IR" b="1" dirty="0" smtClean="0"/>
              <a:t>اختلالات ودرد های  روان‌تنی  مثل سردردهای مزمن، مشکلات گوارشی ،مشکلات تنفسی و.......</a:t>
            </a:r>
          </a:p>
          <a:p>
            <a:pPr algn="justLow" rtl="1">
              <a:lnSpc>
                <a:spcPct val="150000"/>
              </a:lnSpc>
              <a:buFont typeface="Wingdings" panose="05000000000000000000" pitchFamily="2" charset="2"/>
              <a:buChar char="ü"/>
            </a:pPr>
            <a:r>
              <a:rPr lang="fa-IR" dirty="0" smtClean="0">
                <a:cs typeface="B Titr" pitchFamily="2" charset="-78"/>
              </a:rPr>
              <a:t>اثرات اجتماعی</a:t>
            </a:r>
            <a:r>
              <a:rPr lang="fa-IR" dirty="0" smtClean="0"/>
              <a:t>: </a:t>
            </a:r>
            <a:r>
              <a:rPr lang="fa-IR" b="1" dirty="0" smtClean="0"/>
              <a:t>انزوا، کاهش کارایی، وابستگی مالی</a:t>
            </a: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دلایل ماندن زنان در ازدواج‌های خشونت‌بار</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b="1" dirty="0" smtClean="0">
                <a:cs typeface="B Titr" pitchFamily="2" charset="-78"/>
              </a:rPr>
              <a:t>تصمیم گرفتن برای طلاق و جدا شدن برای هیچ زنی ازجمله زنی که موردخشونت قرار می گیرد کارآسانی نیست.</a:t>
            </a:r>
          </a:p>
          <a:p>
            <a:pPr algn="justLow" rtl="1">
              <a:lnSpc>
                <a:spcPct val="150000"/>
              </a:lnSpc>
              <a:buFont typeface="Wingdings" panose="05000000000000000000" pitchFamily="2" charset="2"/>
              <a:buChar char="ü"/>
            </a:pPr>
            <a:r>
              <a:rPr lang="fa-IR" b="1" dirty="0" smtClean="0">
                <a:cs typeface="B Titr" pitchFamily="2" charset="-78"/>
              </a:rPr>
              <a:t>ازجمله دلایل ماندن زنان میتوان به موارد زیر اشاره داشت.</a:t>
            </a:r>
          </a:p>
          <a:p>
            <a:pPr algn="justLow" rtl="1">
              <a:lnSpc>
                <a:spcPct val="150000"/>
              </a:lnSpc>
              <a:buFont typeface="Wingdings" panose="05000000000000000000" pitchFamily="2" charset="2"/>
              <a:buChar char="ü"/>
            </a:pPr>
            <a:r>
              <a:rPr lang="fa-IR" b="1" dirty="0" smtClean="0">
                <a:cs typeface="B Titr" pitchFamily="2" charset="-78"/>
              </a:rPr>
              <a:t> </a:t>
            </a:r>
            <a:r>
              <a:rPr lang="fa-IR" b="1" dirty="0" smtClean="0">
                <a:solidFill>
                  <a:srgbClr val="FFC000"/>
                </a:solidFill>
              </a:rPr>
              <a:t>عشق و علاقه به همسر و امید به تغییر</a:t>
            </a:r>
            <a:r>
              <a:rPr lang="fa-IR" dirty="0" smtClean="0"/>
              <a:t>:گاهی</a:t>
            </a:r>
            <a:r>
              <a:rPr lang="fa-IR" dirty="0" smtClean="0">
                <a:solidFill>
                  <a:srgbClr val="FFC000"/>
                </a:solidFill>
              </a:rPr>
              <a:t> </a:t>
            </a:r>
            <a:r>
              <a:rPr lang="fa-IR" dirty="0" smtClean="0"/>
              <a:t>زن ممکن است به رغم خشونت که تجربه می کند هسرش (نه خشونت او را)دوست داشته باشد ویا نگران باشد که اگر اورا ترک کند آسیب ببیند.برخی نیز خوش بینی بی دلیل دارندکه اوضاع درآینده بهترمیشود وکوچک ترین  نشانه در رفتارهمسررا ناشی از آن می بینند.</a:t>
            </a: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دلایل ماندن زنان در ازدواج‌های خشونت‌بار</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dirty="0" smtClean="0">
                <a:solidFill>
                  <a:srgbClr val="FFC000"/>
                </a:solidFill>
              </a:rPr>
              <a:t>کاهش اعتماد به نفس به دلیل تجربه بدرفتاری</a:t>
            </a:r>
            <a:r>
              <a:rPr lang="fa-IR" dirty="0" smtClean="0"/>
              <a:t>:گاهی بدرفتاری هیجانی و رفتاری که اصولا با هدف از بین بردن اعتمادوعزت نفس طرف مقابل صورت می گیرد منجر به این باور در زنان می  شود که –علت این خشونت من هستم ومن مستحق این رفتارم-بدون اوم نمی توانم از پس زندگی خود وبچه هایم برآیم.</a:t>
            </a:r>
          </a:p>
          <a:p>
            <a:pPr algn="justLow" rtl="1">
              <a:lnSpc>
                <a:spcPct val="150000"/>
              </a:lnSpc>
              <a:buFont typeface="Wingdings" panose="05000000000000000000" pitchFamily="2" charset="2"/>
              <a:buChar char="ü"/>
            </a:pPr>
            <a:r>
              <a:rPr lang="fa-IR" dirty="0" smtClean="0"/>
              <a:t> </a:t>
            </a:r>
            <a:r>
              <a:rPr lang="fa-IR" dirty="0" smtClean="0">
                <a:solidFill>
                  <a:srgbClr val="FFC000"/>
                </a:solidFill>
              </a:rPr>
              <a:t>انکار و حداقل‌سازی</a:t>
            </a:r>
            <a:r>
              <a:rPr lang="fa-IR" dirty="0" smtClean="0"/>
              <a:t>:گاهی وقتی افراد درموقعیت های دردناکی قراردارندوفکرمی  کنند  قادربه تغییرآن نیستند ممکن است متوسل به مکانیزم های دفاعی شوند تابتوانند راحت تران را تحمل کنندبه طوز مثال :همه زن وشوهرها دعوادارن توی دعوا که حلواخیرنمی کنند یا رفتاروی انقدرهاهم بدنیست.</a:t>
            </a:r>
            <a:endParaRPr lang="fa-IR" dirty="0" smtClean="0">
              <a:solidFill>
                <a:srgbClr val="FFC000"/>
              </a:solidFill>
            </a:endParaRPr>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دلایل ماندن زنان در ازدواج‌های خشونت‌بار</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dirty="0" smtClean="0">
                <a:solidFill>
                  <a:srgbClr val="FFC000"/>
                </a:solidFill>
              </a:rPr>
              <a:t>وابستگی مالی</a:t>
            </a:r>
            <a:r>
              <a:rPr lang="fa-IR" dirty="0" smtClean="0"/>
              <a:t>:وقتی زن شغلی ندارد وکاری هم بلدنیست وازهیچ حمایت  مالی برخوردارنیست احتمال جدایی کم تر می شود چون زن فکرمی کند جدایی باعث فقرخود و فرزندانش می شود.</a:t>
            </a:r>
          </a:p>
          <a:p>
            <a:pPr algn="justLow" rtl="1">
              <a:lnSpc>
                <a:spcPct val="150000"/>
              </a:lnSpc>
              <a:buFont typeface="Wingdings" panose="05000000000000000000" pitchFamily="2" charset="2"/>
              <a:buChar char="ü"/>
            </a:pPr>
            <a:r>
              <a:rPr lang="fa-IR" dirty="0" smtClean="0">
                <a:solidFill>
                  <a:srgbClr val="FFC000"/>
                </a:solidFill>
              </a:rPr>
              <a:t>رفاه وامنیت فرزندان</a:t>
            </a:r>
            <a:r>
              <a:rPr lang="fa-IR" dirty="0" smtClean="0"/>
              <a:t>:برخی زنان ممکن است معتقد باشنداگرچه همسرشان بااو بدرفتاری می کند اماپدرنسبتا خوبی برای فرزندانش است یامرد تهدد به بردن فرزندان بعد ازطلاق  وندادن اجازه ملاقات با آنهارا انجام می دهد.</a:t>
            </a:r>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3" y="786293"/>
            <a:ext cx="7288547"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anose="00000700000000000000" pitchFamily="2" charset="-78"/>
              </a:rPr>
              <a:t>مقدمه</a:t>
            </a:r>
            <a:endParaRPr dirty="0">
              <a:cs typeface="B Titr" panose="00000700000000000000" pitchFamily="2" charset="-78"/>
            </a:endParaRPr>
          </a:p>
        </p:txBody>
      </p:sp>
      <p:sp>
        <p:nvSpPr>
          <p:cNvPr id="3" name="Content Placeholder 2"/>
          <p:cNvSpPr>
            <a:spLocks noGrp="1"/>
          </p:cNvSpPr>
          <p:nvPr>
            <p:ph idx="1"/>
          </p:nvPr>
        </p:nvSpPr>
        <p:spPr>
          <a:xfrm>
            <a:off x="3657600" y="2036410"/>
            <a:ext cx="5166360" cy="4105309"/>
          </a:xfrm>
        </p:spPr>
        <p:txBody>
          <a:bodyPr>
            <a:normAutofit/>
          </a:bodyPr>
          <a:lstStyle/>
          <a:p>
            <a:pPr algn="r" rtl="1">
              <a:defRPr sz="2000"/>
            </a:pPr>
            <a:r>
              <a:rPr lang="fa-IR" sz="2400" dirty="0"/>
              <a:t>خشونت خانگی یکی از مهم‌ترین آسیب‌های اجتماعی است که سلامت جسمی و روانی زنان و خانواده را تهدید می‌کند.</a:t>
            </a:r>
          </a:p>
          <a:p>
            <a:pPr algn="r" rtl="1">
              <a:defRPr sz="2000"/>
            </a:pPr>
            <a:r>
              <a:rPr lang="fa-IR" sz="2400" dirty="0"/>
              <a:t>شناسایی و مداخله‌ی اولیه توسط ماماها نقش کلیدی در پیشگیری از تداوم خشونت دارد.</a:t>
            </a:r>
          </a:p>
          <a:p>
            <a:pPr marL="0" indent="0" algn="justLow" rtl="1">
              <a:lnSpc>
                <a:spcPct val="150000"/>
              </a:lnSpc>
              <a:buNone/>
            </a:pPr>
            <a:endParaRPr sz="2400" b="1"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3"/>
          <a:srcRect l="27000" t="19214" r="19972" b="13363"/>
          <a:stretch/>
        </p:blipFill>
        <p:spPr>
          <a:xfrm>
            <a:off x="383772" y="2255520"/>
            <a:ext cx="2753338" cy="332232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دلایل ماندن زنان در ازدواج‌های خشونت‌بار</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fontScale="92500" lnSpcReduction="20000"/>
          </a:bodyPr>
          <a:lstStyle/>
          <a:p>
            <a:pPr algn="justLow" rtl="1">
              <a:lnSpc>
                <a:spcPct val="150000"/>
              </a:lnSpc>
              <a:buFont typeface="Wingdings" panose="05000000000000000000" pitchFamily="2" charset="2"/>
              <a:buChar char="ü"/>
            </a:pPr>
            <a:r>
              <a:rPr lang="fa-IR" dirty="0" smtClean="0">
                <a:solidFill>
                  <a:srgbClr val="FFC000"/>
                </a:solidFill>
              </a:rPr>
              <a:t>باورهای فرهنگی و اجتماعی</a:t>
            </a:r>
            <a:r>
              <a:rPr lang="fa-IR" dirty="0" smtClean="0"/>
              <a:t> : برخی از ارزش ها ونگرش هاممکن است خشونت راتقویت کنند زنانی که در فرهنگی  زندگی می کنند که خشونت مردان رامجاز می شمارنداین باور را درانها تقویت می کند که هر درد ورنجی راباید تحمل کند (بالباس سفید)</a:t>
            </a:r>
          </a:p>
          <a:p>
            <a:pPr algn="justLow" rtl="1">
              <a:lnSpc>
                <a:spcPct val="150000"/>
              </a:lnSpc>
              <a:buFont typeface="Wingdings" panose="05000000000000000000" pitchFamily="2" charset="2"/>
              <a:buChar char="ü"/>
            </a:pPr>
            <a:r>
              <a:rPr lang="fa-IR" dirty="0" smtClean="0">
                <a:solidFill>
                  <a:srgbClr val="FFC000"/>
                </a:solidFill>
              </a:rPr>
              <a:t>ترس از خطر برای خود یا فرزندان </a:t>
            </a:r>
            <a:r>
              <a:rPr lang="fa-IR" dirty="0" smtClean="0"/>
              <a:t>:تهدید همسرکه درصورت طلاق بلایی سراو فرزندان وخانواده اش می اورد</a:t>
            </a:r>
            <a:endParaRPr lang="fa-IR" dirty="0" smtClean="0">
              <a:solidFill>
                <a:srgbClr val="FFC000"/>
              </a:solidFill>
            </a:endParaRPr>
          </a:p>
          <a:p>
            <a:pPr algn="justLow" rtl="1">
              <a:lnSpc>
                <a:spcPct val="150000"/>
              </a:lnSpc>
              <a:buFont typeface="Wingdings" panose="05000000000000000000" pitchFamily="2" charset="2"/>
              <a:buChar char="ü"/>
            </a:pPr>
            <a:r>
              <a:rPr lang="fa-IR" dirty="0" smtClean="0">
                <a:solidFill>
                  <a:srgbClr val="FFC000"/>
                </a:solidFill>
              </a:rPr>
              <a:t>نداشتن پناهگاه</a:t>
            </a:r>
            <a:r>
              <a:rPr lang="fa-IR" dirty="0" smtClean="0"/>
              <a:t>:گاهی زنان دوست،اقوام ویااشنایی ندارند  یااگر داشته باشند از طلاق او حمایت نمی کنند.گاهی منابع اجتماعی حمایت کننده درمحیط زندگی او وجود ندارد یا او ازانها اطلاع ندارد.</a:t>
            </a: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نقش ماما در شناسایی و مداخله اولیه</a:t>
            </a:r>
            <a:endParaRPr b="1"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r" rtl="1">
              <a:defRPr sz="2000"/>
            </a:pPr>
            <a:r>
              <a:rPr lang="en-US" b="1" dirty="0" smtClean="0"/>
              <a:t>✅</a:t>
            </a:r>
            <a:r>
              <a:rPr lang="fa-IR" b="1" dirty="0" smtClean="0"/>
              <a:t>ایجاد محیط امن و رازداری در مصاحبه.</a:t>
            </a:r>
          </a:p>
          <a:p>
            <a:pPr algn="r" rtl="1">
              <a:defRPr sz="2000"/>
            </a:pPr>
            <a:r>
              <a:rPr lang="en-US" b="1" dirty="0" smtClean="0"/>
              <a:t>✅ </a:t>
            </a:r>
            <a:r>
              <a:rPr lang="fa-IR" b="1" dirty="0" smtClean="0"/>
              <a:t>استفاده از مهارت‌های ارتباطی و همدلی.</a:t>
            </a:r>
          </a:p>
          <a:p>
            <a:pPr algn="r" rtl="1">
              <a:defRPr sz="2000"/>
            </a:pPr>
            <a:r>
              <a:rPr lang="en-US" b="1" dirty="0" smtClean="0"/>
              <a:t>✅ </a:t>
            </a:r>
            <a:r>
              <a:rPr lang="fa-IR" b="1" dirty="0" smtClean="0"/>
              <a:t>غربالگری خشونت خانگی در مراجعین.</a:t>
            </a:r>
          </a:p>
          <a:p>
            <a:pPr algn="r" rtl="1">
              <a:defRPr sz="2000"/>
            </a:pPr>
            <a:r>
              <a:rPr lang="en-US" b="1" dirty="0" smtClean="0"/>
              <a:t>✅ </a:t>
            </a:r>
            <a:r>
              <a:rPr lang="fa-IR" b="1" dirty="0" smtClean="0"/>
              <a:t>ارزیابی سطح خطر و نیاز به مداخله فوری.</a:t>
            </a:r>
          </a:p>
          <a:p>
            <a:pPr algn="r" rtl="1">
              <a:defRPr sz="2000"/>
            </a:pPr>
            <a:r>
              <a:rPr lang="en-US" b="1" dirty="0" smtClean="0"/>
              <a:t>✅ </a:t>
            </a:r>
            <a:r>
              <a:rPr lang="fa-IR" b="1" dirty="0" smtClean="0"/>
              <a:t>مستندسازی دقیق یافته‌ها.</a:t>
            </a:r>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وظایف ماما در مواجهه با موارد خشونت</a:t>
            </a:r>
            <a:endParaRPr b="1"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r" rtl="1">
              <a:defRPr sz="2000"/>
            </a:pPr>
            <a:r>
              <a:rPr lang="fa-IR" b="1" dirty="0" smtClean="0"/>
              <a:t>1. اطمینان از امنیت زن و فرزندان.</a:t>
            </a:r>
          </a:p>
          <a:p>
            <a:pPr algn="r" rtl="1">
              <a:defRPr sz="2000"/>
            </a:pPr>
            <a:r>
              <a:rPr lang="fa-IR" b="1" dirty="0" smtClean="0"/>
              <a:t>2. انجام مشاوره‌ی مختصر و گوش دادن بدون قضاوت.</a:t>
            </a:r>
          </a:p>
          <a:p>
            <a:pPr algn="r" rtl="1">
              <a:defRPr sz="2000"/>
            </a:pPr>
            <a:r>
              <a:rPr lang="fa-IR" b="1" dirty="0" smtClean="0"/>
              <a:t>3. اطلاع‌رسانی درباره‌ی حقوق قانونی و مراکز حمایتی.</a:t>
            </a:r>
          </a:p>
          <a:p>
            <a:pPr algn="r" rtl="1">
              <a:defRPr sz="2000"/>
            </a:pPr>
            <a:r>
              <a:rPr lang="fa-IR" b="1" dirty="0" smtClean="0"/>
              <a:t>4. ارجاع به اورژانس اجتماعی (۱۲۳)، مراکز بهزیستی و روان‌شناس.</a:t>
            </a:r>
          </a:p>
          <a:p>
            <a:pPr algn="r" rtl="1">
              <a:defRPr sz="2000"/>
            </a:pPr>
            <a:r>
              <a:rPr lang="fa-IR" b="1" dirty="0" smtClean="0"/>
              <a:t>5. پیگیری وضعیت و حفظ ارتباط حمایتی.</a:t>
            </a:r>
          </a:p>
          <a:p>
            <a:pPr algn="r" rtl="1">
              <a:defRPr sz="2000"/>
            </a:pPr>
            <a:endParaRPr lang="fa-IR" b="1" dirty="0" smtClean="0"/>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برنامه امنیتی برای زنان در معرض خشونت</a:t>
            </a:r>
            <a:endParaRPr b="1"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r" rtl="1">
              <a:defRPr sz="2000"/>
            </a:pPr>
            <a:r>
              <a:rPr lang="fa-IR" dirty="0" smtClean="0"/>
              <a:t>• آموزش مهارت برنامه‌ریزی برای خروج ایمن از منزل.</a:t>
            </a:r>
          </a:p>
          <a:p>
            <a:pPr algn="r" rtl="1">
              <a:defRPr sz="2000"/>
            </a:pPr>
            <a:r>
              <a:rPr lang="fa-IR" dirty="0" smtClean="0"/>
              <a:t>• شناسایی مکان‌های امن و افراد مورد اعتماد.</a:t>
            </a:r>
          </a:p>
          <a:p>
            <a:pPr algn="r" rtl="1">
              <a:defRPr sz="2000"/>
            </a:pPr>
            <a:r>
              <a:rPr lang="fa-IR" dirty="0" smtClean="0"/>
              <a:t>• آماده داشتن مدارک، پول و شماره تماس‌های ضروری.</a:t>
            </a:r>
          </a:p>
          <a:p>
            <a:pPr algn="r" rtl="1">
              <a:defRPr sz="2000"/>
            </a:pPr>
            <a:r>
              <a:rPr lang="fa-IR" dirty="0" smtClean="0"/>
              <a:t>• آموزش به فرزندان برای تماس با اورژانس یا همسایگان.</a:t>
            </a:r>
          </a:p>
          <a:p>
            <a:pPr algn="r" rtl="1">
              <a:defRPr sz="2000"/>
            </a:pPr>
            <a:endParaRPr lang="fa-IR" b="1" dirty="0" smtClean="0"/>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منابع حمایتی و ارجاع</a:t>
            </a:r>
            <a:endParaRPr b="1"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r" rtl="1">
              <a:defRPr sz="2000"/>
            </a:pPr>
            <a:r>
              <a:rPr lang="fa-IR" dirty="0" smtClean="0"/>
              <a:t>• اورژانس اجتماعی (۱۲۳)</a:t>
            </a:r>
          </a:p>
          <a:p>
            <a:pPr algn="r" rtl="1">
              <a:defRPr sz="2000"/>
            </a:pPr>
            <a:r>
              <a:rPr lang="fa-IR" dirty="0" smtClean="0"/>
              <a:t>• پلیس (۱۱۰)</a:t>
            </a:r>
          </a:p>
          <a:p>
            <a:pPr algn="r" rtl="1">
              <a:defRPr sz="2000"/>
            </a:pPr>
            <a:r>
              <a:rPr lang="fa-IR" dirty="0" smtClean="0"/>
              <a:t>• خانه سلامت شهرداری</a:t>
            </a:r>
          </a:p>
          <a:p>
            <a:pPr algn="r" rtl="1">
              <a:defRPr sz="2000"/>
            </a:pPr>
            <a:r>
              <a:rPr lang="fa-IR" dirty="0" smtClean="0"/>
              <a:t>• مراکز مداخله در بحران بهزیستی</a:t>
            </a:r>
          </a:p>
          <a:p>
            <a:pPr algn="r" rtl="1">
              <a:defRPr sz="2000"/>
            </a:pPr>
            <a:r>
              <a:rPr lang="fa-IR" dirty="0" smtClean="0"/>
              <a:t>• پزشک و روان‌شناس مراکز بهداشت</a:t>
            </a:r>
          </a:p>
          <a:p>
            <a:pPr algn="r" rtl="1">
              <a:defRPr sz="2000"/>
            </a:pPr>
            <a:r>
              <a:rPr lang="fa-IR" dirty="0" smtClean="0"/>
              <a:t>• مددکاران اجتماعی و مشاوران حقوقی</a:t>
            </a:r>
          </a:p>
          <a:p>
            <a:pPr algn="r" rtl="1">
              <a:defRPr sz="2000"/>
            </a:pPr>
            <a:endParaRPr lang="fa-IR" b="1" dirty="0" smtClean="0"/>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برقراری ارتباط مؤثر</a:t>
            </a:r>
            <a:endParaRPr dirty="0">
              <a:cs typeface="B Titr" panose="00000700000000000000"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 ایجاد </a:t>
            </a:r>
            <a:r>
              <a:rPr lang="fa-IR" sz="2400" b="1" dirty="0">
                <a:cs typeface="B Nazanin" panose="00000400000000000000" pitchFamily="2" charset="-78"/>
              </a:rPr>
              <a:t>فضای امن و بدون </a:t>
            </a:r>
            <a:r>
              <a:rPr lang="fa-IR" sz="2400" b="1" dirty="0" smtClean="0">
                <a:cs typeface="B Nazanin" panose="00000400000000000000" pitchFamily="2" charset="-78"/>
              </a:rPr>
              <a:t>قضاوت</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گوش‌دادن </a:t>
            </a:r>
            <a:r>
              <a:rPr lang="fa-IR" sz="2400" b="1" dirty="0">
                <a:cs typeface="B Nazanin" panose="00000400000000000000" pitchFamily="2" charset="-78"/>
              </a:rPr>
              <a:t>فعال و همدلی</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استفاده </a:t>
            </a:r>
            <a:r>
              <a:rPr lang="fa-IR" sz="2400" b="1" dirty="0">
                <a:cs typeface="B Nazanin" panose="00000400000000000000" pitchFamily="2" charset="-78"/>
              </a:rPr>
              <a:t>از زبان ساده و روشن</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حفظ </a:t>
            </a:r>
            <a:r>
              <a:rPr lang="fa-IR" sz="2400" b="1" dirty="0">
                <a:cs typeface="B Nazanin" panose="00000400000000000000" pitchFamily="2" charset="-78"/>
              </a:rPr>
              <a:t>رازداری و احترام به حریم خصوصی مراجع</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غربالگری خشونت خانگی</a:t>
            </a:r>
            <a:endParaRPr dirty="0">
              <a:cs typeface="B Titr" panose="00000700000000000000"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اهمیت </a:t>
            </a:r>
            <a:r>
              <a:rPr lang="fa-IR" sz="2400" b="1" dirty="0">
                <a:cs typeface="B Nazanin" panose="00000400000000000000" pitchFamily="2" charset="-78"/>
              </a:rPr>
              <a:t>غربالگری زودهنگام</a:t>
            </a:r>
          </a:p>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پرسش‌های </a:t>
            </a:r>
            <a:r>
              <a:rPr lang="fa-IR" sz="2400" b="1" dirty="0">
                <a:cs typeface="B Nazanin" panose="00000400000000000000" pitchFamily="2" charset="-78"/>
              </a:rPr>
              <a:t>کلیدی برای غربالگری:</a:t>
            </a:r>
          </a:p>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 «</a:t>
            </a:r>
            <a:r>
              <a:rPr lang="fa-IR" sz="2400" b="1" dirty="0">
                <a:cs typeface="B Nazanin" panose="00000400000000000000" pitchFamily="2" charset="-78"/>
              </a:rPr>
              <a:t>آیا احساس ناامنی در خانه دارید؟»</a:t>
            </a:r>
          </a:p>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 «</a:t>
            </a:r>
            <a:r>
              <a:rPr lang="fa-IR" sz="2400" b="1" dirty="0">
                <a:cs typeface="B Nazanin" panose="00000400000000000000" pitchFamily="2" charset="-78"/>
              </a:rPr>
              <a:t>آیا کسی شما را تهدید یا تحقیر می‌کند؟»</a:t>
            </a:r>
          </a:p>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توجه </a:t>
            </a:r>
            <a:r>
              <a:rPr lang="fa-IR" sz="2400" b="1" dirty="0">
                <a:cs typeface="B Nazanin" panose="00000400000000000000" pitchFamily="2" charset="-78"/>
              </a:rPr>
              <a:t>به نشانه‌های غیرکلامی (ترس، اضطراب، کبودی و…)</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2900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ارزیابی خطر</a:t>
            </a:r>
            <a:endParaRPr dirty="0">
              <a:cs typeface="B Titr" panose="00000700000000000000"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  آیا </a:t>
            </a:r>
            <a:r>
              <a:rPr lang="fa-IR" sz="2400" b="1" dirty="0">
                <a:cs typeface="B Nazanin" panose="00000400000000000000" pitchFamily="2" charset="-78"/>
              </a:rPr>
              <a:t>تهدید به قتل، خودکشی یا خشونت شدید وجود دارد؟</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آیا </a:t>
            </a:r>
            <a:r>
              <a:rPr lang="fa-IR" sz="2400" b="1" dirty="0">
                <a:cs typeface="B Nazanin" panose="00000400000000000000" pitchFamily="2" charset="-78"/>
              </a:rPr>
              <a:t>سلاح در خانه وجود دارد؟</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آیا </a:t>
            </a:r>
            <a:r>
              <a:rPr lang="fa-IR" sz="2400" b="1" dirty="0">
                <a:cs typeface="B Nazanin" panose="00000400000000000000" pitchFamily="2" charset="-78"/>
              </a:rPr>
              <a:t>فرد قربانی منابع حمایتی دارد؟</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تصمیم‌گیری </a:t>
            </a:r>
            <a:r>
              <a:rPr lang="fa-IR" sz="2400" b="1" dirty="0">
                <a:cs typeface="B Nazanin" panose="00000400000000000000" pitchFamily="2" charset="-78"/>
              </a:rPr>
              <a:t>درباره نیاز به مداخله فوری یا ارجاع</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84200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آموزش روانی اجتماعی </a:t>
            </a:r>
            <a:r>
              <a:rPr lang="fa-IR" dirty="0" smtClean="0">
                <a:cs typeface="B Titr" panose="00000700000000000000" pitchFamily="2" charset="-78"/>
              </a:rPr>
              <a:t>(</a:t>
            </a:r>
            <a:r>
              <a:rPr lang="en-US" dirty="0">
                <a:cs typeface="B Titr" panose="00000700000000000000" pitchFamily="2" charset="-78"/>
              </a:rPr>
              <a:t>Psychoeducation</a:t>
            </a:r>
            <a:r>
              <a:rPr lang="fa-IR" dirty="0" smtClean="0">
                <a:cs typeface="B Titr" panose="00000700000000000000" pitchFamily="2" charset="-78"/>
              </a:rPr>
              <a:t>)</a:t>
            </a:r>
            <a:endParaRPr dirty="0">
              <a:cs typeface="B Titr" panose="00000700000000000000" pitchFamily="2" charset="-78"/>
            </a:endParaRPr>
          </a:p>
        </p:txBody>
      </p:sp>
      <p:sp>
        <p:nvSpPr>
          <p:cNvPr id="3" name="Content Placeholder 2"/>
          <p:cNvSpPr>
            <a:spLocks noGrp="1"/>
          </p:cNvSpPr>
          <p:nvPr>
            <p:ph idx="1"/>
          </p:nvPr>
        </p:nvSpPr>
        <p:spPr>
          <a:xfrm>
            <a:off x="1186296" y="2036411"/>
            <a:ext cx="7637664"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تعریف </a:t>
            </a:r>
            <a:r>
              <a:rPr lang="fa-IR" sz="2400" b="1" dirty="0">
                <a:cs typeface="B Nazanin" panose="00000400000000000000" pitchFamily="2" charset="-78"/>
              </a:rPr>
              <a:t>و اهمیت آن در فرایند مشاوره</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آموزش </a:t>
            </a:r>
            <a:r>
              <a:rPr lang="fa-IR" sz="2400" b="1" dirty="0">
                <a:cs typeface="B Nazanin" panose="00000400000000000000" pitchFamily="2" charset="-78"/>
              </a:rPr>
              <a:t>درباره چرخه خشونت</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معرفی </a:t>
            </a:r>
            <a:r>
              <a:rPr lang="fa-IR" sz="2400" b="1" dirty="0">
                <a:cs typeface="B Nazanin" panose="00000400000000000000" pitchFamily="2" charset="-78"/>
              </a:rPr>
              <a:t>منابع حمایتی (خطوط اضطراری، خانه‌های امن، مشاوره حقوقی)</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افزایش </a:t>
            </a:r>
            <a:r>
              <a:rPr lang="fa-IR" sz="2400" b="1" dirty="0">
                <a:cs typeface="B Nazanin" panose="00000400000000000000" pitchFamily="2" charset="-78"/>
              </a:rPr>
              <a:t>خودآگاهی و اعتمادبه‌نفس زن</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4804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طراحی برنامه امنیتی</a:t>
            </a:r>
            <a:endParaRPr dirty="0">
              <a:cs typeface="B Titr" panose="00000700000000000000" pitchFamily="2" charset="-78"/>
            </a:endParaRPr>
          </a:p>
        </p:txBody>
      </p:sp>
      <p:sp>
        <p:nvSpPr>
          <p:cNvPr id="3" name="Content Placeholder 2"/>
          <p:cNvSpPr>
            <a:spLocks noGrp="1"/>
          </p:cNvSpPr>
          <p:nvPr>
            <p:ph idx="1"/>
          </p:nvPr>
        </p:nvSpPr>
        <p:spPr>
          <a:xfrm>
            <a:off x="1186296" y="2036411"/>
            <a:ext cx="7637664"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تدوین </a:t>
            </a:r>
            <a:r>
              <a:rPr lang="fa-IR" sz="2400" b="1" dirty="0">
                <a:cs typeface="B Nazanin" panose="00000400000000000000" pitchFamily="2" charset="-78"/>
              </a:rPr>
              <a:t>برنامه‌ای عملی و فردمحور</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پیش‌بینی </a:t>
            </a:r>
            <a:r>
              <a:rPr lang="fa-IR" sz="2400" b="1" dirty="0">
                <a:cs typeface="B Nazanin" panose="00000400000000000000" pitchFamily="2" charset="-78"/>
              </a:rPr>
              <a:t>مسیر خروج امن در موقعیت‌های خطرناک</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تهیه </a:t>
            </a:r>
            <a:r>
              <a:rPr lang="fa-IR" sz="2400" b="1" dirty="0">
                <a:cs typeface="B Nazanin" panose="00000400000000000000" pitchFamily="2" charset="-78"/>
              </a:rPr>
              <a:t>لیست وسایل ضروری (مدارک، پول نقد، شماره تماس‌ها)</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آموزش </a:t>
            </a:r>
            <a:r>
              <a:rPr lang="fa-IR" sz="2400" b="1" dirty="0">
                <a:cs typeface="B Nazanin" panose="00000400000000000000" pitchFamily="2" charset="-78"/>
              </a:rPr>
              <a:t>حفظ امنیت دیجیتال (موبایل، شبکه‌های اجتماعی)</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728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3" y="804520"/>
            <a:ext cx="7288547"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dirty="0" err="1">
                <a:cs typeface="B Titr" panose="00000700000000000000" pitchFamily="2" charset="-78"/>
              </a:rPr>
              <a:t>تعریف</a:t>
            </a:r>
            <a:r>
              <a:rPr dirty="0">
                <a:cs typeface="B Titr" panose="00000700000000000000" pitchFamily="2" charset="-78"/>
              </a:rPr>
              <a:t> </a:t>
            </a:r>
            <a:r>
              <a:rPr dirty="0" err="1">
                <a:cs typeface="B Titr" panose="00000700000000000000" pitchFamily="2" charset="-78"/>
              </a:rPr>
              <a:t>خشونت</a:t>
            </a:r>
            <a:r>
              <a:rPr dirty="0">
                <a:cs typeface="B Titr" panose="00000700000000000000" pitchFamily="2" charset="-78"/>
              </a:rPr>
              <a:t> </a:t>
            </a:r>
            <a:r>
              <a:rPr dirty="0" err="1">
                <a:cs typeface="B Titr" panose="00000700000000000000" pitchFamily="2" charset="-78"/>
              </a:rPr>
              <a:t>علیه</a:t>
            </a:r>
            <a:r>
              <a:rPr dirty="0">
                <a:cs typeface="B Titr" panose="00000700000000000000" pitchFamily="2" charset="-78"/>
              </a:rPr>
              <a:t> </a:t>
            </a:r>
            <a:r>
              <a:rPr dirty="0" err="1">
                <a:cs typeface="B Titr" panose="00000700000000000000" pitchFamily="2" charset="-78"/>
              </a:rPr>
              <a:t>زنان</a:t>
            </a:r>
            <a:endParaRPr dirty="0">
              <a:cs typeface="B Titr" panose="00000700000000000000" pitchFamily="2" charset="-78"/>
            </a:endParaRPr>
          </a:p>
        </p:txBody>
      </p:sp>
      <p:sp>
        <p:nvSpPr>
          <p:cNvPr id="3" name="Content Placeholder 2"/>
          <p:cNvSpPr>
            <a:spLocks noGrp="1"/>
          </p:cNvSpPr>
          <p:nvPr>
            <p:ph idx="1"/>
          </p:nvPr>
        </p:nvSpPr>
        <p:spPr>
          <a:xfrm>
            <a:off x="3920836" y="2036411"/>
            <a:ext cx="5223164" cy="3900158"/>
          </a:xfrm>
        </p:spPr>
        <p:txBody>
          <a:bodyPr>
            <a:normAutofit/>
          </a:bodyPr>
          <a:lstStyle/>
          <a:p>
            <a:pPr algn="r" rtl="1">
              <a:defRPr sz="2000"/>
            </a:pPr>
            <a:r>
              <a:rPr lang="fa-IR" sz="3200" dirty="0" smtClean="0">
                <a:cs typeface="B Nazanin" panose="00000400000000000000" pitchFamily="2" charset="-78"/>
              </a:rPr>
              <a:t>یک الگوی بد رفتاری جسمی، جنسی، روانی و هیجانی است که توسط یکی از اعضای خانواده برای اعمال کنترل و قدرت نسبت به سایر اعضای خانواده صورت میگیرد.</a:t>
            </a:r>
            <a:endParaRPr sz="3200"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4"/>
          <a:srcRect l="27000" t="19214" r="19972" b="13363"/>
          <a:stretch/>
        </p:blipFill>
        <p:spPr>
          <a:xfrm>
            <a:off x="383771" y="2255520"/>
            <a:ext cx="3643745" cy="29647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42558484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نکات کلیدی برای مشاوران</a:t>
            </a:r>
            <a:endParaRPr dirty="0">
              <a:cs typeface="B Titr" panose="00000700000000000000" pitchFamily="2" charset="-78"/>
            </a:endParaRPr>
          </a:p>
        </p:txBody>
      </p:sp>
      <p:sp>
        <p:nvSpPr>
          <p:cNvPr id="3" name="Content Placeholder 2"/>
          <p:cNvSpPr>
            <a:spLocks noGrp="1"/>
          </p:cNvSpPr>
          <p:nvPr>
            <p:ph idx="1"/>
          </p:nvPr>
        </p:nvSpPr>
        <p:spPr>
          <a:xfrm>
            <a:off x="1186296" y="2036411"/>
            <a:ext cx="7637664"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  باور </a:t>
            </a:r>
            <a:r>
              <a:rPr lang="fa-IR" sz="2400" b="1" dirty="0">
                <a:cs typeface="B Nazanin" panose="00000400000000000000" pitchFamily="2" charset="-78"/>
              </a:rPr>
              <a:t>کردن صحبت‌های مراجع حتی در صورت نبود مدرک</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پرهیز </a:t>
            </a:r>
            <a:r>
              <a:rPr lang="fa-IR" sz="2400" b="1" dirty="0">
                <a:cs typeface="B Nazanin" panose="00000400000000000000" pitchFamily="2" charset="-78"/>
              </a:rPr>
              <a:t>از سرزنش و قضاوت</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حمایت </a:t>
            </a:r>
            <a:r>
              <a:rPr lang="fa-IR" sz="2400" b="1" dirty="0">
                <a:cs typeface="B Nazanin" panose="00000400000000000000" pitchFamily="2" charset="-78"/>
              </a:rPr>
              <a:t>بدون تحمیل تصمیم</a:t>
            </a:r>
          </a:p>
          <a:p>
            <a:pPr algn="justLow" rtl="1">
              <a:lnSpc>
                <a:spcPct val="150000"/>
              </a:lnSpc>
              <a:buFont typeface="Wingdings" panose="05000000000000000000" pitchFamily="2" charset="2"/>
              <a:buChar char="ü"/>
            </a:pPr>
            <a:r>
              <a:rPr lang="fa-IR" sz="2400" b="1" smtClean="0">
                <a:cs typeface="B Nazanin" panose="00000400000000000000" pitchFamily="2" charset="-78"/>
              </a:rPr>
              <a:t>  ارجاع </a:t>
            </a:r>
            <a:r>
              <a:rPr lang="fa-IR" sz="2400" b="1" dirty="0">
                <a:cs typeface="B Nazanin" panose="00000400000000000000" pitchFamily="2" charset="-78"/>
              </a:rPr>
              <a:t>به منابع تخصصی در موارد نیاز</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2595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جمع‌بندی و پیام‌های کلیدی</a:t>
            </a:r>
            <a:endParaRPr b="1" dirty="0">
              <a:cs typeface="B Titr" pitchFamily="2" charset="-78"/>
            </a:endParaRPr>
          </a:p>
        </p:txBody>
      </p:sp>
      <p:sp>
        <p:nvSpPr>
          <p:cNvPr id="3" name="Content Placeholder 2"/>
          <p:cNvSpPr>
            <a:spLocks noGrp="1"/>
          </p:cNvSpPr>
          <p:nvPr>
            <p:ph idx="1"/>
          </p:nvPr>
        </p:nvSpPr>
        <p:spPr>
          <a:xfrm>
            <a:off x="1186296" y="2036411"/>
            <a:ext cx="7637664" cy="3900158"/>
          </a:xfrm>
        </p:spPr>
        <p:txBody>
          <a:bodyPr>
            <a:normAutofit/>
          </a:bodyPr>
          <a:lstStyle/>
          <a:p>
            <a:pPr algn="r" rtl="1">
              <a:defRPr sz="2000"/>
            </a:pPr>
            <a:r>
              <a:rPr lang="en-US" sz="2400" dirty="0" smtClean="0"/>
              <a:t>✅ </a:t>
            </a:r>
            <a:r>
              <a:rPr lang="fa-IR" sz="2400" dirty="0" smtClean="0"/>
              <a:t>خشونت خانگی یک معضل اجتماعی و بهداشتی است.</a:t>
            </a:r>
          </a:p>
          <a:p>
            <a:pPr algn="r" rtl="1">
              <a:defRPr sz="2000"/>
            </a:pPr>
            <a:r>
              <a:rPr lang="en-US" sz="2400" dirty="0" smtClean="0"/>
              <a:t>✅ </a:t>
            </a:r>
            <a:r>
              <a:rPr lang="fa-IR" sz="2400" dirty="0" smtClean="0"/>
              <a:t>ماماها نقش کلیدی در شناسایی، مداخله و ارجاع دارند.</a:t>
            </a:r>
          </a:p>
          <a:p>
            <a:pPr algn="r" rtl="1">
              <a:defRPr sz="2000"/>
            </a:pPr>
            <a:r>
              <a:rPr lang="en-US" sz="2400" dirty="0" smtClean="0"/>
              <a:t>✅ </a:t>
            </a:r>
            <a:r>
              <a:rPr lang="fa-IR" sz="2400" dirty="0" smtClean="0"/>
              <a:t>امنیت قربانی و رازداری در اولویت است.</a:t>
            </a:r>
          </a:p>
          <a:p>
            <a:pPr algn="r" rtl="1">
              <a:defRPr sz="2000"/>
            </a:pPr>
            <a:r>
              <a:rPr lang="en-US" sz="2400" dirty="0" smtClean="0"/>
              <a:t>✅ </a:t>
            </a:r>
            <a:r>
              <a:rPr lang="fa-IR" sz="2400" dirty="0" smtClean="0"/>
              <a:t>هدف: توانمندسازی زنان برای زندگی ایمن و سالم.</a:t>
            </a:r>
          </a:p>
          <a:p>
            <a:pPr algn="justLow" rtl="1">
              <a:lnSpc>
                <a:spcPct val="150000"/>
              </a:lnSpc>
              <a:buFont typeface="Wingdings" panose="05000000000000000000" pitchFamily="2" charset="2"/>
              <a:buChar char="ü"/>
            </a:pPr>
            <a:r>
              <a:rPr lang="fa-IR" sz="2400" b="1" dirty="0" smtClean="0">
                <a:solidFill>
                  <a:srgbClr val="FF0000"/>
                </a:solidFill>
                <a:cs typeface="B Nazanin" panose="00000400000000000000" pitchFamily="2" charset="-78"/>
              </a:rPr>
              <a:t>تشویق مراجع برای طلاق وجدایی یاادامه زندگی کارکارکنان مراکز بهداشتی نیست.</a:t>
            </a:r>
            <a:endParaRPr lang="fa-IR" sz="2400" b="1" dirty="0">
              <a:solidFill>
                <a:srgbClr val="FF0000"/>
              </a:solidFill>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822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0910" y="786293"/>
            <a:ext cx="7288547"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anose="00000700000000000000" pitchFamily="2" charset="-78"/>
              </a:rPr>
              <a:t>الگوی بد رفتاری</a:t>
            </a:r>
            <a:endParaRPr dirty="0">
              <a:cs typeface="B Titr" panose="00000700000000000000" pitchFamily="2" charset="-78"/>
            </a:endParaRPr>
          </a:p>
        </p:txBody>
      </p:sp>
      <p:sp>
        <p:nvSpPr>
          <p:cNvPr id="3" name="Content Placeholder 2"/>
          <p:cNvSpPr>
            <a:spLocks noGrp="1"/>
          </p:cNvSpPr>
          <p:nvPr>
            <p:ph idx="1"/>
          </p:nvPr>
        </p:nvSpPr>
        <p:spPr>
          <a:xfrm>
            <a:off x="3920836" y="2036411"/>
            <a:ext cx="4903124" cy="3900158"/>
          </a:xfrm>
        </p:spPr>
        <p:txBody>
          <a:bodyPr>
            <a:normAutofit/>
          </a:bodyPr>
          <a:lstStyle/>
          <a:p>
            <a:pPr algn="r" rtl="1">
              <a:defRPr sz="2000"/>
            </a:pPr>
            <a:r>
              <a:rPr lang="fa-IR" sz="2800" dirty="0" smtClean="0">
                <a:cs typeface="B Nazanin" panose="00000400000000000000" pitchFamily="2" charset="-78"/>
              </a:rPr>
              <a:t>الگوی رفتاری اشاره </a:t>
            </a:r>
            <a:r>
              <a:rPr lang="fa-IR" sz="2800" dirty="0">
                <a:cs typeface="B Nazanin" panose="00000400000000000000" pitchFamily="2" charset="-78"/>
              </a:rPr>
              <a:t>به رفتاری دارد که به طور مکرر </a:t>
            </a:r>
            <a:r>
              <a:rPr lang="fa-IR" sz="2800" dirty="0" smtClean="0">
                <a:cs typeface="B Nazanin" panose="00000400000000000000" pitchFamily="2" charset="-78"/>
              </a:rPr>
              <a:t>اتفاق می افتد وفقط </a:t>
            </a:r>
            <a:r>
              <a:rPr lang="fa-IR" sz="2800" dirty="0">
                <a:cs typeface="B Nazanin" panose="00000400000000000000" pitchFamily="2" charset="-78"/>
              </a:rPr>
              <a:t>یک بار برای یک بار تحت استرس </a:t>
            </a:r>
            <a:r>
              <a:rPr lang="fa-IR" sz="2800" dirty="0" smtClean="0">
                <a:cs typeface="B Nazanin" panose="00000400000000000000" pitchFamily="2" charset="-78"/>
              </a:rPr>
              <a:t>حاد بودن  ودر فشارموقعیت بدی بودن نیست.</a:t>
            </a:r>
            <a:endParaRPr lang="en-US" sz="2800"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4"/>
          <a:srcRect l="27000" t="19214" r="19972" b="13363"/>
          <a:stretch/>
        </p:blipFill>
        <p:spPr>
          <a:xfrm>
            <a:off x="383771" y="2255520"/>
            <a:ext cx="3643745" cy="29647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3958629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39522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اشکال مختلف خشونت علیه زنان</a:t>
            </a:r>
            <a:endParaRPr dirty="0">
              <a:cs typeface="B Titr" panose="00000700000000000000" pitchFamily="2" charset="-78"/>
            </a:endParaRPr>
          </a:p>
        </p:txBody>
      </p:sp>
      <p:sp>
        <p:nvSpPr>
          <p:cNvPr id="3" name="Content Placeholder 2"/>
          <p:cNvSpPr>
            <a:spLocks noGrp="1"/>
          </p:cNvSpPr>
          <p:nvPr>
            <p:ph idx="1"/>
          </p:nvPr>
        </p:nvSpPr>
        <p:spPr>
          <a:xfrm>
            <a:off x="1539260" y="2036411"/>
            <a:ext cx="7391380" cy="3900158"/>
          </a:xfrm>
        </p:spPr>
        <p:txBody>
          <a:bodyPr>
            <a:normAutofit/>
          </a:bodyPr>
          <a:lstStyle/>
          <a:p>
            <a:pPr marL="0" indent="0" algn="r" rtl="1">
              <a:buNone/>
              <a:defRPr sz="2000"/>
            </a:pPr>
            <a:r>
              <a:rPr lang="fa-IR" sz="2400" dirty="0"/>
              <a:t>• </a:t>
            </a:r>
            <a:r>
              <a:rPr lang="fa-IR" sz="2400" dirty="0" smtClean="0">
                <a:solidFill>
                  <a:schemeClr val="accent3"/>
                </a:solidFill>
              </a:rPr>
              <a:t>جنسی</a:t>
            </a:r>
            <a:r>
              <a:rPr lang="fa-IR" sz="2400" dirty="0" smtClean="0"/>
              <a:t>:</a:t>
            </a:r>
            <a:r>
              <a:rPr lang="fa-IR" b="1" dirty="0" smtClean="0"/>
              <a:t>رفتاروعمل جنسی که بدون رضایت وموافقت همسر صورت پذیرد</a:t>
            </a:r>
            <a:r>
              <a:rPr lang="fa-IR" sz="2400" dirty="0" smtClean="0"/>
              <a:t>.</a:t>
            </a:r>
          </a:p>
          <a:p>
            <a:pPr marL="0" indent="0" algn="r" rtl="1">
              <a:buNone/>
              <a:defRPr sz="2000"/>
            </a:pPr>
            <a:r>
              <a:rPr lang="fa-IR" sz="1600" b="1" dirty="0" smtClean="0"/>
              <a:t>(مجبور کردن همسربه رابطه جنسی با یا بدون توسل به خشونت جسمی-مجبورکردن همسربه عمل جنسی که دوست ندارد یا راحت نیست-مجبورکردن همسر به عمل جنسی تحقیر آمیزودردناک-مجبورکردن همسر به رابطه درهنگام بیماری یاپس از اینکه بااو بدرفتاری کرده)</a:t>
            </a:r>
            <a:endParaRPr lang="fa-IR" sz="1600" b="1" dirty="0"/>
          </a:p>
          <a:p>
            <a:pPr marL="0" indent="0" algn="r" rtl="1">
              <a:buNone/>
              <a:defRPr sz="2000"/>
            </a:pPr>
            <a:r>
              <a:rPr lang="fa-IR" sz="1600" dirty="0" smtClean="0"/>
              <a:t> </a:t>
            </a:r>
            <a:r>
              <a:rPr lang="fa-IR" sz="2400" dirty="0" smtClean="0"/>
              <a:t>• </a:t>
            </a:r>
            <a:r>
              <a:rPr lang="fa-IR" sz="2400" dirty="0" smtClean="0">
                <a:solidFill>
                  <a:schemeClr val="accent3"/>
                </a:solidFill>
              </a:rPr>
              <a:t>مالی یا اقتصادی </a:t>
            </a:r>
            <a:r>
              <a:rPr lang="fa-IR" sz="2400" dirty="0" smtClean="0"/>
              <a:t>:</a:t>
            </a:r>
            <a:r>
              <a:rPr lang="fa-IR" sz="1800" b="1" dirty="0" smtClean="0"/>
              <a:t>رفتاری است که زن را از نظر مالی تحت فشار قرار می دهد</a:t>
            </a:r>
            <a:r>
              <a:rPr lang="fa-IR" sz="2400" dirty="0" smtClean="0"/>
              <a:t>.</a:t>
            </a:r>
          </a:p>
          <a:p>
            <a:pPr marL="0" indent="0" algn="r" rtl="1">
              <a:buNone/>
              <a:defRPr sz="2000"/>
            </a:pPr>
            <a:r>
              <a:rPr lang="fa-IR" sz="2400" dirty="0" smtClean="0"/>
              <a:t>(</a:t>
            </a:r>
            <a:r>
              <a:rPr lang="fa-IR" sz="1700" b="1" dirty="0" smtClean="0"/>
              <a:t>ندادن پول کافی برای خرید مایحتاج روزانه-ندادن پول برای مصرف شخصی-مجبورکردن همسر برای امضا چک.سفته و یا اسناد مالی –سرکار نرفتن ومجبور کردن همسر به زندگی با حداقل ها-سوء استفاده از اموال و دارایی های همسر</a:t>
            </a:r>
            <a:r>
              <a:rPr lang="fa-IR" sz="2400" dirty="0" smtClean="0"/>
              <a:t>)</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4" name="AutoShape 2" descr="خشونت علیه زنان در ایران - گلون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17494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39522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اشکال مختلف خشونت علیه زنان</a:t>
            </a:r>
            <a:endParaRPr dirty="0">
              <a:cs typeface="B Titr" panose="00000700000000000000" pitchFamily="2" charset="-78"/>
            </a:endParaRPr>
          </a:p>
        </p:txBody>
      </p:sp>
      <p:sp>
        <p:nvSpPr>
          <p:cNvPr id="3" name="Content Placeholder 2"/>
          <p:cNvSpPr>
            <a:spLocks noGrp="1"/>
          </p:cNvSpPr>
          <p:nvPr>
            <p:ph idx="1"/>
          </p:nvPr>
        </p:nvSpPr>
        <p:spPr>
          <a:xfrm>
            <a:off x="1539260" y="2036411"/>
            <a:ext cx="7391380" cy="3900158"/>
          </a:xfrm>
        </p:spPr>
        <p:txBody>
          <a:bodyPr>
            <a:normAutofit lnSpcReduction="10000"/>
          </a:bodyPr>
          <a:lstStyle/>
          <a:p>
            <a:pPr marL="0" indent="0" algn="r" rtl="1">
              <a:buNone/>
              <a:defRPr sz="2000"/>
            </a:pPr>
            <a:r>
              <a:rPr lang="fa-IR" sz="2400" dirty="0"/>
              <a:t>• </a:t>
            </a:r>
            <a:r>
              <a:rPr lang="fa-IR" sz="2400" b="1" dirty="0" smtClean="0">
                <a:solidFill>
                  <a:schemeClr val="accent3"/>
                </a:solidFill>
              </a:rPr>
              <a:t>جسمی</a:t>
            </a:r>
            <a:r>
              <a:rPr lang="fa-IR" sz="2400" dirty="0" smtClean="0"/>
              <a:t>:</a:t>
            </a:r>
            <a:r>
              <a:rPr lang="fa-IR" b="1" dirty="0" smtClean="0"/>
              <a:t>شامل انواع رفتارهایی است که موجب آسیب جسمی می شود</a:t>
            </a:r>
            <a:r>
              <a:rPr lang="fa-IR" sz="2400" dirty="0" smtClean="0"/>
              <a:t>.</a:t>
            </a:r>
          </a:p>
          <a:p>
            <a:pPr marL="0" indent="0" algn="r" rtl="1">
              <a:buNone/>
              <a:defRPr sz="2000"/>
            </a:pPr>
            <a:r>
              <a:rPr lang="fa-IR" sz="2400" dirty="0" smtClean="0"/>
              <a:t>(</a:t>
            </a:r>
            <a:r>
              <a:rPr lang="fa-IR" sz="1600" b="1" dirty="0" smtClean="0"/>
              <a:t>جلوگیری از مراجعه به پزشک ودرمان بیماری-پرت کردن اشیا تیز وبرنده یا سخت وسنگین-استفاده از ترکه .سیگار.سیخ.میله فلرزی.چاقو.آهن.مایعات داغ-سیلی زدن.پرت کردن.لگد زدن.موکشیدن .چنگ و مشت زدن هل دادن</a:t>
            </a:r>
            <a:r>
              <a:rPr lang="fa-IR" sz="1600" dirty="0" smtClean="0"/>
              <a:t>.)</a:t>
            </a:r>
            <a:endParaRPr lang="fa-IR" sz="1600" dirty="0"/>
          </a:p>
          <a:p>
            <a:pPr marL="0" indent="0" algn="r" rtl="1">
              <a:buNone/>
              <a:defRPr sz="2000"/>
            </a:pPr>
            <a:r>
              <a:rPr lang="fa-IR" sz="2400" dirty="0"/>
              <a:t>• </a:t>
            </a:r>
            <a:r>
              <a:rPr lang="fa-IR" sz="2400" dirty="0">
                <a:solidFill>
                  <a:schemeClr val="accent3"/>
                </a:solidFill>
              </a:rPr>
              <a:t>روانی و </a:t>
            </a:r>
            <a:r>
              <a:rPr lang="fa-IR" sz="2400" dirty="0" smtClean="0">
                <a:solidFill>
                  <a:schemeClr val="accent3"/>
                </a:solidFill>
              </a:rPr>
              <a:t>هیجانی</a:t>
            </a:r>
            <a:r>
              <a:rPr lang="fa-IR" sz="2400" dirty="0" smtClean="0"/>
              <a:t>:</a:t>
            </a:r>
            <a:r>
              <a:rPr lang="fa-IR" b="1" dirty="0" smtClean="0"/>
              <a:t>رفتاری که اعتماد به نفس وعزت نفس را کاهش میدهد و باعث می شود شخص با ترس ووحشت زندگی کند</a:t>
            </a:r>
            <a:r>
              <a:rPr lang="fa-IR" dirty="0" smtClean="0"/>
              <a:t>.</a:t>
            </a:r>
          </a:p>
          <a:p>
            <a:pPr marL="0" indent="0" algn="r" rtl="1">
              <a:buNone/>
              <a:defRPr sz="2000"/>
            </a:pPr>
            <a:r>
              <a:rPr lang="fa-IR" sz="2400" dirty="0" smtClean="0"/>
              <a:t>(</a:t>
            </a:r>
            <a:r>
              <a:rPr lang="fa-IR" sz="1700" b="1" dirty="0" smtClean="0"/>
              <a:t>فحاشی .مسخره کردن و دست انداختن همسر-توهین واهانت به خانواده ،دوستان و اقوام-متهم کردن همسر به خیانت-ایراد گرفتن مدام از هر عقیده و کار همسر-بی توجهی و فاصله گرفتن-تهدید به خشونت فیزیکی-تهدید به صدمه زدن به خود ،همسروبچه ها-تهدید به ندادن بچه ها</a:t>
            </a:r>
            <a:r>
              <a:rPr lang="fa-IR" sz="2400" dirty="0" smtClean="0"/>
              <a:t>)</a:t>
            </a:r>
            <a:endParaRPr lang="fa-IR" dirty="0"/>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4" name="AutoShape 2" descr="خشونت علیه زنان در ایران - گلون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8702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39522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اشکال مختلف خشونت علیه زنان</a:t>
            </a:r>
            <a:endParaRPr dirty="0">
              <a:cs typeface="B Titr" panose="00000700000000000000" pitchFamily="2" charset="-78"/>
            </a:endParaRPr>
          </a:p>
        </p:txBody>
      </p:sp>
      <p:sp>
        <p:nvSpPr>
          <p:cNvPr id="3" name="Content Placeholder 2"/>
          <p:cNvSpPr>
            <a:spLocks noGrp="1"/>
          </p:cNvSpPr>
          <p:nvPr>
            <p:ph idx="1"/>
          </p:nvPr>
        </p:nvSpPr>
        <p:spPr>
          <a:xfrm>
            <a:off x="1539260" y="2036411"/>
            <a:ext cx="7391380" cy="3900158"/>
          </a:xfrm>
        </p:spPr>
        <p:txBody>
          <a:bodyPr>
            <a:normAutofit/>
          </a:bodyPr>
          <a:lstStyle/>
          <a:p>
            <a:pPr marL="0" indent="0" algn="r" rtl="1">
              <a:buNone/>
              <a:defRPr sz="2000"/>
            </a:pPr>
            <a:r>
              <a:rPr lang="fa-IR" sz="2400" dirty="0"/>
              <a:t>• </a:t>
            </a:r>
            <a:r>
              <a:rPr lang="fa-IR" sz="2400" dirty="0">
                <a:solidFill>
                  <a:schemeClr val="accent3"/>
                </a:solidFill>
              </a:rPr>
              <a:t>بدرفتاری  </a:t>
            </a:r>
            <a:r>
              <a:rPr lang="fa-IR" sz="2400" dirty="0" smtClean="0">
                <a:solidFill>
                  <a:schemeClr val="accent3"/>
                </a:solidFill>
              </a:rPr>
              <a:t>اجتماعی </a:t>
            </a:r>
            <a:r>
              <a:rPr lang="fa-IR" sz="2400" dirty="0" smtClean="0"/>
              <a:t>:</a:t>
            </a:r>
            <a:r>
              <a:rPr lang="fa-IR" b="1" dirty="0" smtClean="0"/>
              <a:t>هر رفتاری که روابط وفعالیت های اجتماعی زن را محدود میکند و باعث منزوی شدن وی میشود</a:t>
            </a:r>
            <a:r>
              <a:rPr lang="fa-IR" sz="2400" dirty="0" smtClean="0"/>
              <a:t>.</a:t>
            </a:r>
            <a:endParaRPr lang="fa-IR" sz="2400" dirty="0"/>
          </a:p>
          <a:p>
            <a:pPr marL="0" indent="0" algn="r" rtl="1">
              <a:buNone/>
              <a:defRPr sz="2000"/>
            </a:pPr>
            <a:r>
              <a:rPr lang="fa-IR" sz="2400" dirty="0" smtClean="0"/>
              <a:t>(</a:t>
            </a:r>
            <a:r>
              <a:rPr lang="fa-IR" sz="1800" b="1" dirty="0" smtClean="0"/>
              <a:t>محدود کردن ویا جلوگیری از تماس تلفنی ورفت وآمدباپدرومادرواقوام وآشنایان –جلوگیری از ادامه تحصیل یا سرکار رفتن-جلوگیری از تنها بیرون رفتن-جلوگیری از فعالیت های اجتماعی مانند شرکت درجلسات مذهبی،کارهای خیریه ،فرهنگ سرا هاوغیره</a:t>
            </a:r>
            <a:r>
              <a:rPr lang="fa-IR" sz="2400" dirty="0" smtClean="0"/>
              <a:t>)</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4" name="AutoShape 2" descr="خشونت علیه زنان در ایران - گلون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54523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729" y="804519"/>
            <a:ext cx="6479421"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a:t>باورهای غلط درباره خشونت</a:t>
            </a:r>
            <a:endParaRPr b="1" dirty="0">
              <a:cs typeface="B Titr" panose="000007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6" name="Text 2"/>
          <p:cNvSpPr/>
          <p:nvPr/>
        </p:nvSpPr>
        <p:spPr>
          <a:xfrm>
            <a:off x="4946071" y="2817797"/>
            <a:ext cx="3717169"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b="1" dirty="0" smtClean="0">
                <a:latin typeface="Century" panose="02040604050505020304" pitchFamily="18" charset="0"/>
                <a:cs typeface="B Titr" panose="00000700000000000000" pitchFamily="2" charset="-78"/>
              </a:rPr>
              <a:t>باورغط</a:t>
            </a:r>
            <a:endParaRPr lang="en-US" sz="2000" b="1" dirty="0">
              <a:latin typeface="Century" panose="02040604050505020304" pitchFamily="18" charset="0"/>
              <a:cs typeface="B Titr" panose="00000700000000000000" pitchFamily="2" charset="-78"/>
            </a:endParaRPr>
          </a:p>
        </p:txBody>
      </p:sp>
      <p:sp>
        <p:nvSpPr>
          <p:cNvPr id="7" name="Content Placeholder 2"/>
          <p:cNvSpPr>
            <a:spLocks noGrp="1"/>
          </p:cNvSpPr>
          <p:nvPr>
            <p:ph idx="1"/>
          </p:nvPr>
        </p:nvSpPr>
        <p:spPr>
          <a:xfrm>
            <a:off x="4946072" y="3389941"/>
            <a:ext cx="3717168" cy="2355540"/>
          </a:xfrm>
          <a:solidFill>
            <a:schemeClr val="bg1"/>
          </a:solidFill>
        </p:spPr>
        <p:style>
          <a:lnRef idx="1">
            <a:schemeClr val="accent3"/>
          </a:lnRef>
          <a:fillRef idx="2">
            <a:schemeClr val="accent3"/>
          </a:fillRef>
          <a:effectRef idx="1">
            <a:schemeClr val="accent3"/>
          </a:effectRef>
          <a:fontRef idx="minor">
            <a:schemeClr val="dk1"/>
          </a:fontRef>
        </p:style>
        <p:txBody>
          <a:bodyPr>
            <a:noAutofit/>
          </a:bodyPr>
          <a:lstStyle/>
          <a:p>
            <a:pPr marL="0" indent="0" algn="r" rtl="1">
              <a:buNone/>
              <a:defRPr sz="2000"/>
            </a:pPr>
            <a:r>
              <a:rPr lang="en-US" sz="1600" b="1" dirty="0"/>
              <a:t>❌ </a:t>
            </a:r>
            <a:r>
              <a:rPr lang="fa-IR" sz="1600" b="1" dirty="0"/>
              <a:t>خشونت فقط در طبقات پایین </a:t>
            </a:r>
            <a:r>
              <a:rPr lang="fa-IR" sz="1600" b="1" dirty="0" smtClean="0"/>
              <a:t>اقتصادی جامعه رخ می‌دهد.</a:t>
            </a:r>
          </a:p>
          <a:p>
            <a:pPr marL="0" indent="0" algn="r" rtl="1">
              <a:buNone/>
              <a:defRPr sz="2000"/>
            </a:pPr>
            <a:r>
              <a:rPr lang="en-US" sz="1600" b="1" dirty="0" smtClean="0"/>
              <a:t>❌ </a:t>
            </a:r>
            <a:r>
              <a:rPr lang="fa-IR" sz="1600" b="1" dirty="0" smtClean="0"/>
              <a:t>مردان وقتی مست یا تحت تاثیر</a:t>
            </a:r>
          </a:p>
          <a:p>
            <a:pPr marL="0" indent="0" algn="r" rtl="1">
              <a:buNone/>
              <a:defRPr sz="2000"/>
            </a:pPr>
            <a:r>
              <a:rPr lang="fa-IR" sz="1600" b="1" dirty="0" smtClean="0"/>
              <a:t>موادهستنداقدام به خشونت می کنند..</a:t>
            </a:r>
          </a:p>
          <a:p>
            <a:pPr marL="0" indent="0" algn="r" rtl="1">
              <a:buNone/>
              <a:defRPr sz="2000"/>
            </a:pPr>
            <a:r>
              <a:rPr lang="en-US" sz="1600" b="1" dirty="0" smtClean="0"/>
              <a:t>❌ </a:t>
            </a:r>
            <a:r>
              <a:rPr lang="fa-IR" sz="1600" b="1" dirty="0" smtClean="0"/>
              <a:t>مرد رئیس خانواده است وحق دارد زن وبچه اش را تنبیه کند. </a:t>
            </a:r>
            <a:endParaRPr lang="fa-IR" sz="1600" b="1" dirty="0"/>
          </a:p>
        </p:txBody>
      </p:sp>
      <p:sp>
        <p:nvSpPr>
          <p:cNvPr id="8" name="Text 2"/>
          <p:cNvSpPr/>
          <p:nvPr/>
        </p:nvSpPr>
        <p:spPr>
          <a:xfrm>
            <a:off x="761999" y="2287885"/>
            <a:ext cx="3737975"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b="1" dirty="0" smtClean="0">
                <a:solidFill>
                  <a:srgbClr val="161613"/>
                </a:solidFill>
                <a:latin typeface="Century" panose="02040604050505020304" pitchFamily="18" charset="0"/>
                <a:ea typeface="Inter" pitchFamily="34" charset="-122"/>
                <a:cs typeface="B Titr" panose="00000700000000000000" pitchFamily="2" charset="-78"/>
              </a:rPr>
              <a:t>باورغلط</a:t>
            </a:r>
            <a:endParaRPr lang="en-US" sz="2000" b="1" dirty="0">
              <a:latin typeface="Century" panose="02040604050505020304" pitchFamily="18" charset="0"/>
              <a:cs typeface="B Titr" panose="00000700000000000000" pitchFamily="2" charset="-78"/>
            </a:endParaRPr>
          </a:p>
        </p:txBody>
      </p:sp>
      <p:sp>
        <p:nvSpPr>
          <p:cNvPr id="9" name="Content Placeholder 2"/>
          <p:cNvSpPr txBox="1">
            <a:spLocks/>
          </p:cNvSpPr>
          <p:nvPr/>
        </p:nvSpPr>
        <p:spPr>
          <a:xfrm>
            <a:off x="762000" y="2860029"/>
            <a:ext cx="3737974" cy="2331318"/>
          </a:xfrm>
          <a:prstGeom prst="rect">
            <a:avLst/>
          </a:prstGeom>
          <a:solidFill>
            <a:schemeClr val="bg1"/>
          </a:soli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t">
            <a:noAutofit/>
          </a:bodyPr>
          <a:lst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dk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dk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dk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dk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9pPr>
          </a:lstStyle>
          <a:p>
            <a:pPr marL="0" indent="0" algn="r" rtl="1">
              <a:buNone/>
              <a:defRPr sz="2000"/>
            </a:pPr>
            <a:r>
              <a:rPr lang="en-US" sz="1600" b="1" dirty="0" smtClean="0"/>
              <a:t>❌</a:t>
            </a:r>
            <a:r>
              <a:rPr lang="fa-IR" sz="1600" b="1" dirty="0" smtClean="0"/>
              <a:t>حتما زن کاری انجام می کند که موجب عصبانیت شوهرش شده.</a:t>
            </a:r>
          </a:p>
          <a:p>
            <a:pPr marL="0" indent="0" algn="r" rtl="1">
              <a:buNone/>
              <a:defRPr sz="2000"/>
            </a:pPr>
            <a:r>
              <a:rPr lang="en-US" sz="1600" b="1" dirty="0" smtClean="0"/>
              <a:t>❌</a:t>
            </a:r>
            <a:r>
              <a:rPr lang="fa-IR" sz="1600" b="1" dirty="0" smtClean="0"/>
              <a:t>خشونت شخصی وخانوادگی است نه اجتماعی</a:t>
            </a:r>
          </a:p>
          <a:p>
            <a:pPr marL="0" indent="0" algn="r" rtl="1">
              <a:buNone/>
              <a:defRPr sz="2000"/>
            </a:pPr>
            <a:endParaRPr lang="fa-IR" dirty="0"/>
          </a:p>
        </p:txBody>
      </p:sp>
    </p:spTree>
    <p:extLst>
      <p:ext uri="{BB962C8B-B14F-4D97-AF65-F5344CB8AC3E}">
        <p14:creationId xmlns:p14="http://schemas.microsoft.com/office/powerpoint/2010/main" val="4214671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6479421"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anose="00000700000000000000" pitchFamily="2" charset="-78"/>
              </a:rPr>
              <a:t>سیکل خشونت دز زندگی زناشویی</a:t>
            </a:r>
            <a:endParaRPr dirty="0">
              <a:cs typeface="B Titr" panose="000007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6" name="Text 2"/>
          <p:cNvSpPr/>
          <p:nvPr/>
        </p:nvSpPr>
        <p:spPr>
          <a:xfrm>
            <a:off x="4946073" y="2287885"/>
            <a:ext cx="3717169"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b="1" dirty="0" smtClean="0">
                <a:latin typeface="Century" panose="02040604050505020304" pitchFamily="18" charset="0"/>
                <a:cs typeface="B Titr" panose="00000700000000000000" pitchFamily="2" charset="-78"/>
              </a:rPr>
              <a:t>سیکل خشونت</a:t>
            </a:r>
            <a:endParaRPr lang="en-US" sz="2000" b="1" dirty="0">
              <a:latin typeface="Century" panose="02040604050505020304" pitchFamily="18" charset="0"/>
              <a:cs typeface="B Titr" panose="00000700000000000000" pitchFamily="2" charset="-78"/>
            </a:endParaRPr>
          </a:p>
        </p:txBody>
      </p:sp>
      <p:sp>
        <p:nvSpPr>
          <p:cNvPr id="7" name="Content Placeholder 2"/>
          <p:cNvSpPr>
            <a:spLocks noGrp="1"/>
          </p:cNvSpPr>
          <p:nvPr>
            <p:ph idx="1"/>
          </p:nvPr>
        </p:nvSpPr>
        <p:spPr>
          <a:xfrm>
            <a:off x="4946074" y="2873883"/>
            <a:ext cx="3717168" cy="2331318"/>
          </a:xfrm>
          <a:solidFill>
            <a:schemeClr val="bg1"/>
          </a:solidFill>
        </p:spPr>
        <p:style>
          <a:lnRef idx="1">
            <a:schemeClr val="accent3"/>
          </a:lnRef>
          <a:fillRef idx="2">
            <a:schemeClr val="accent3"/>
          </a:fillRef>
          <a:effectRef idx="1">
            <a:schemeClr val="accent3"/>
          </a:effectRef>
          <a:fontRef idx="minor">
            <a:schemeClr val="dk1"/>
          </a:fontRef>
        </p:style>
        <p:txBody>
          <a:bodyPr>
            <a:noAutofit/>
          </a:bodyPr>
          <a:lstStyle/>
          <a:p>
            <a:pPr marL="0" indent="0" algn="justLow" rtl="1">
              <a:buNone/>
            </a:pPr>
            <a:r>
              <a:rPr lang="fa-IR" b="1" dirty="0" smtClean="0">
                <a:cs typeface="B Nazanin" panose="00000400000000000000" pitchFamily="2" charset="-78"/>
              </a:rPr>
              <a:t>1-ماه عسل</a:t>
            </a:r>
          </a:p>
          <a:p>
            <a:pPr marL="0" indent="0" algn="justLow" rtl="1">
              <a:buNone/>
            </a:pPr>
            <a:r>
              <a:rPr lang="fa-IR" dirty="0" smtClean="0">
                <a:cs typeface="B Nazanin" panose="00000400000000000000" pitchFamily="2" charset="-78"/>
              </a:rPr>
              <a:t>در آغاز زندگی مشترک اکثر زن وشوهر ها رفتار خیلی خوبی باهم دارند .مرد عاشق وعلاقه مند به نظرمیرسد و زن از این توجه وعلاقه لذت میبرد.</a:t>
            </a:r>
          </a:p>
        </p:txBody>
      </p:sp>
      <p:sp>
        <p:nvSpPr>
          <p:cNvPr id="8" name="Text 2"/>
          <p:cNvSpPr/>
          <p:nvPr/>
        </p:nvSpPr>
        <p:spPr>
          <a:xfrm>
            <a:off x="762000" y="2860029"/>
            <a:ext cx="3737975"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b="1" dirty="0" smtClean="0">
                <a:latin typeface="Century" panose="02040604050505020304" pitchFamily="18" charset="0"/>
                <a:cs typeface="B Titr" panose="00000700000000000000" pitchFamily="2" charset="-78"/>
              </a:rPr>
              <a:t>سیکل خشونت </a:t>
            </a:r>
            <a:endParaRPr lang="en-US" sz="2000" b="1" dirty="0">
              <a:latin typeface="Century" panose="02040604050505020304" pitchFamily="18" charset="0"/>
              <a:cs typeface="B Titr" panose="00000700000000000000" pitchFamily="2" charset="-78"/>
            </a:endParaRPr>
          </a:p>
        </p:txBody>
      </p:sp>
      <p:sp>
        <p:nvSpPr>
          <p:cNvPr id="9" name="Content Placeholder 2"/>
          <p:cNvSpPr txBox="1">
            <a:spLocks/>
          </p:cNvSpPr>
          <p:nvPr/>
        </p:nvSpPr>
        <p:spPr>
          <a:xfrm>
            <a:off x="762000" y="3446027"/>
            <a:ext cx="3737974" cy="2331318"/>
          </a:xfrm>
          <a:prstGeom prst="rect">
            <a:avLst/>
          </a:prstGeom>
          <a:solidFill>
            <a:schemeClr val="bg1"/>
          </a:soli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t">
            <a:noAutofit/>
          </a:bodyPr>
          <a:lst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dk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dk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dk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dk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9pPr>
          </a:lstStyle>
          <a:p>
            <a:pPr marL="0" indent="0" algn="justLow" rtl="1">
              <a:lnSpc>
                <a:spcPct val="110000"/>
              </a:lnSpc>
              <a:buNone/>
            </a:pPr>
            <a:r>
              <a:rPr lang="fa-IR" b="1" dirty="0" smtClean="0">
                <a:cs typeface="B Nazanin" panose="00000400000000000000" pitchFamily="2" charset="-78"/>
              </a:rPr>
              <a:t>2-شروع اختلاف و بروز تنش</a:t>
            </a:r>
            <a:endParaRPr lang="en-US" b="1" dirty="0" smtClean="0">
              <a:cs typeface="B Nazanin" panose="00000400000000000000" pitchFamily="2" charset="-78"/>
            </a:endParaRPr>
          </a:p>
          <a:p>
            <a:pPr marL="0" indent="0" algn="justLow" rtl="1">
              <a:lnSpc>
                <a:spcPct val="110000"/>
              </a:lnSpc>
              <a:buNone/>
            </a:pPr>
            <a:r>
              <a:rPr lang="fa-IR" sz="1600" dirty="0" smtClean="0">
                <a:cs typeface="B Nazanin" panose="00000400000000000000" pitchFamily="2" charset="-78"/>
              </a:rPr>
              <a:t>باگذشت زمان ممکن است روابط دچار تنش شود مرد ممکن است بدخلق وتحریک پذیرشود وبرای هرچیز کوچکی از چهره.حرف زدن.رفتاریاخانه داری زن ایراد بگیردوانفجار های خفیف خشم به صورت پرخاشگری کلامی و یاجسمی مثل هل دادن ملایم یاسیلی زدن را داشته باشد.</a:t>
            </a:r>
            <a:endParaRPr lang="fa-IR" sz="1600" dirty="0">
              <a:cs typeface="B Nazanin" panose="00000400000000000000" pitchFamily="2" charset="-78"/>
            </a:endParaRPr>
          </a:p>
        </p:txBody>
      </p:sp>
    </p:spTree>
    <p:extLst>
      <p:ext uri="{BB962C8B-B14F-4D97-AF65-F5344CB8AC3E}">
        <p14:creationId xmlns:p14="http://schemas.microsoft.com/office/powerpoint/2010/main" val="1062201651"/>
      </p:ext>
    </p:extLst>
  </p:cSld>
  <p:clrMapOvr>
    <a:masterClrMapping/>
  </p:clrMapOvr>
</p:sld>
</file>

<file path=ppt/theme/theme1.xml><?xml version="1.0" encoding="utf-8"?>
<a:theme xmlns:a="http://schemas.openxmlformats.org/drawingml/2006/main" name="Gallery">
  <a:themeElements>
    <a:clrScheme name="Custom 2">
      <a:dk1>
        <a:sysClr val="windowText" lastClr="000000"/>
      </a:dk1>
      <a:lt1>
        <a:sysClr val="window" lastClr="FFFFFF"/>
      </a:lt1>
      <a:dk2>
        <a:srgbClr val="454545"/>
      </a:dk2>
      <a:lt2>
        <a:srgbClr val="EDEBE7"/>
      </a:lt2>
      <a:accent1>
        <a:srgbClr val="5FA534"/>
      </a:accent1>
      <a:accent2>
        <a:srgbClr val="DCAB34"/>
      </a:accent2>
      <a:accent3>
        <a:srgbClr val="D26D23"/>
      </a:accent3>
      <a:accent4>
        <a:srgbClr val="972323"/>
      </a:accent4>
      <a:accent5>
        <a:srgbClr val="236797"/>
      </a:accent5>
      <a:accent6>
        <a:srgbClr val="2FB6C6"/>
      </a:accent6>
      <a:hlink>
        <a:srgbClr val="8FC639"/>
      </a:hlink>
      <a:folHlink>
        <a:srgbClr val="E7C272"/>
      </a:folHlink>
    </a:clrScheme>
    <a:fontScheme name="Gallery">
      <a:majorFont>
        <a:latin typeface="Palatino Linotype"/>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AC464412-510E-4F2B-8947-A0DDBD0289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TM10001114[[fn=Gallery]]</Template>
  <TotalTime>406</TotalTime>
  <Words>1927</Words>
  <Application>Microsoft Office PowerPoint</Application>
  <PresentationFormat>On-screen Show (4:3)</PresentationFormat>
  <Paragraphs>146</Paragraphs>
  <Slides>31</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Arial</vt:lpstr>
      <vt:lpstr>B Nazanin</vt:lpstr>
      <vt:lpstr>B Titr</vt:lpstr>
      <vt:lpstr>Calibri</vt:lpstr>
      <vt:lpstr>Century</vt:lpstr>
      <vt:lpstr>Inter</vt:lpstr>
      <vt:lpstr>IranNastaliq</vt:lpstr>
      <vt:lpstr>Palatino Linotype</vt:lpstr>
      <vt:lpstr>Wingdings</vt:lpstr>
      <vt:lpstr>Gallery</vt:lpstr>
      <vt:lpstr>خشونت علیه زنان بررسی انواع خشونت و تأثیرات آن بر زندگی زنان</vt:lpstr>
      <vt:lpstr>مقدمه</vt:lpstr>
      <vt:lpstr>تعریف خشونت علیه زنان</vt:lpstr>
      <vt:lpstr>الگوی بد رفتاری</vt:lpstr>
      <vt:lpstr>اشکال مختلف خشونت علیه زنان</vt:lpstr>
      <vt:lpstr>اشکال مختلف خشونت علیه زنان</vt:lpstr>
      <vt:lpstr>اشکال مختلف خشونت علیه زنان</vt:lpstr>
      <vt:lpstr>باورهای غلط درباره خشونت</vt:lpstr>
      <vt:lpstr>سیکل خشونت دز زندگی زناشویی</vt:lpstr>
      <vt:lpstr>سیکل خشونت دز زندگی زناشویی</vt:lpstr>
      <vt:lpstr>عوامل وعلل موثر برخشونت</vt:lpstr>
      <vt:lpstr>عوامل وعلل موثر برخشونت</vt:lpstr>
      <vt:lpstr>عوامل خطر خشونت</vt:lpstr>
      <vt:lpstr>عوامل خطر خشونت</vt:lpstr>
      <vt:lpstr>آثار خشونت خانگی بر زنان</vt:lpstr>
      <vt:lpstr>آثار خشونت خانگی بر زنان</vt:lpstr>
      <vt:lpstr>دلایل ماندن زنان در ازدواج‌های خشونت‌بار</vt:lpstr>
      <vt:lpstr>دلایل ماندن زنان در ازدواج‌های خشونت‌بار</vt:lpstr>
      <vt:lpstr>دلایل ماندن زنان در ازدواج‌های خشونت‌بار</vt:lpstr>
      <vt:lpstr>دلایل ماندن زنان در ازدواج‌های خشونت‌بار</vt:lpstr>
      <vt:lpstr>نقش ماما در شناسایی و مداخله اولیه</vt:lpstr>
      <vt:lpstr>وظایف ماما در مواجهه با موارد خشونت</vt:lpstr>
      <vt:lpstr>برنامه امنیتی برای زنان در معرض خشونت</vt:lpstr>
      <vt:lpstr>منابع حمایتی و ارجاع</vt:lpstr>
      <vt:lpstr>برقراری ارتباط مؤثر</vt:lpstr>
      <vt:lpstr>غربالگری خشونت خانگی</vt:lpstr>
      <vt:lpstr>ارزیابی خطر</vt:lpstr>
      <vt:lpstr>آموزش روانی اجتماعی (Psychoeducation)</vt:lpstr>
      <vt:lpstr>طراحی برنامه امنیتی</vt:lpstr>
      <vt:lpstr>نکات کلیدی برای مشاوران</vt:lpstr>
      <vt:lpstr>جمع‌بندی و پیام‌های کلیدی</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خشونت علیه زنان</dc:title>
  <dc:subject/>
  <dc:creator>بهورزی- 9418</dc:creator>
  <cp:keywords/>
  <dc:description>generated using python-pptx</dc:description>
  <cp:lastModifiedBy>بهورزی- 9418</cp:lastModifiedBy>
  <cp:revision>85</cp:revision>
  <dcterms:created xsi:type="dcterms:W3CDTF">2013-01-27T09:14:16Z</dcterms:created>
  <dcterms:modified xsi:type="dcterms:W3CDTF">2025-11-29T09:34:37Z</dcterms:modified>
  <cp:category/>
</cp:coreProperties>
</file>