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26" r:id="rId2"/>
    <p:sldMasterId id="2147483745" r:id="rId3"/>
    <p:sldMasterId id="2147483763" r:id="rId4"/>
    <p:sldMasterId id="2147483775" r:id="rId5"/>
    <p:sldMasterId id="2147483792" r:id="rId6"/>
  </p:sldMasterIdLst>
  <p:notesMasterIdLst>
    <p:notesMasterId r:id="rId43"/>
  </p:notesMasterIdLst>
  <p:sldIdLst>
    <p:sldId id="256" r:id="rId7"/>
    <p:sldId id="381" r:id="rId8"/>
    <p:sldId id="279" r:id="rId9"/>
    <p:sldId id="382" r:id="rId10"/>
    <p:sldId id="302" r:id="rId11"/>
    <p:sldId id="303" r:id="rId12"/>
    <p:sldId id="306" r:id="rId13"/>
    <p:sldId id="304" r:id="rId14"/>
    <p:sldId id="288" r:id="rId15"/>
    <p:sldId id="289" r:id="rId16"/>
    <p:sldId id="292" r:id="rId17"/>
    <p:sldId id="363" r:id="rId18"/>
    <p:sldId id="364" r:id="rId19"/>
    <p:sldId id="365" r:id="rId20"/>
    <p:sldId id="354" r:id="rId21"/>
    <p:sldId id="355" r:id="rId22"/>
    <p:sldId id="357" r:id="rId23"/>
    <p:sldId id="361" r:id="rId24"/>
    <p:sldId id="383" r:id="rId25"/>
    <p:sldId id="295" r:id="rId26"/>
    <p:sldId id="367" r:id="rId27"/>
    <p:sldId id="369" r:id="rId28"/>
    <p:sldId id="384" r:id="rId29"/>
    <p:sldId id="385" r:id="rId30"/>
    <p:sldId id="386" r:id="rId31"/>
    <p:sldId id="370" r:id="rId32"/>
    <p:sldId id="371" r:id="rId33"/>
    <p:sldId id="372" r:id="rId34"/>
    <p:sldId id="373" r:id="rId35"/>
    <p:sldId id="374" r:id="rId36"/>
    <p:sldId id="375" r:id="rId37"/>
    <p:sldId id="376" r:id="rId38"/>
    <p:sldId id="377" r:id="rId39"/>
    <p:sldId id="378" r:id="rId40"/>
    <p:sldId id="379" r:id="rId41"/>
    <p:sldId id="380"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رقیه آذین مهر1" initials="رقیه" lastIdx="2" clrIdx="0">
    <p:extLst>
      <p:ext uri="{19B8F6BF-5375-455C-9EA6-DF929625EA0E}">
        <p15:presenceInfo xmlns:p15="http://schemas.microsoft.com/office/powerpoint/2012/main" userId="رقیه آذین مهر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CC"/>
    <a:srgbClr val="CCFF99"/>
    <a:srgbClr val="9999FF"/>
    <a:srgbClr val="F9B407"/>
    <a:srgbClr val="F4F40C"/>
    <a:srgbClr val="FCE7D2"/>
    <a:srgbClr val="66FFCC"/>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4434" autoAdjust="0"/>
  </p:normalViewPr>
  <p:slideViewPr>
    <p:cSldViewPr snapToGrid="0">
      <p:cViewPr varScale="1">
        <p:scale>
          <a:sx n="69" d="100"/>
          <a:sy n="69" d="100"/>
        </p:scale>
        <p:origin x="8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9A0281-38F2-4BE6-806D-8E28EA78FDB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2982374-E497-48D1-9CFF-3D095C38C90C}">
      <dgm:prSet phldrT="[Text]" custT="1"/>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sz="2800" b="1"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7030A0"/>
              </a:solidFill>
              <a:cs typeface="B Nazanin" panose="00000400000000000000" pitchFamily="2" charset="-78"/>
            </a:rPr>
            <a:t>براي اين كه خون در شريان هاي بدن جاري شود و مواد غذايي را به اعضاي مختلف بدن برساند</a:t>
          </a:r>
          <a:endParaRPr lang="en-US" sz="2800" b="1" dirty="0" smtClean="0">
            <a:solidFill>
              <a:srgbClr val="7030A0"/>
            </a:solidFill>
            <a:cs typeface="B Nazanin" panose="00000400000000000000" pitchFamily="2" charset="-78"/>
          </a:endParaRPr>
        </a:p>
        <a:p>
          <a:pPr lvl="0" defTabSz="1511300">
            <a:spcBef>
              <a:spcPct val="0"/>
            </a:spcBef>
            <a:spcAft>
              <a:spcPct val="35000"/>
            </a:spcAft>
          </a:pPr>
          <a:endParaRPr lang="en-US" dirty="0"/>
        </a:p>
      </dgm:t>
    </dgm:pt>
    <dgm:pt modelId="{E9286369-6F02-4FE4-835A-2273B5C1DDBC}" type="parTrans" cxnId="{32D111C1-9C5E-4BBE-A957-F685E8D847EB}">
      <dgm:prSet/>
      <dgm:spPr/>
      <dgm:t>
        <a:bodyPr/>
        <a:lstStyle/>
        <a:p>
          <a:endParaRPr lang="en-US"/>
        </a:p>
      </dgm:t>
    </dgm:pt>
    <dgm:pt modelId="{27C559A8-EA7F-4C2C-9564-EE46B6BA7874}" type="sibTrans" cxnId="{32D111C1-9C5E-4BBE-A957-F685E8D847EB}">
      <dgm:prSet/>
      <dgm:spPr/>
      <dgm:t>
        <a:bodyPr/>
        <a:lstStyle/>
        <a:p>
          <a:endParaRPr lang="en-US"/>
        </a:p>
      </dgm:t>
    </dgm:pt>
    <dgm:pt modelId="{3BA4BE06-B548-4590-B757-331C87888D92}">
      <dgm:prSet phldrT="[Text]" custT="1"/>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7030A0"/>
              </a:solidFill>
              <a:cs typeface="B Nazanin" panose="00000400000000000000" pitchFamily="2" charset="-78"/>
            </a:rPr>
            <a:t>نياز به نيرويي دارد كه خون را به گردش درآورد</a:t>
          </a:r>
          <a:endParaRPr lang="en-US" sz="2800" b="1" dirty="0" smtClean="0">
            <a:solidFill>
              <a:srgbClr val="7030A0"/>
            </a:solidFill>
            <a:cs typeface="B Nazanin" panose="00000400000000000000" pitchFamily="2" charset="-78"/>
          </a:endParaRPr>
        </a:p>
        <a:p>
          <a:pPr lvl="0" defTabSz="1511300">
            <a:spcBef>
              <a:spcPct val="0"/>
            </a:spcBef>
            <a:spcAft>
              <a:spcPct val="35000"/>
            </a:spcAft>
          </a:pPr>
          <a:endParaRPr lang="en-US" dirty="0"/>
        </a:p>
      </dgm:t>
    </dgm:pt>
    <dgm:pt modelId="{0B75CF60-A267-4BBC-841C-03BED5C8246E}" type="parTrans" cxnId="{3D832A8D-1528-470E-B6AA-B50884006188}">
      <dgm:prSet/>
      <dgm:spPr/>
      <dgm:t>
        <a:bodyPr/>
        <a:lstStyle/>
        <a:p>
          <a:endParaRPr lang="en-US"/>
        </a:p>
      </dgm:t>
    </dgm:pt>
    <dgm:pt modelId="{D3913FF8-1F1C-4248-A61B-D3AFCCC701CB}" type="sibTrans" cxnId="{3D832A8D-1528-470E-B6AA-B50884006188}">
      <dgm:prSet/>
      <dgm:spPr/>
      <dgm:t>
        <a:bodyPr/>
        <a:lstStyle/>
        <a:p>
          <a:endParaRPr lang="en-US"/>
        </a:p>
      </dgm:t>
    </dgm:pt>
    <dgm:pt modelId="{4E83BCE1-C741-4665-B6BF-8BCCCFF0CA2C}">
      <dgm:prSet phldrT="[Text]" custT="1"/>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sz="2800" b="1"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7030A0"/>
              </a:solidFill>
              <a:cs typeface="B Nazanin" panose="00000400000000000000" pitchFamily="2" charset="-78"/>
            </a:rPr>
            <a:t>فشارخون </a:t>
          </a:r>
          <a:endParaRPr lang="en-US" sz="2800" b="1"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7030A0"/>
              </a:solidFill>
              <a:cs typeface="B Nazanin" panose="00000400000000000000" pitchFamily="2" charset="-78"/>
            </a:rPr>
            <a:t>مولد آن قلب</a:t>
          </a:r>
          <a:endParaRPr lang="en-US" sz="2800" b="1" dirty="0" smtClean="0">
            <a:solidFill>
              <a:srgbClr val="7030A0"/>
            </a:solidFill>
            <a:cs typeface="B Nazanin" panose="00000400000000000000" pitchFamily="2" charset="-78"/>
          </a:endParaRPr>
        </a:p>
        <a:p>
          <a:pPr lvl="0" defTabSz="1511300">
            <a:spcBef>
              <a:spcPct val="0"/>
            </a:spcBef>
            <a:spcAft>
              <a:spcPct val="35000"/>
            </a:spcAft>
          </a:pPr>
          <a:endParaRPr lang="en-US" dirty="0"/>
        </a:p>
      </dgm:t>
    </dgm:pt>
    <dgm:pt modelId="{7B56EA5E-1928-4191-96B5-999FBFF5BA97}" type="parTrans" cxnId="{688F1436-2413-407C-A45F-6380A974B002}">
      <dgm:prSet/>
      <dgm:spPr/>
      <dgm:t>
        <a:bodyPr/>
        <a:lstStyle/>
        <a:p>
          <a:endParaRPr lang="en-US"/>
        </a:p>
      </dgm:t>
    </dgm:pt>
    <dgm:pt modelId="{D0D71D4F-3F16-47BE-8963-03A065976498}" type="sibTrans" cxnId="{688F1436-2413-407C-A45F-6380A974B002}">
      <dgm:prSet/>
      <dgm:spPr/>
      <dgm:t>
        <a:bodyPr/>
        <a:lstStyle/>
        <a:p>
          <a:endParaRPr lang="en-US"/>
        </a:p>
      </dgm:t>
    </dgm:pt>
    <dgm:pt modelId="{7B5D0B89-AABB-4BE8-96E6-3853F39B9FBF}" type="pres">
      <dgm:prSet presAssocID="{F69A0281-38F2-4BE6-806D-8E28EA78FDB3}" presName="linear" presStyleCnt="0">
        <dgm:presLayoutVars>
          <dgm:dir/>
          <dgm:animLvl val="lvl"/>
          <dgm:resizeHandles val="exact"/>
        </dgm:presLayoutVars>
      </dgm:prSet>
      <dgm:spPr/>
      <dgm:t>
        <a:bodyPr/>
        <a:lstStyle/>
        <a:p>
          <a:endParaRPr lang="en-US"/>
        </a:p>
      </dgm:t>
    </dgm:pt>
    <dgm:pt modelId="{C61E9269-FF2F-43CC-84C4-48F1A2ACA94B}" type="pres">
      <dgm:prSet presAssocID="{A2982374-E497-48D1-9CFF-3D095C38C90C}" presName="parentLin" presStyleCnt="0"/>
      <dgm:spPr/>
    </dgm:pt>
    <dgm:pt modelId="{FF0AD142-27CD-4711-AB98-949B9E24F4F3}" type="pres">
      <dgm:prSet presAssocID="{A2982374-E497-48D1-9CFF-3D095C38C90C}" presName="parentLeftMargin" presStyleLbl="node1" presStyleIdx="0" presStyleCnt="3"/>
      <dgm:spPr/>
      <dgm:t>
        <a:bodyPr/>
        <a:lstStyle/>
        <a:p>
          <a:endParaRPr lang="en-US"/>
        </a:p>
      </dgm:t>
    </dgm:pt>
    <dgm:pt modelId="{5B58AD34-A8F8-4654-9313-E34CD4E10D70}" type="pres">
      <dgm:prSet presAssocID="{A2982374-E497-48D1-9CFF-3D095C38C90C}" presName="parentText" presStyleLbl="node1" presStyleIdx="0" presStyleCnt="3" custScaleX="142857" custScaleY="128399" custLinFactNeighborX="-49742" custLinFactNeighborY="12614">
        <dgm:presLayoutVars>
          <dgm:chMax val="0"/>
          <dgm:bulletEnabled val="1"/>
        </dgm:presLayoutVars>
      </dgm:prSet>
      <dgm:spPr/>
      <dgm:t>
        <a:bodyPr/>
        <a:lstStyle/>
        <a:p>
          <a:endParaRPr lang="en-US"/>
        </a:p>
      </dgm:t>
    </dgm:pt>
    <dgm:pt modelId="{B58AC3F3-BBBC-4312-93BF-5306A914DD22}" type="pres">
      <dgm:prSet presAssocID="{A2982374-E497-48D1-9CFF-3D095C38C90C}" presName="negativeSpace" presStyleCnt="0"/>
      <dgm:spPr/>
    </dgm:pt>
    <dgm:pt modelId="{799BF2CD-2781-4A6F-B0EB-702ECBF541CE}" type="pres">
      <dgm:prSet presAssocID="{A2982374-E497-48D1-9CFF-3D095C38C90C}" presName="childText" presStyleLbl="conFgAcc1" presStyleIdx="0" presStyleCnt="3">
        <dgm:presLayoutVars>
          <dgm:bulletEnabled val="1"/>
        </dgm:presLayoutVars>
      </dgm:prSet>
      <dgm:spPr/>
    </dgm:pt>
    <dgm:pt modelId="{C187E91C-D66D-4078-9F56-EFDCBFF9D705}" type="pres">
      <dgm:prSet presAssocID="{27C559A8-EA7F-4C2C-9564-EE46B6BA7874}" presName="spaceBetweenRectangles" presStyleCnt="0"/>
      <dgm:spPr/>
    </dgm:pt>
    <dgm:pt modelId="{B3236178-745A-46A7-A5DB-D6A8F69BC0AB}" type="pres">
      <dgm:prSet presAssocID="{3BA4BE06-B548-4590-B757-331C87888D92}" presName="parentLin" presStyleCnt="0"/>
      <dgm:spPr/>
    </dgm:pt>
    <dgm:pt modelId="{87F909AF-C573-4328-8092-B3604C895FDA}" type="pres">
      <dgm:prSet presAssocID="{3BA4BE06-B548-4590-B757-331C87888D92}" presName="parentLeftMargin" presStyleLbl="node1" presStyleIdx="0" presStyleCnt="3"/>
      <dgm:spPr/>
      <dgm:t>
        <a:bodyPr/>
        <a:lstStyle/>
        <a:p>
          <a:endParaRPr lang="en-US"/>
        </a:p>
      </dgm:t>
    </dgm:pt>
    <dgm:pt modelId="{A0D5DA10-87C7-43E2-AE69-9AF0A0735B78}" type="pres">
      <dgm:prSet presAssocID="{3BA4BE06-B548-4590-B757-331C87888D92}" presName="parentText" presStyleLbl="node1" presStyleIdx="1" presStyleCnt="3" custScaleX="121990" custScaleY="122705" custLinFactNeighborX="46070" custLinFactNeighborY="-5288">
        <dgm:presLayoutVars>
          <dgm:chMax val="0"/>
          <dgm:bulletEnabled val="1"/>
        </dgm:presLayoutVars>
      </dgm:prSet>
      <dgm:spPr/>
      <dgm:t>
        <a:bodyPr/>
        <a:lstStyle/>
        <a:p>
          <a:endParaRPr lang="en-US"/>
        </a:p>
      </dgm:t>
    </dgm:pt>
    <dgm:pt modelId="{A6C31576-0E55-45C1-A461-178F0BF9AC62}" type="pres">
      <dgm:prSet presAssocID="{3BA4BE06-B548-4590-B757-331C87888D92}" presName="negativeSpace" presStyleCnt="0"/>
      <dgm:spPr/>
    </dgm:pt>
    <dgm:pt modelId="{4AC2B9E9-58D4-42FD-AADE-41DBA351A59E}" type="pres">
      <dgm:prSet presAssocID="{3BA4BE06-B548-4590-B757-331C87888D92}" presName="childText" presStyleLbl="conFgAcc1" presStyleIdx="1" presStyleCnt="3">
        <dgm:presLayoutVars>
          <dgm:bulletEnabled val="1"/>
        </dgm:presLayoutVars>
      </dgm:prSet>
      <dgm:spPr/>
    </dgm:pt>
    <dgm:pt modelId="{24337863-FB82-42BB-8990-0C5F11CCBC12}" type="pres">
      <dgm:prSet presAssocID="{D3913FF8-1F1C-4248-A61B-D3AFCCC701CB}" presName="spaceBetweenRectangles" presStyleCnt="0"/>
      <dgm:spPr/>
    </dgm:pt>
    <dgm:pt modelId="{D3CEF5A4-EB55-467E-BACF-A95153A45CBB}" type="pres">
      <dgm:prSet presAssocID="{4E83BCE1-C741-4665-B6BF-8BCCCFF0CA2C}" presName="parentLin" presStyleCnt="0"/>
      <dgm:spPr/>
    </dgm:pt>
    <dgm:pt modelId="{2FF8073B-3753-40EC-BB52-F7BA2CA87D03}" type="pres">
      <dgm:prSet presAssocID="{4E83BCE1-C741-4665-B6BF-8BCCCFF0CA2C}" presName="parentLeftMargin" presStyleLbl="node1" presStyleIdx="1" presStyleCnt="3"/>
      <dgm:spPr/>
      <dgm:t>
        <a:bodyPr/>
        <a:lstStyle/>
        <a:p>
          <a:endParaRPr lang="en-US"/>
        </a:p>
      </dgm:t>
    </dgm:pt>
    <dgm:pt modelId="{4581BDA7-A2D9-433F-8EA6-6E4FFE1A7634}" type="pres">
      <dgm:prSet presAssocID="{4E83BCE1-C741-4665-B6BF-8BCCCFF0CA2C}" presName="parentText" presStyleLbl="node1" presStyleIdx="2" presStyleCnt="3" custScaleY="125982" custLinFactX="7143" custLinFactNeighborX="100000" custLinFactNeighborY="-683">
        <dgm:presLayoutVars>
          <dgm:chMax val="0"/>
          <dgm:bulletEnabled val="1"/>
        </dgm:presLayoutVars>
      </dgm:prSet>
      <dgm:spPr/>
      <dgm:t>
        <a:bodyPr/>
        <a:lstStyle/>
        <a:p>
          <a:endParaRPr lang="en-US"/>
        </a:p>
      </dgm:t>
    </dgm:pt>
    <dgm:pt modelId="{B797584B-7FA1-4CC4-8B08-C03B9B5084C3}" type="pres">
      <dgm:prSet presAssocID="{4E83BCE1-C741-4665-B6BF-8BCCCFF0CA2C}" presName="negativeSpace" presStyleCnt="0"/>
      <dgm:spPr/>
    </dgm:pt>
    <dgm:pt modelId="{C5D91D8B-CEBA-49D7-8C8F-B28874D392D3}" type="pres">
      <dgm:prSet presAssocID="{4E83BCE1-C741-4665-B6BF-8BCCCFF0CA2C}" presName="childText" presStyleLbl="conFgAcc1" presStyleIdx="2" presStyleCnt="3">
        <dgm:presLayoutVars>
          <dgm:bulletEnabled val="1"/>
        </dgm:presLayoutVars>
      </dgm:prSet>
      <dgm:spPr/>
    </dgm:pt>
  </dgm:ptLst>
  <dgm:cxnLst>
    <dgm:cxn modelId="{1164A442-8CE1-404B-8005-E3B7952D480D}" type="presOf" srcId="{A2982374-E497-48D1-9CFF-3D095C38C90C}" destId="{5B58AD34-A8F8-4654-9313-E34CD4E10D70}" srcOrd="1" destOrd="0" presId="urn:microsoft.com/office/officeart/2005/8/layout/list1"/>
    <dgm:cxn modelId="{3D832A8D-1528-470E-B6AA-B50884006188}" srcId="{F69A0281-38F2-4BE6-806D-8E28EA78FDB3}" destId="{3BA4BE06-B548-4590-B757-331C87888D92}" srcOrd="1" destOrd="0" parTransId="{0B75CF60-A267-4BBC-841C-03BED5C8246E}" sibTransId="{D3913FF8-1F1C-4248-A61B-D3AFCCC701CB}"/>
    <dgm:cxn modelId="{688F1436-2413-407C-A45F-6380A974B002}" srcId="{F69A0281-38F2-4BE6-806D-8E28EA78FDB3}" destId="{4E83BCE1-C741-4665-B6BF-8BCCCFF0CA2C}" srcOrd="2" destOrd="0" parTransId="{7B56EA5E-1928-4191-96B5-999FBFF5BA97}" sibTransId="{D0D71D4F-3F16-47BE-8963-03A065976498}"/>
    <dgm:cxn modelId="{55A05AF1-D6F5-4610-B266-0AECD6948E15}" type="presOf" srcId="{F69A0281-38F2-4BE6-806D-8E28EA78FDB3}" destId="{7B5D0B89-AABB-4BE8-96E6-3853F39B9FBF}" srcOrd="0" destOrd="0" presId="urn:microsoft.com/office/officeart/2005/8/layout/list1"/>
    <dgm:cxn modelId="{2FF986BB-6B3D-4908-940E-03472A5A629C}" type="presOf" srcId="{4E83BCE1-C741-4665-B6BF-8BCCCFF0CA2C}" destId="{4581BDA7-A2D9-433F-8EA6-6E4FFE1A7634}" srcOrd="1" destOrd="0" presId="urn:microsoft.com/office/officeart/2005/8/layout/list1"/>
    <dgm:cxn modelId="{FA81B4ED-B06D-42CD-A913-C7AD7BA5E08B}" type="presOf" srcId="{4E83BCE1-C741-4665-B6BF-8BCCCFF0CA2C}" destId="{2FF8073B-3753-40EC-BB52-F7BA2CA87D03}" srcOrd="0" destOrd="0" presId="urn:microsoft.com/office/officeart/2005/8/layout/list1"/>
    <dgm:cxn modelId="{97CBD0C9-8E30-4BA8-96FD-F196B1C41CF5}" type="presOf" srcId="{3BA4BE06-B548-4590-B757-331C87888D92}" destId="{A0D5DA10-87C7-43E2-AE69-9AF0A0735B78}" srcOrd="1" destOrd="0" presId="urn:microsoft.com/office/officeart/2005/8/layout/list1"/>
    <dgm:cxn modelId="{63551F78-6ACA-4F8F-86D4-B7BC6A999371}" type="presOf" srcId="{3BA4BE06-B548-4590-B757-331C87888D92}" destId="{87F909AF-C573-4328-8092-B3604C895FDA}" srcOrd="0" destOrd="0" presId="urn:microsoft.com/office/officeart/2005/8/layout/list1"/>
    <dgm:cxn modelId="{32D111C1-9C5E-4BBE-A957-F685E8D847EB}" srcId="{F69A0281-38F2-4BE6-806D-8E28EA78FDB3}" destId="{A2982374-E497-48D1-9CFF-3D095C38C90C}" srcOrd="0" destOrd="0" parTransId="{E9286369-6F02-4FE4-835A-2273B5C1DDBC}" sibTransId="{27C559A8-EA7F-4C2C-9564-EE46B6BA7874}"/>
    <dgm:cxn modelId="{421B8C32-FFE8-49CA-AD86-7E3EB29111F5}" type="presOf" srcId="{A2982374-E497-48D1-9CFF-3D095C38C90C}" destId="{FF0AD142-27CD-4711-AB98-949B9E24F4F3}" srcOrd="0" destOrd="0" presId="urn:microsoft.com/office/officeart/2005/8/layout/list1"/>
    <dgm:cxn modelId="{8E66858E-5AD6-4468-8DB4-B6F690CFA35A}" type="presParOf" srcId="{7B5D0B89-AABB-4BE8-96E6-3853F39B9FBF}" destId="{C61E9269-FF2F-43CC-84C4-48F1A2ACA94B}" srcOrd="0" destOrd="0" presId="urn:microsoft.com/office/officeart/2005/8/layout/list1"/>
    <dgm:cxn modelId="{CF651148-8190-40EA-8D1A-65C7823729C6}" type="presParOf" srcId="{C61E9269-FF2F-43CC-84C4-48F1A2ACA94B}" destId="{FF0AD142-27CD-4711-AB98-949B9E24F4F3}" srcOrd="0" destOrd="0" presId="urn:microsoft.com/office/officeart/2005/8/layout/list1"/>
    <dgm:cxn modelId="{DCDCDBD2-3A9F-4FE1-8A04-39A57729379C}" type="presParOf" srcId="{C61E9269-FF2F-43CC-84C4-48F1A2ACA94B}" destId="{5B58AD34-A8F8-4654-9313-E34CD4E10D70}" srcOrd="1" destOrd="0" presId="urn:microsoft.com/office/officeart/2005/8/layout/list1"/>
    <dgm:cxn modelId="{9C3792E7-5DB0-41C1-A219-F1BADF6F5CFE}" type="presParOf" srcId="{7B5D0B89-AABB-4BE8-96E6-3853F39B9FBF}" destId="{B58AC3F3-BBBC-4312-93BF-5306A914DD22}" srcOrd="1" destOrd="0" presId="urn:microsoft.com/office/officeart/2005/8/layout/list1"/>
    <dgm:cxn modelId="{3FFBC351-58E4-4A7D-9867-1C4E76B00D70}" type="presParOf" srcId="{7B5D0B89-AABB-4BE8-96E6-3853F39B9FBF}" destId="{799BF2CD-2781-4A6F-B0EB-702ECBF541CE}" srcOrd="2" destOrd="0" presId="urn:microsoft.com/office/officeart/2005/8/layout/list1"/>
    <dgm:cxn modelId="{FE7708AC-4DB8-40BE-AA3F-11F2B1E9AC8C}" type="presParOf" srcId="{7B5D0B89-AABB-4BE8-96E6-3853F39B9FBF}" destId="{C187E91C-D66D-4078-9F56-EFDCBFF9D705}" srcOrd="3" destOrd="0" presId="urn:microsoft.com/office/officeart/2005/8/layout/list1"/>
    <dgm:cxn modelId="{71FD41FB-FDB4-4057-9376-74CBB28FA37E}" type="presParOf" srcId="{7B5D0B89-AABB-4BE8-96E6-3853F39B9FBF}" destId="{B3236178-745A-46A7-A5DB-D6A8F69BC0AB}" srcOrd="4" destOrd="0" presId="urn:microsoft.com/office/officeart/2005/8/layout/list1"/>
    <dgm:cxn modelId="{63DF3BFB-B065-4BE3-93D8-5C3094C953B4}" type="presParOf" srcId="{B3236178-745A-46A7-A5DB-D6A8F69BC0AB}" destId="{87F909AF-C573-4328-8092-B3604C895FDA}" srcOrd="0" destOrd="0" presId="urn:microsoft.com/office/officeart/2005/8/layout/list1"/>
    <dgm:cxn modelId="{D9C8D91B-DB2E-416F-A216-F510E32E3CFF}" type="presParOf" srcId="{B3236178-745A-46A7-A5DB-D6A8F69BC0AB}" destId="{A0D5DA10-87C7-43E2-AE69-9AF0A0735B78}" srcOrd="1" destOrd="0" presId="urn:microsoft.com/office/officeart/2005/8/layout/list1"/>
    <dgm:cxn modelId="{992D0AAC-9B8D-44B6-92CC-4B011E737531}" type="presParOf" srcId="{7B5D0B89-AABB-4BE8-96E6-3853F39B9FBF}" destId="{A6C31576-0E55-45C1-A461-178F0BF9AC62}" srcOrd="5" destOrd="0" presId="urn:microsoft.com/office/officeart/2005/8/layout/list1"/>
    <dgm:cxn modelId="{05F44BE6-BDDB-4B4F-9C61-3967A9D52034}" type="presParOf" srcId="{7B5D0B89-AABB-4BE8-96E6-3853F39B9FBF}" destId="{4AC2B9E9-58D4-42FD-AADE-41DBA351A59E}" srcOrd="6" destOrd="0" presId="urn:microsoft.com/office/officeart/2005/8/layout/list1"/>
    <dgm:cxn modelId="{F2A8ED9E-CD44-4817-AD0F-E0E6A339D1FA}" type="presParOf" srcId="{7B5D0B89-AABB-4BE8-96E6-3853F39B9FBF}" destId="{24337863-FB82-42BB-8990-0C5F11CCBC12}" srcOrd="7" destOrd="0" presId="urn:microsoft.com/office/officeart/2005/8/layout/list1"/>
    <dgm:cxn modelId="{54F02A29-F55E-4992-804C-D207294E626E}" type="presParOf" srcId="{7B5D0B89-AABB-4BE8-96E6-3853F39B9FBF}" destId="{D3CEF5A4-EB55-467E-BACF-A95153A45CBB}" srcOrd="8" destOrd="0" presId="urn:microsoft.com/office/officeart/2005/8/layout/list1"/>
    <dgm:cxn modelId="{BF6DEB7F-049F-4B2A-BB1E-8F4CC8C36CED}" type="presParOf" srcId="{D3CEF5A4-EB55-467E-BACF-A95153A45CBB}" destId="{2FF8073B-3753-40EC-BB52-F7BA2CA87D03}" srcOrd="0" destOrd="0" presId="urn:microsoft.com/office/officeart/2005/8/layout/list1"/>
    <dgm:cxn modelId="{1C437758-945F-4E1B-8C30-61A324B91B59}" type="presParOf" srcId="{D3CEF5A4-EB55-467E-BACF-A95153A45CBB}" destId="{4581BDA7-A2D9-433F-8EA6-6E4FFE1A7634}" srcOrd="1" destOrd="0" presId="urn:microsoft.com/office/officeart/2005/8/layout/list1"/>
    <dgm:cxn modelId="{8C15A59A-9D21-4FA9-8578-3531F745A6A7}" type="presParOf" srcId="{7B5D0B89-AABB-4BE8-96E6-3853F39B9FBF}" destId="{B797584B-7FA1-4CC4-8B08-C03B9B5084C3}" srcOrd="9" destOrd="0" presId="urn:microsoft.com/office/officeart/2005/8/layout/list1"/>
    <dgm:cxn modelId="{431FA920-71AB-419E-A697-8F02D63DC6E8}" type="presParOf" srcId="{7B5D0B89-AABB-4BE8-96E6-3853F39B9FBF}" destId="{C5D91D8B-CEBA-49D7-8C8F-B28874D392D3}"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9BF2CD-2781-4A6F-B0EB-702ECBF541CE}">
      <dsp:nvSpPr>
        <dsp:cNvPr id="0" name=""/>
        <dsp:cNvSpPr/>
      </dsp:nvSpPr>
      <dsp:spPr>
        <a:xfrm>
          <a:off x="0" y="748978"/>
          <a:ext cx="8013522" cy="7560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58AD34-A8F8-4654-9313-E34CD4E10D70}">
      <dsp:nvSpPr>
        <dsp:cNvPr id="0" name=""/>
        <dsp:cNvSpPr/>
      </dsp:nvSpPr>
      <dsp:spPr>
        <a:xfrm>
          <a:off x="191735" y="166386"/>
          <a:ext cx="7630054" cy="113710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024" tIns="0" rIns="212024" bIns="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en-US" sz="2800" b="1" kern="1200"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rgbClr val="7030A0"/>
              </a:solidFill>
              <a:cs typeface="B Nazanin" panose="00000400000000000000" pitchFamily="2" charset="-78"/>
            </a:rPr>
            <a:t>براي اين كه خون در شريان هاي بدن جاري شود و مواد غذايي را به اعضاي مختلف بدن برساند</a:t>
          </a:r>
          <a:endParaRPr lang="en-US" sz="2800" b="1" kern="1200" dirty="0" smtClean="0">
            <a:solidFill>
              <a:srgbClr val="7030A0"/>
            </a:solidFill>
            <a:cs typeface="B Nazanin" panose="00000400000000000000" pitchFamily="2" charset="-78"/>
          </a:endParaRPr>
        </a:p>
        <a:p>
          <a:pPr lvl="0" defTabSz="1511300">
            <a:spcBef>
              <a:spcPct val="0"/>
            </a:spcBef>
            <a:spcAft>
              <a:spcPct val="35000"/>
            </a:spcAft>
          </a:pPr>
          <a:endParaRPr lang="en-US" kern="1200" dirty="0"/>
        </a:p>
      </dsp:txBody>
      <dsp:txXfrm>
        <a:off x="247244" y="221895"/>
        <a:ext cx="7519036" cy="1026083"/>
      </dsp:txXfrm>
    </dsp:sp>
    <dsp:sp modelId="{4AC2B9E9-58D4-42FD-AADE-41DBA351A59E}">
      <dsp:nvSpPr>
        <dsp:cNvPr id="0" name=""/>
        <dsp:cNvSpPr/>
      </dsp:nvSpPr>
      <dsp:spPr>
        <a:xfrm>
          <a:off x="0" y="2310853"/>
          <a:ext cx="8013522" cy="7560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D5DA10-87C7-43E2-AE69-9AF0A0735B78}">
      <dsp:nvSpPr>
        <dsp:cNvPr id="0" name=""/>
        <dsp:cNvSpPr/>
      </dsp:nvSpPr>
      <dsp:spPr>
        <a:xfrm>
          <a:off x="585267" y="1620147"/>
          <a:ext cx="6842986" cy="1086675"/>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024" tIns="0" rIns="212024" bIns="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rgbClr val="7030A0"/>
              </a:solidFill>
              <a:cs typeface="B Nazanin" panose="00000400000000000000" pitchFamily="2" charset="-78"/>
            </a:rPr>
            <a:t>نياز به نيرويي دارد كه خون را به گردش درآورد</a:t>
          </a:r>
          <a:endParaRPr lang="en-US" sz="2800" b="1" kern="1200" dirty="0" smtClean="0">
            <a:solidFill>
              <a:srgbClr val="7030A0"/>
            </a:solidFill>
            <a:cs typeface="B Nazanin" panose="00000400000000000000" pitchFamily="2" charset="-78"/>
          </a:endParaRPr>
        </a:p>
        <a:p>
          <a:pPr lvl="0" defTabSz="1511300">
            <a:spcBef>
              <a:spcPct val="0"/>
            </a:spcBef>
            <a:spcAft>
              <a:spcPct val="35000"/>
            </a:spcAft>
          </a:pPr>
          <a:endParaRPr lang="en-US" kern="1200" dirty="0"/>
        </a:p>
      </dsp:txBody>
      <dsp:txXfrm>
        <a:off x="638314" y="1673194"/>
        <a:ext cx="6736892" cy="980581"/>
      </dsp:txXfrm>
    </dsp:sp>
    <dsp:sp modelId="{C5D91D8B-CEBA-49D7-8C8F-B28874D392D3}">
      <dsp:nvSpPr>
        <dsp:cNvPr id="0" name=""/>
        <dsp:cNvSpPr/>
      </dsp:nvSpPr>
      <dsp:spPr>
        <a:xfrm>
          <a:off x="0" y="3901750"/>
          <a:ext cx="8013522" cy="7560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81BDA7-A2D9-433F-8EA6-6E4FFE1A7634}">
      <dsp:nvSpPr>
        <dsp:cNvPr id="0" name=""/>
        <dsp:cNvSpPr/>
      </dsp:nvSpPr>
      <dsp:spPr>
        <a:xfrm>
          <a:off x="1202036" y="3222805"/>
          <a:ext cx="5609465" cy="111569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024" tIns="0" rIns="212024" bIns="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en-US" sz="2800" b="1" kern="1200"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rgbClr val="7030A0"/>
              </a:solidFill>
              <a:cs typeface="B Nazanin" panose="00000400000000000000" pitchFamily="2" charset="-78"/>
            </a:rPr>
            <a:t>فشارخون </a:t>
          </a:r>
          <a:endParaRPr lang="en-US" sz="2800" b="1" kern="1200" dirty="0" smtClean="0">
            <a:solidFill>
              <a:srgbClr val="7030A0"/>
            </a:solidFill>
            <a:cs typeface="B Nazanin"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rgbClr val="7030A0"/>
              </a:solidFill>
              <a:cs typeface="B Nazanin" panose="00000400000000000000" pitchFamily="2" charset="-78"/>
            </a:rPr>
            <a:t>مولد آن قلب</a:t>
          </a:r>
          <a:endParaRPr lang="en-US" sz="2800" b="1" kern="1200" dirty="0" smtClean="0">
            <a:solidFill>
              <a:srgbClr val="7030A0"/>
            </a:solidFill>
            <a:cs typeface="B Nazanin" panose="00000400000000000000" pitchFamily="2" charset="-78"/>
          </a:endParaRPr>
        </a:p>
        <a:p>
          <a:pPr lvl="0" defTabSz="1511300">
            <a:spcBef>
              <a:spcPct val="0"/>
            </a:spcBef>
            <a:spcAft>
              <a:spcPct val="35000"/>
            </a:spcAft>
          </a:pPr>
          <a:endParaRPr lang="en-US" kern="1200" dirty="0"/>
        </a:p>
      </dsp:txBody>
      <dsp:txXfrm>
        <a:off x="1256500" y="3277269"/>
        <a:ext cx="5500537" cy="100676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7A162D-62BC-4B15-96C6-05915C80D8FA}" type="datetimeFigureOut">
              <a:rPr lang="en-US" smtClean="0"/>
              <a:t>12/2/2025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B3D11-C5EF-431B-9E90-C083FDEC8A9D}" type="slidenum">
              <a:rPr lang="en-US" smtClean="0"/>
              <a:t>‹#›</a:t>
            </a:fld>
            <a:endParaRPr lang="en-US" dirty="0"/>
          </a:p>
        </p:txBody>
      </p:sp>
    </p:spTree>
    <p:extLst>
      <p:ext uri="{BB962C8B-B14F-4D97-AF65-F5344CB8AC3E}">
        <p14:creationId xmlns:p14="http://schemas.microsoft.com/office/powerpoint/2010/main" val="3510477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5B3D11-C5EF-431B-9E90-C083FDEC8A9D}" type="slidenum">
              <a:rPr lang="en-US" smtClean="0"/>
              <a:t>7</a:t>
            </a:fld>
            <a:endParaRPr lang="en-US" dirty="0"/>
          </a:p>
        </p:txBody>
      </p:sp>
    </p:spTree>
    <p:extLst>
      <p:ext uri="{BB962C8B-B14F-4D97-AF65-F5344CB8AC3E}">
        <p14:creationId xmlns:p14="http://schemas.microsoft.com/office/powerpoint/2010/main" val="3641887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5B3D11-C5EF-431B-9E90-C083FDEC8A9D}" type="slidenum">
              <a:rPr lang="en-US" smtClean="0"/>
              <a:t>11</a:t>
            </a:fld>
            <a:endParaRPr lang="en-US" dirty="0"/>
          </a:p>
        </p:txBody>
      </p:sp>
    </p:spTree>
    <p:extLst>
      <p:ext uri="{BB962C8B-B14F-4D97-AF65-F5344CB8AC3E}">
        <p14:creationId xmlns:p14="http://schemas.microsoft.com/office/powerpoint/2010/main" val="24842177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671419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2306901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061334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460646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728166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2082587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38315654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732916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4163493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90D0FCED-405E-4BA1-B853-3C1F01867DF4}"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2485566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2072499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907641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AE7E3B5C-2723-45F7-A141-BB8F2AD2B84B}"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1215699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29958122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9" name="Slide Number Placeholder 8"/>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312336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s-ES">
              <a:solidFill>
                <a:srgbClr val="000000"/>
              </a:solidFill>
            </a:endParaRPr>
          </a:p>
        </p:txBody>
      </p:sp>
      <p:sp>
        <p:nvSpPr>
          <p:cNvPr id="4" name="Footer Placeholder 3"/>
          <p:cNvSpPr>
            <a:spLocks noGrp="1"/>
          </p:cNvSpPr>
          <p:nvPr>
            <p:ph type="ftr" sz="quarter" idx="11"/>
          </p:nvPr>
        </p:nvSpPr>
        <p:spPr/>
        <p:txBody>
          <a:bodyPr/>
          <a:lstStyle/>
          <a:p>
            <a:pPr>
              <a:defRPr/>
            </a:pPr>
            <a:endParaRPr lang="es-ES">
              <a:solidFill>
                <a:srgbClr val="000000"/>
              </a:solidFill>
            </a:endParaRPr>
          </a:p>
        </p:txBody>
      </p:sp>
      <p:sp>
        <p:nvSpPr>
          <p:cNvPr id="5" name="Slide Number Placeholder 4"/>
          <p:cNvSpPr>
            <a:spLocks noGrp="1"/>
          </p:cNvSpPr>
          <p:nvPr>
            <p:ph type="sldNum" sz="quarter" idx="12"/>
          </p:nvPr>
        </p:nvSpPr>
        <p:spPr/>
        <p:txBody>
          <a:bodyPr/>
          <a:lstStyle/>
          <a:p>
            <a:pPr>
              <a:defRPr/>
            </a:pPr>
            <a:fld id="{A5056640-DB1A-442D-8FF4-04C42C881509}"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3855200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pPr>
              <a:defRPr/>
            </a:pPr>
            <a:endParaRPr lang="es-ES">
              <a:solidFill>
                <a:srgbClr val="000000"/>
              </a:solidFill>
            </a:endParaRPr>
          </a:p>
        </p:txBody>
      </p:sp>
      <p:sp>
        <p:nvSpPr>
          <p:cNvPr id="3" name="Footer Placeholder 2"/>
          <p:cNvSpPr>
            <a:spLocks noGrp="1"/>
          </p:cNvSpPr>
          <p:nvPr>
            <p:ph type="ftr" sz="quarter" idx="11"/>
          </p:nvPr>
        </p:nvSpPr>
        <p:spPr/>
        <p:txBody>
          <a:bodyPr/>
          <a:lstStyle/>
          <a:p>
            <a:pPr>
              <a:defRPr/>
            </a:pPr>
            <a:endParaRPr lang="es-ES">
              <a:solidFill>
                <a:srgbClr val="000000"/>
              </a:solidFill>
            </a:endParaRPr>
          </a:p>
        </p:txBody>
      </p:sp>
      <p:sp>
        <p:nvSpPr>
          <p:cNvPr id="4" name="Slide Number Placeholder 3"/>
          <p:cNvSpPr>
            <a:spLocks noGrp="1"/>
          </p:cNvSpPr>
          <p:nvPr>
            <p:ph type="sldNum" sz="quarter" idx="12"/>
          </p:nvPr>
        </p:nvSpPr>
        <p:spPr/>
        <p:txBody>
          <a:bodyPr/>
          <a:lstStyle/>
          <a:p>
            <a:pPr>
              <a:defRPr/>
            </a:pPr>
            <a:fld id="{9E2085F5-D857-4158-A9BF-4C5962A19555}"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7971959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6082248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s-ES">
              <a:solidFill>
                <a:srgbClr val="000000"/>
              </a:solidFill>
            </a:endParaRPr>
          </a:p>
        </p:txBody>
      </p:sp>
      <p:sp>
        <p:nvSpPr>
          <p:cNvPr id="6" name="Footer Placeholder 5"/>
          <p:cNvSpPr>
            <a:spLocks noGrp="1"/>
          </p:cNvSpPr>
          <p:nvPr>
            <p:ph type="ftr" sz="quarter" idx="11"/>
          </p:nvPr>
        </p:nvSpPr>
        <p:spPr/>
        <p:txBody>
          <a:bodyPr/>
          <a:lstStyle/>
          <a:p>
            <a:pPr>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a:defRPr/>
            </a:pPr>
            <a:fld id="{952DCB63-E98A-4FE2-8416-2BE4AA35D86D}"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1507666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0476181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41469932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338447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3931687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31876089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5195749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2877889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29901892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330342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80C34C-DDA0-4F31-8AD9-814D9293719A}"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0107853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90D0FCED-405E-4BA1-B853-3C1F01867DF4}"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769592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a:xfrm>
            <a:off x="10951856" y="5867131"/>
            <a:ext cx="551167" cy="365125"/>
          </a:xfrm>
        </p:spPr>
        <p:txBody>
          <a:bodyPr/>
          <a:lstStyle/>
          <a:p>
            <a:pPr>
              <a:defRPr/>
            </a:pPr>
            <a:fld id="{9080C34C-DDA0-4F31-8AD9-814D9293719A}"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9234059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AE7E3B5C-2723-45F7-A141-BB8F2AD2B84B}"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686195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s-ES">
              <a:solidFill>
                <a:srgbClr val="000000"/>
              </a:solidFill>
            </a:endParaRPr>
          </a:p>
        </p:txBody>
      </p:sp>
      <p:sp>
        <p:nvSpPr>
          <p:cNvPr id="6" name="Footer Placeholder 5"/>
          <p:cNvSpPr>
            <a:spLocks noGrp="1"/>
          </p:cNvSpPr>
          <p:nvPr>
            <p:ph type="ftr" sz="quarter" idx="11"/>
          </p:nvPr>
        </p:nvSpPr>
        <p:spPr/>
        <p:txBody>
          <a:bodyPr/>
          <a:lstStyle/>
          <a:p>
            <a:pPr>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a:defRPr/>
            </a:pPr>
            <a:fld id="{AB7C92DB-93D5-498F-9BB7-D4EC0F1F6B67}"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065383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1224125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s-ES">
              <a:solidFill>
                <a:srgbClr val="000000"/>
              </a:solidFill>
            </a:endParaRPr>
          </a:p>
        </p:txBody>
      </p:sp>
      <p:sp>
        <p:nvSpPr>
          <p:cNvPr id="8" name="Footer Placeholder 7"/>
          <p:cNvSpPr>
            <a:spLocks noGrp="1"/>
          </p:cNvSpPr>
          <p:nvPr>
            <p:ph type="ftr" sz="quarter" idx="11"/>
          </p:nvPr>
        </p:nvSpPr>
        <p:spPr/>
        <p:txBody>
          <a:bodyPr/>
          <a:lstStyle/>
          <a:p>
            <a:pPr>
              <a:defRPr/>
            </a:pPr>
            <a:endParaRPr lang="es-ES">
              <a:solidFill>
                <a:srgbClr val="000000"/>
              </a:solidFill>
            </a:endParaRPr>
          </a:p>
        </p:txBody>
      </p:sp>
      <p:sp>
        <p:nvSpPr>
          <p:cNvPr id="9" name="Slide Number Placeholder 8"/>
          <p:cNvSpPr>
            <a:spLocks noGrp="1"/>
          </p:cNvSpPr>
          <p:nvPr>
            <p:ph type="sldNum" sz="quarter" idx="12"/>
          </p:nvPr>
        </p:nvSpPr>
        <p:spPr/>
        <p:txBody>
          <a:bodyPr/>
          <a:lstStyle/>
          <a:p>
            <a:pPr>
              <a:defRPr/>
            </a:pPr>
            <a:fld id="{3129BB4D-B1A7-4DA6-A0D6-DBB491306698}"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9767870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s-ES">
              <a:solidFill>
                <a:srgbClr val="000000"/>
              </a:solidFill>
            </a:endParaRPr>
          </a:p>
        </p:txBody>
      </p:sp>
      <p:sp>
        <p:nvSpPr>
          <p:cNvPr id="4" name="Footer Placeholder 3"/>
          <p:cNvSpPr>
            <a:spLocks noGrp="1"/>
          </p:cNvSpPr>
          <p:nvPr>
            <p:ph type="ftr" sz="quarter" idx="11"/>
          </p:nvPr>
        </p:nvSpPr>
        <p:spPr/>
        <p:txBody>
          <a:bodyPr/>
          <a:lstStyle/>
          <a:p>
            <a:pPr>
              <a:defRPr/>
            </a:pPr>
            <a:endParaRPr lang="es-ES">
              <a:solidFill>
                <a:srgbClr val="000000"/>
              </a:solidFill>
            </a:endParaRPr>
          </a:p>
        </p:txBody>
      </p:sp>
      <p:sp>
        <p:nvSpPr>
          <p:cNvPr id="5" name="Slide Number Placeholder 4"/>
          <p:cNvSpPr>
            <a:spLocks noGrp="1"/>
          </p:cNvSpPr>
          <p:nvPr>
            <p:ph type="sldNum" sz="quarter" idx="12"/>
          </p:nvPr>
        </p:nvSpPr>
        <p:spPr/>
        <p:txBody>
          <a:bodyPr/>
          <a:lstStyle/>
          <a:p>
            <a:pPr>
              <a:defRPr/>
            </a:pPr>
            <a:fld id="{A5056640-DB1A-442D-8FF4-04C42C881509}"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403783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s-ES">
              <a:solidFill>
                <a:srgbClr val="000000"/>
              </a:solidFill>
            </a:endParaRPr>
          </a:p>
        </p:txBody>
      </p:sp>
      <p:sp>
        <p:nvSpPr>
          <p:cNvPr id="3" name="Footer Placeholder 2"/>
          <p:cNvSpPr>
            <a:spLocks noGrp="1"/>
          </p:cNvSpPr>
          <p:nvPr>
            <p:ph type="ftr" sz="quarter" idx="11"/>
          </p:nvPr>
        </p:nvSpPr>
        <p:spPr/>
        <p:txBody>
          <a:bodyPr/>
          <a:lstStyle/>
          <a:p>
            <a:pPr>
              <a:defRPr/>
            </a:pPr>
            <a:endParaRPr lang="es-ES">
              <a:solidFill>
                <a:srgbClr val="000000"/>
              </a:solidFill>
            </a:endParaRPr>
          </a:p>
        </p:txBody>
      </p:sp>
      <p:sp>
        <p:nvSpPr>
          <p:cNvPr id="4" name="Slide Number Placeholder 3"/>
          <p:cNvSpPr>
            <a:spLocks noGrp="1"/>
          </p:cNvSpPr>
          <p:nvPr>
            <p:ph type="sldNum" sz="quarter" idx="12"/>
          </p:nvPr>
        </p:nvSpPr>
        <p:spPr/>
        <p:txBody>
          <a:bodyPr/>
          <a:lstStyle/>
          <a:p>
            <a:pPr>
              <a:defRPr/>
            </a:pPr>
            <a:fld id="{9E2085F5-D857-4158-A9BF-4C5962A19555}"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1087829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s-ES">
              <a:solidFill>
                <a:srgbClr val="000000"/>
              </a:solidFill>
            </a:endParaRPr>
          </a:p>
        </p:txBody>
      </p:sp>
      <p:sp>
        <p:nvSpPr>
          <p:cNvPr id="6" name="Footer Placeholder 5"/>
          <p:cNvSpPr>
            <a:spLocks noGrp="1"/>
          </p:cNvSpPr>
          <p:nvPr>
            <p:ph type="ftr" sz="quarter" idx="11"/>
          </p:nvPr>
        </p:nvSpPr>
        <p:spPr/>
        <p:txBody>
          <a:bodyPr/>
          <a:lstStyle/>
          <a:p>
            <a:pPr>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a:defRPr/>
            </a:pPr>
            <a:fld id="{2721932A-4D37-4523-8243-333DF95D470B}"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27753675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s-ES">
              <a:solidFill>
                <a:srgbClr val="000000"/>
              </a:solidFill>
            </a:endParaRPr>
          </a:p>
        </p:txBody>
      </p:sp>
      <p:sp>
        <p:nvSpPr>
          <p:cNvPr id="6" name="Footer Placeholder 5"/>
          <p:cNvSpPr>
            <a:spLocks noGrp="1"/>
          </p:cNvSpPr>
          <p:nvPr>
            <p:ph type="ftr" sz="quarter" idx="11"/>
          </p:nvPr>
        </p:nvSpPr>
        <p:spPr/>
        <p:txBody>
          <a:bodyPr/>
          <a:lstStyle/>
          <a:p>
            <a:pPr>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a:defRPr/>
            </a:pPr>
            <a:fld id="{952DCB63-E98A-4FE2-8416-2BE4AA35D86D}"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0272674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4203335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4405353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22913039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5920377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395731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20720282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41996759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D4938F90-9027-4CAE-A36E-953590CD4561}"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1477969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s-ES">
              <a:solidFill>
                <a:srgbClr val="000000"/>
              </a:solidFill>
            </a:endParaRPr>
          </a:p>
        </p:txBody>
      </p:sp>
      <p:sp>
        <p:nvSpPr>
          <p:cNvPr id="5" name="Footer Placeholder 4"/>
          <p:cNvSpPr>
            <a:spLocks noGrp="1"/>
          </p:cNvSpPr>
          <p:nvPr>
            <p:ph type="ftr" sz="quarter" idx="11"/>
          </p:nvPr>
        </p:nvSpPr>
        <p:spPr/>
        <p:txBody>
          <a:bodyPr/>
          <a:lstStyle/>
          <a:p>
            <a:pPr>
              <a:defRPr/>
            </a:pPr>
            <a:endParaRPr lang="es-ES">
              <a:solidFill>
                <a:srgbClr val="000000"/>
              </a:solidFill>
            </a:endParaRPr>
          </a:p>
        </p:txBody>
      </p:sp>
      <p:sp>
        <p:nvSpPr>
          <p:cNvPr id="6" name="Slide Number Placeholder 5"/>
          <p:cNvSpPr>
            <a:spLocks noGrp="1"/>
          </p:cNvSpPr>
          <p:nvPr>
            <p:ph type="sldNum" sz="quarter" idx="12"/>
          </p:nvPr>
        </p:nvSpPr>
        <p:spPr/>
        <p:txBody>
          <a:bodyPr/>
          <a:lstStyle/>
          <a:p>
            <a:pPr>
              <a:defRPr/>
            </a:pPr>
            <a:fld id="{4C1BB885-40D3-4116-A134-F601695FA9EA}" type="slidenum">
              <a:rPr lang="es-ES" altLang="en-US" smtClean="0">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0387100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D0FCED-405E-4BA1-B853-3C1F01867DF4}"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2282205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80C34C-DDA0-4F31-8AD9-814D9293719A}"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7026343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E7E3B5C-2723-45F7-A141-BB8F2AD2B84B}"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32090027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7C92DB-93D5-498F-9BB7-D4EC0F1F6B67}"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702859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129BB4D-B1A7-4DA6-A0D6-DBB491306698}"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945228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5056640-DB1A-442D-8FF4-04C42C881509}"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7846755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E2085F5-D857-4158-A9BF-4C5962A19555}"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547954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7100704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1932A-4D37-4523-8243-333DF95D470B}"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0353135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2DCB63-E98A-4FE2-8416-2BE4AA35D86D}"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6203118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938F90-9027-4CAE-A36E-953590CD4561}"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3017291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1BB885-40D3-4116-A134-F601695FA9EA}"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9019106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13812754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8014833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26595663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A4804C3-6E24-4382-A4C6-48E36CD79855}" type="datetimeFigureOut">
              <a:rPr lang="en-US" smtClean="0"/>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29824871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4804C3-6E24-4382-A4C6-48E36CD79855}" type="datetimeFigureOut">
              <a:rPr lang="en-US" smtClean="0"/>
              <a:t>12/2/2025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15095588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A4804C3-6E24-4382-A4C6-48E36CD79855}" type="datetimeFigureOut">
              <a:rPr lang="en-US" smtClean="0"/>
              <a:t>12/2/2025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4280659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70575844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4804C3-6E24-4382-A4C6-48E36CD79855}" type="datetimeFigureOut">
              <a:rPr lang="en-US" smtClean="0"/>
              <a:t>12/2/2025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3371502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4804C3-6E24-4382-A4C6-48E36CD79855}" type="datetimeFigureOut">
              <a:rPr lang="en-US" smtClean="0"/>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36716890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DDD11-DE55-4434-A8B4-571ADB9B2436}" type="slidenum">
              <a:rPr lang="en-US" smtClean="0"/>
              <a:t>‹#›</a:t>
            </a:fld>
            <a:endParaRPr lang="en-US"/>
          </a:p>
        </p:txBody>
      </p:sp>
      <p:sp>
        <p:nvSpPr>
          <p:cNvPr id="5" name="Date Placeholder 4"/>
          <p:cNvSpPr>
            <a:spLocks noGrp="1"/>
          </p:cNvSpPr>
          <p:nvPr>
            <p:ph type="dt" sz="half" idx="10"/>
          </p:nvPr>
        </p:nvSpPr>
        <p:spPr/>
        <p:txBody>
          <a:bodyPr/>
          <a:lstStyle/>
          <a:p>
            <a:fld id="{3A4804C3-6E24-4382-A4C6-48E36CD79855}" type="datetimeFigureOut">
              <a:rPr lang="en-US" smtClean="0"/>
              <a:t>12/2/2025</a:t>
            </a:fld>
            <a:endParaRPr lang="en-US"/>
          </a:p>
        </p:txBody>
      </p:sp>
    </p:spTree>
    <p:extLst>
      <p:ext uri="{BB962C8B-B14F-4D97-AF65-F5344CB8AC3E}">
        <p14:creationId xmlns:p14="http://schemas.microsoft.com/office/powerpoint/2010/main" val="22805286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8989351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132862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27427458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386925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18397444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22320447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4804C3-6E24-4382-A4C6-48E36CD79855}" type="datetimeFigureOut">
              <a:rPr lang="en-US" smtClean="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DDD11-DE55-4434-A8B4-571ADB9B2436}" type="slidenum">
              <a:rPr lang="en-US" smtClean="0"/>
              <a:t>‹#›</a:t>
            </a:fld>
            <a:endParaRPr lang="en-US"/>
          </a:p>
        </p:txBody>
      </p:sp>
    </p:spTree>
    <p:extLst>
      <p:ext uri="{BB962C8B-B14F-4D97-AF65-F5344CB8AC3E}">
        <p14:creationId xmlns:p14="http://schemas.microsoft.com/office/powerpoint/2010/main" val="1404981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329766027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889" y="2514601"/>
            <a:ext cx="880060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889" y="4777381"/>
            <a:ext cx="880060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9" name="Freeform 8"/>
          <p:cNvSpPr/>
          <p:nvPr/>
        </p:nvSpPr>
        <p:spPr bwMode="auto">
          <a:xfrm>
            <a:off x="-42292" y="4321159"/>
            <a:ext cx="1860631"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564445" y="4529542"/>
            <a:ext cx="779971" cy="365125"/>
          </a:xfrm>
        </p:spPr>
        <p:txBody>
          <a:bodyPr/>
          <a:lstStyle/>
          <a:p>
            <a:fld id="{776A6B85-5DB2-4B34-8A08-8F7049A0162B}" type="slidenum">
              <a:rPr lang="en-US" altLang="en-US" smtClean="0"/>
              <a:pPr/>
              <a:t>‹#›</a:t>
            </a:fld>
            <a:endParaRPr lang="en-US" altLang="en-US"/>
          </a:p>
        </p:txBody>
      </p:sp>
    </p:spTree>
    <p:extLst>
      <p:ext uri="{BB962C8B-B14F-4D97-AF65-F5344CB8AC3E}">
        <p14:creationId xmlns:p14="http://schemas.microsoft.com/office/powerpoint/2010/main" val="17620681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3602" y="624110"/>
            <a:ext cx="87855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888" y="2133600"/>
            <a:ext cx="8789313"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2B158A0-FDF7-48A1-85F9-DF462373CBBC}" type="slidenum">
              <a:rPr lang="en-US" altLang="en-US" smtClean="0"/>
              <a:pPr/>
              <a:t>‹#›</a:t>
            </a:fld>
            <a:endParaRPr lang="en-US" altLang="en-US"/>
          </a:p>
        </p:txBody>
      </p:sp>
    </p:spTree>
    <p:extLst>
      <p:ext uri="{BB962C8B-B14F-4D97-AF65-F5344CB8AC3E}">
        <p14:creationId xmlns:p14="http://schemas.microsoft.com/office/powerpoint/2010/main" val="9694227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888" y="2074562"/>
            <a:ext cx="8789313"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888" y="3581400"/>
            <a:ext cx="8789313"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1"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30D0EAF3-FAAA-4AFE-867A-30ADDAC89A87}" type="slidenum">
              <a:rPr lang="en-US" altLang="en-US" smtClean="0"/>
              <a:pPr/>
              <a:t>‹#›</a:t>
            </a:fld>
            <a:endParaRPr lang="en-US" altLang="en-US"/>
          </a:p>
        </p:txBody>
      </p:sp>
    </p:spTree>
    <p:extLst>
      <p:ext uri="{BB962C8B-B14F-4D97-AF65-F5344CB8AC3E}">
        <p14:creationId xmlns:p14="http://schemas.microsoft.com/office/powerpoint/2010/main" val="2926756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889" y="2136707"/>
            <a:ext cx="4263375"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16410" y="2136707"/>
            <a:ext cx="4262791"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9"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681637" y="787784"/>
            <a:ext cx="779971" cy="365125"/>
          </a:xfrm>
        </p:spPr>
        <p:txBody>
          <a:bodyPr/>
          <a:lstStyle/>
          <a:p>
            <a:fld id="{AF9D095B-96A6-4BDC-AA96-47A52F756874}" type="slidenum">
              <a:rPr lang="en-US" altLang="en-US" smtClean="0"/>
              <a:pPr/>
              <a:t>‹#›</a:t>
            </a:fld>
            <a:endParaRPr lang="en-US" altLang="en-US"/>
          </a:p>
        </p:txBody>
      </p:sp>
    </p:spTree>
    <p:extLst>
      <p:ext uri="{BB962C8B-B14F-4D97-AF65-F5344CB8AC3E}">
        <p14:creationId xmlns:p14="http://schemas.microsoft.com/office/powerpoint/2010/main" val="41648151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020469" y="2226626"/>
            <a:ext cx="38327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887" y="2802889"/>
            <a:ext cx="4263376"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41540" y="2223398"/>
            <a:ext cx="383098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11620" y="2799661"/>
            <a:ext cx="4260907"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11"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681637" y="787784"/>
            <a:ext cx="779971" cy="365125"/>
          </a:xfrm>
        </p:spPr>
        <p:txBody>
          <a:bodyPr/>
          <a:lstStyle/>
          <a:p>
            <a:fld id="{CBEA5783-4C87-441A-A34B-50F22655F470}" type="slidenum">
              <a:rPr lang="en-US" altLang="en-US" smtClean="0"/>
              <a:pPr/>
              <a:t>‹#›</a:t>
            </a:fld>
            <a:endParaRPr lang="en-US" altLang="en-US"/>
          </a:p>
        </p:txBody>
      </p:sp>
    </p:spTree>
    <p:extLst>
      <p:ext uri="{BB962C8B-B14F-4D97-AF65-F5344CB8AC3E}">
        <p14:creationId xmlns:p14="http://schemas.microsoft.com/office/powerpoint/2010/main" val="39800494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3600" y="624110"/>
            <a:ext cx="87856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8"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DC6C5EB-1BF2-4C7C-B3BB-CAF6B2F8BE54}" type="slidenum">
              <a:rPr lang="en-US" altLang="en-US" smtClean="0"/>
              <a:pPr/>
              <a:t>‹#›</a:t>
            </a:fld>
            <a:endParaRPr lang="en-US" altLang="en-US"/>
          </a:p>
        </p:txBody>
      </p:sp>
    </p:spTree>
    <p:extLst>
      <p:ext uri="{BB962C8B-B14F-4D97-AF65-F5344CB8AC3E}">
        <p14:creationId xmlns:p14="http://schemas.microsoft.com/office/powerpoint/2010/main" val="8339088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6"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5F87B0A-7D1F-4DD4-8E65-32AB7C352EEC}" type="slidenum">
              <a:rPr lang="en-US" altLang="en-US" smtClean="0"/>
              <a:pPr/>
              <a:t>‹#›</a:t>
            </a:fld>
            <a:endParaRPr lang="en-US" altLang="en-US"/>
          </a:p>
        </p:txBody>
      </p:sp>
    </p:spTree>
    <p:extLst>
      <p:ext uri="{BB962C8B-B14F-4D97-AF65-F5344CB8AC3E}">
        <p14:creationId xmlns:p14="http://schemas.microsoft.com/office/powerpoint/2010/main" val="11246948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7" y="446088"/>
            <a:ext cx="3506112"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4659" y="446090"/>
            <a:ext cx="5054541"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887" y="1598613"/>
            <a:ext cx="3506112"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DD743C-ED0E-478C-A3E8-45FE50AD3B73}" type="slidenum">
              <a:rPr lang="en-US" altLang="en-US" smtClean="0"/>
              <a:pPr/>
              <a:t>‹#›</a:t>
            </a:fld>
            <a:endParaRPr lang="en-US" altLang="en-US"/>
          </a:p>
        </p:txBody>
      </p:sp>
    </p:spTree>
    <p:extLst>
      <p:ext uri="{BB962C8B-B14F-4D97-AF65-F5344CB8AC3E}">
        <p14:creationId xmlns:p14="http://schemas.microsoft.com/office/powerpoint/2010/main" val="36644115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4800600"/>
            <a:ext cx="8789313"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888" y="634965"/>
            <a:ext cx="8789313"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888" y="5367338"/>
            <a:ext cx="8789313"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C858D317-38E5-46E0-9387-B386B0645B83}" type="slidenum">
              <a:rPr lang="en-US" altLang="en-US" smtClean="0"/>
              <a:pPr/>
              <a:t>‹#›</a:t>
            </a:fld>
            <a:endParaRPr lang="en-US" altLang="en-US"/>
          </a:p>
        </p:txBody>
      </p:sp>
    </p:spTree>
    <p:extLst>
      <p:ext uri="{BB962C8B-B14F-4D97-AF65-F5344CB8AC3E}">
        <p14:creationId xmlns:p14="http://schemas.microsoft.com/office/powerpoint/2010/main" val="16267792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609600"/>
            <a:ext cx="8789313"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10F5CF30-8BF2-4875-8836-205A25C5F37E}" type="slidenum">
              <a:rPr lang="en-US" altLang="en-US" smtClean="0"/>
              <a:pPr/>
              <a:t>‹#›</a:t>
            </a:fld>
            <a:endParaRPr lang="en-US" altLang="en-US"/>
          </a:p>
        </p:txBody>
      </p:sp>
    </p:spTree>
    <p:extLst>
      <p:ext uri="{BB962C8B-B14F-4D97-AF65-F5344CB8AC3E}">
        <p14:creationId xmlns:p14="http://schemas.microsoft.com/office/powerpoint/2010/main" val="3057368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B33EA-ED2D-403B-AF25-BC17A0CD3D8E}" type="datetimeFigureOut">
              <a:rPr lang="en-US" smtClean="0"/>
              <a:t>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0B4EAD-6707-4AFA-A13E-8AD979ABAF2A}" type="slidenum">
              <a:rPr lang="en-US" smtClean="0"/>
              <a:t>‹#›</a:t>
            </a:fld>
            <a:endParaRPr lang="en-US" dirty="0"/>
          </a:p>
        </p:txBody>
      </p:sp>
    </p:spTree>
    <p:extLst>
      <p:ext uri="{BB962C8B-B14F-4D97-AF65-F5344CB8AC3E}">
        <p14:creationId xmlns:p14="http://schemas.microsoft.com/office/powerpoint/2010/main" val="15769066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21296" y="3505200"/>
            <a:ext cx="7538517"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9"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10F5CF30-8BF2-4875-8836-205A25C5F37E}" type="slidenum">
              <a:rPr lang="en-US" altLang="en-US" smtClean="0"/>
              <a:pPr/>
              <a:t>‹#›</a:t>
            </a:fld>
            <a:endParaRPr lang="en-US" altLang="en-US"/>
          </a:p>
        </p:txBody>
      </p:sp>
      <p:sp>
        <p:nvSpPr>
          <p:cNvPr id="14" name="TextBox 13"/>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01352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888" y="2438402"/>
            <a:ext cx="8789313"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11"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10F5CF30-8BF2-4875-8836-205A25C5F37E}" type="slidenum">
              <a:rPr lang="en-US" altLang="en-US" smtClean="0"/>
              <a:pPr/>
              <a:t>‹#›</a:t>
            </a:fld>
            <a:endParaRPr lang="en-US" altLang="en-US"/>
          </a:p>
        </p:txBody>
      </p:sp>
    </p:spTree>
    <p:extLst>
      <p:ext uri="{BB962C8B-B14F-4D97-AF65-F5344CB8AC3E}">
        <p14:creationId xmlns:p14="http://schemas.microsoft.com/office/powerpoint/2010/main" val="34978499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887" y="4343400"/>
            <a:ext cx="891772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887" y="5181600"/>
            <a:ext cx="891772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2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10F5CF30-8BF2-4875-8836-205A25C5F37E}" type="slidenum">
              <a:rPr lang="en-US" altLang="en-US" smtClean="0"/>
              <a:pPr/>
              <a:t>‹#›</a:t>
            </a:fld>
            <a:endParaRPr lang="en-US" altLang="en-US"/>
          </a:p>
        </p:txBody>
      </p:sp>
      <p:sp>
        <p:nvSpPr>
          <p:cNvPr id="11" name="TextBox 10"/>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4618140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888" y="627407"/>
            <a:ext cx="8789312"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888" y="4343400"/>
            <a:ext cx="878931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10F5CF30-8BF2-4875-8836-205A25C5F37E}" type="slidenum">
              <a:rPr lang="en-US" altLang="en-US" smtClean="0"/>
              <a:pPr/>
              <a:t>‹#›</a:t>
            </a:fld>
            <a:endParaRPr lang="en-US" altLang="en-US"/>
          </a:p>
        </p:txBody>
      </p:sp>
    </p:spTree>
    <p:extLst>
      <p:ext uri="{BB962C8B-B14F-4D97-AF65-F5344CB8AC3E}">
        <p14:creationId xmlns:p14="http://schemas.microsoft.com/office/powerpoint/2010/main" val="17520540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8672E6-1680-453E-8E89-8C9088F13FAC}" type="slidenum">
              <a:rPr lang="en-US" altLang="en-US" smtClean="0"/>
              <a:pPr/>
              <a:t>‹#›</a:t>
            </a:fld>
            <a:endParaRPr lang="en-US" altLang="en-US"/>
          </a:p>
        </p:txBody>
      </p:sp>
    </p:spTree>
    <p:extLst>
      <p:ext uri="{BB962C8B-B14F-4D97-AF65-F5344CB8AC3E}">
        <p14:creationId xmlns:p14="http://schemas.microsoft.com/office/powerpoint/2010/main" val="1064044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1380" y="627407"/>
            <a:ext cx="2208176"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888" y="627407"/>
            <a:ext cx="6288464"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B743457-CBA4-4B46-A0DE-92E96D68426C}" type="slidenum">
              <a:rPr lang="en-US" altLang="en-US" smtClean="0"/>
              <a:pPr/>
              <a:t>‹#›</a:t>
            </a:fld>
            <a:endParaRPr lang="en-US" altLang="en-US"/>
          </a:p>
        </p:txBody>
      </p:sp>
    </p:spTree>
    <p:extLst>
      <p:ext uri="{BB962C8B-B14F-4D97-AF65-F5344CB8AC3E}">
        <p14:creationId xmlns:p14="http://schemas.microsoft.com/office/powerpoint/2010/main" val="151874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theme" Target="../theme/theme5.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theme" Target="../theme/theme6.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CC"/>
            </a:gs>
            <a:gs pos="100000">
              <a:schemeClr val="bg2">
                <a:shade val="92000"/>
                <a:satMod val="170000"/>
                <a:lumMod val="96000"/>
              </a:schemeClr>
            </a:gs>
          </a:gsLst>
          <a:lin ang="5400000" scaled="0"/>
          <a:tileRect/>
        </a:gradFill>
        <a:effectLst/>
      </p:bgPr>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6FB33EA-ED2D-403B-AF25-BC17A0CD3D8E}" type="datetimeFigureOut">
              <a:rPr lang="en-US" smtClean="0"/>
              <a:t>12/2/2025</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770B4EAD-6707-4AFA-A13E-8AD979ABAF2A}" type="slidenum">
              <a:rPr lang="en-US" smtClean="0"/>
              <a:t>‹#›</a:t>
            </a:fld>
            <a:endParaRPr lang="en-US" dirty="0"/>
          </a:p>
        </p:txBody>
      </p:sp>
    </p:spTree>
    <p:extLst>
      <p:ext uri="{BB962C8B-B14F-4D97-AF65-F5344CB8AC3E}">
        <p14:creationId xmlns:p14="http://schemas.microsoft.com/office/powerpoint/2010/main" val="378082496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14313798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fontAlgn="base">
              <a:spcBef>
                <a:spcPct val="0"/>
              </a:spcBef>
              <a:spcAft>
                <a:spcPct val="0"/>
              </a:spcAft>
              <a:defRPr/>
            </a:pPr>
            <a:endParaRPr lang="es-ES">
              <a:solidFill>
                <a:srgbClr val="000000"/>
              </a:solidFill>
            </a:endParaRPr>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fontAlgn="base">
              <a:spcBef>
                <a:spcPct val="0"/>
              </a:spcBef>
              <a:spcAft>
                <a:spcPct val="0"/>
              </a:spcAft>
              <a:defRPr/>
            </a:pPr>
            <a:endParaRPr lang="es-ES">
              <a:solidFill>
                <a:srgbClr val="000000"/>
              </a:solidFill>
            </a:endParaRPr>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fontAlgn="base">
              <a:spcBef>
                <a:spcPct val="0"/>
              </a:spcBef>
              <a:spcAft>
                <a:spcPct val="0"/>
              </a:spcAft>
              <a:defRPr/>
            </a:pPr>
            <a:fld id="{12EACCDB-058E-4E10-BF50-756AD46BA696}" type="slidenum">
              <a:rPr lang="es-ES" altLang="en-US" smtClean="0">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371098982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12EACCDB-058E-4E10-BF50-756AD46BA696}" type="slidenum">
              <a:rPr lang="es-ES" altLang="en-US">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00192587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A4804C3-6E24-4382-A4C6-48E36CD79855}" type="datetimeFigureOut">
              <a:rPr lang="en-US" smtClean="0"/>
              <a:t>12/2/2025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B5DDD11-DE55-4434-A8B4-571ADB9B2436}" type="slidenum">
              <a:rPr lang="en-US" smtClean="0"/>
              <a:t>‹#›</a:t>
            </a:fld>
            <a:endParaRPr lang="en-US"/>
          </a:p>
        </p:txBody>
      </p:sp>
    </p:spTree>
    <p:extLst>
      <p:ext uri="{BB962C8B-B14F-4D97-AF65-F5344CB8AC3E}">
        <p14:creationId xmlns:p14="http://schemas.microsoft.com/office/powerpoint/2010/main" val="197143409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26416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7228" y="749"/>
            <a:ext cx="2603029"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24384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3600" y="624110"/>
            <a:ext cx="87856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888" y="2133600"/>
            <a:ext cx="8789313"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3200" y="6135090"/>
            <a:ext cx="102184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2589887" y="6135810"/>
            <a:ext cx="762198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bwMode="gray">
          <a:xfrm>
            <a:off x="681637" y="787784"/>
            <a:ext cx="779971" cy="365125"/>
          </a:xfrm>
          <a:prstGeom prst="rect">
            <a:avLst/>
          </a:prstGeom>
        </p:spPr>
        <p:txBody>
          <a:bodyPr vert="horz" lIns="91440" tIns="45720" rIns="91440" bIns="45720" rtlCol="0" anchor="ctr"/>
          <a:lstStyle>
            <a:lvl1pPr algn="r">
              <a:defRPr sz="2000">
                <a:solidFill>
                  <a:srgbClr val="FEFFFF"/>
                </a:solidFill>
              </a:defRPr>
            </a:lvl1pPr>
          </a:lstStyle>
          <a:p>
            <a:fld id="{10F5CF30-8BF2-4875-8836-205A25C5F37E}" type="slidenum">
              <a:rPr lang="en-US" altLang="en-US" smtClean="0"/>
              <a:pPr/>
              <a:t>‹#›</a:t>
            </a:fld>
            <a:endParaRPr lang="en-US" altLang="en-US"/>
          </a:p>
        </p:txBody>
      </p:sp>
    </p:spTree>
    <p:extLst>
      <p:ext uri="{BB962C8B-B14F-4D97-AF65-F5344CB8AC3E}">
        <p14:creationId xmlns:p14="http://schemas.microsoft.com/office/powerpoint/2010/main" val="137466223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xml"/><Relationship Id="rId5" Type="http://schemas.openxmlformats.org/officeDocument/2006/relationships/image" Target="../media/image15.jpg"/><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5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tm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27323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05218" y="1555845"/>
            <a:ext cx="10672549" cy="5018691"/>
          </a:xfrm>
          <a:prstGeom prst="rect">
            <a:avLst/>
          </a:prstGeom>
        </p:spPr>
        <p:style>
          <a:lnRef idx="2">
            <a:schemeClr val="accent2"/>
          </a:lnRef>
          <a:fillRef idx="1">
            <a:schemeClr val="lt1"/>
          </a:fillRef>
          <a:effectRef idx="0">
            <a:schemeClr val="accent2"/>
          </a:effectRef>
          <a:fontRef idx="minor">
            <a:schemeClr val="dk1"/>
          </a:fontRef>
        </p:style>
        <p:txBody>
          <a:bodyPr>
            <a:normAutofit fontScale="92500"/>
          </a:bodyPr>
          <a:lstStyle/>
          <a:p>
            <a:pPr marL="109728" indent="0" algn="justLow" rtl="1">
              <a:buClr>
                <a:srgbClr val="7F8FA9"/>
              </a:buClr>
              <a:buNone/>
              <a:defRPr/>
            </a:pPr>
            <a:r>
              <a:rPr lang="fa-IR" sz="2400" b="1" dirty="0">
                <a:solidFill>
                  <a:prstClr val="black"/>
                </a:solidFill>
                <a:cs typeface="B Nazanin" panose="00000400000000000000" pitchFamily="2" charset="-78"/>
              </a:rPr>
              <a:t>فرد نسبت به انسولین مقاومت نشان می‌دهد. </a:t>
            </a:r>
            <a:endParaRPr lang="fa-IR" sz="2400" b="1" dirty="0" smtClean="0">
              <a:solidFill>
                <a:prstClr val="black"/>
              </a:solidFill>
              <a:cs typeface="B Nazanin" panose="00000400000000000000" pitchFamily="2" charset="-78"/>
            </a:endParaRPr>
          </a:p>
          <a:p>
            <a:pPr marL="109728" indent="0" algn="justLow" rtl="1">
              <a:buClr>
                <a:srgbClr val="7F8FA9"/>
              </a:buClr>
              <a:buNone/>
              <a:defRPr/>
            </a:pPr>
            <a:r>
              <a:rPr lang="fa-IR" sz="2400" b="1" dirty="0" smtClean="0">
                <a:solidFill>
                  <a:prstClr val="black"/>
                </a:solidFill>
                <a:cs typeface="B Nazanin" panose="00000400000000000000" pitchFamily="2" charset="-78"/>
              </a:rPr>
              <a:t>یعنی </a:t>
            </a:r>
            <a:r>
              <a:rPr lang="fa-IR" sz="2400" b="1" dirty="0">
                <a:solidFill>
                  <a:prstClr val="black"/>
                </a:solidFill>
                <a:cs typeface="B Nazanin" panose="00000400000000000000" pitchFamily="2" charset="-78"/>
              </a:rPr>
              <a:t>لوزالمعده انسولین لازم را تولید می‌کند اما بدن نمی‌تواند از آن استفاده </a:t>
            </a:r>
            <a:r>
              <a:rPr lang="fa-IR" sz="2400" b="1" dirty="0" smtClean="0">
                <a:solidFill>
                  <a:prstClr val="black"/>
                </a:solidFill>
                <a:cs typeface="B Nazanin" panose="00000400000000000000" pitchFamily="2" charset="-78"/>
              </a:rPr>
              <a:t>کند.</a:t>
            </a:r>
          </a:p>
          <a:p>
            <a:pPr marL="109728" indent="0" algn="justLow" rtl="1">
              <a:buClr>
                <a:srgbClr val="7F8FA9"/>
              </a:buClr>
              <a:buNone/>
              <a:defRPr/>
            </a:pPr>
            <a:r>
              <a:rPr lang="fa-IR" sz="2400" b="1" dirty="0" smtClean="0">
                <a:solidFill>
                  <a:prstClr val="black"/>
                </a:solidFill>
                <a:cs typeface="B Nazanin" panose="00000400000000000000" pitchFamily="2" charset="-78"/>
              </a:rPr>
              <a:t>یا </a:t>
            </a:r>
            <a:r>
              <a:rPr lang="fa-IR" sz="2400" b="1" dirty="0" smtClean="0">
                <a:solidFill>
                  <a:srgbClr val="FF0000"/>
                </a:solidFill>
                <a:cs typeface="B Nazanin" panose="00000400000000000000" pitchFamily="2" charset="-78"/>
              </a:rPr>
              <a:t>شکل </a:t>
            </a:r>
            <a:r>
              <a:rPr lang="fa-IR" sz="2400" b="1" dirty="0">
                <a:solidFill>
                  <a:srgbClr val="FF0000"/>
                </a:solidFill>
                <a:cs typeface="B Nazanin" panose="00000400000000000000" pitchFamily="2" charset="-78"/>
              </a:rPr>
              <a:t>انسولین تغییر کرده </a:t>
            </a:r>
            <a:r>
              <a:rPr lang="fa-IR" sz="2400" b="1" dirty="0">
                <a:solidFill>
                  <a:prstClr val="black"/>
                </a:solidFill>
                <a:cs typeface="B Nazanin" panose="00000400000000000000" pitchFamily="2" charset="-78"/>
              </a:rPr>
              <a:t>و یا </a:t>
            </a:r>
            <a:r>
              <a:rPr lang="fa-IR" sz="2400" b="1" dirty="0">
                <a:solidFill>
                  <a:srgbClr val="FF0000"/>
                </a:solidFill>
                <a:cs typeface="B Nazanin" panose="00000400000000000000" pitchFamily="2" charset="-78"/>
              </a:rPr>
              <a:t>گیرنده سلول ها، انسولین را </a:t>
            </a:r>
            <a:r>
              <a:rPr lang="fa-IR" sz="2400" b="1" dirty="0" smtClean="0">
                <a:solidFill>
                  <a:srgbClr val="FF0000"/>
                </a:solidFill>
                <a:cs typeface="B Nazanin" panose="00000400000000000000" pitchFamily="2" charset="-78"/>
              </a:rPr>
              <a:t>شناسایی </a:t>
            </a:r>
            <a:r>
              <a:rPr lang="fa-IR" sz="2400" b="1" dirty="0">
                <a:solidFill>
                  <a:srgbClr val="FF0000"/>
                </a:solidFill>
                <a:cs typeface="B Nazanin" panose="00000400000000000000" pitchFamily="2" charset="-78"/>
              </a:rPr>
              <a:t>نمی کند</a:t>
            </a:r>
            <a:r>
              <a:rPr lang="fa-IR" sz="2400" b="1" dirty="0">
                <a:solidFill>
                  <a:prstClr val="black"/>
                </a:solidFill>
                <a:cs typeface="B Nazanin" panose="00000400000000000000" pitchFamily="2" charset="-78"/>
              </a:rPr>
              <a:t>.</a:t>
            </a:r>
          </a:p>
          <a:p>
            <a:pPr marL="109728" indent="0" algn="justLow" rtl="1">
              <a:buClr>
                <a:srgbClr val="7F8FA9"/>
              </a:buClr>
              <a:buNone/>
              <a:defRPr/>
            </a:pPr>
            <a:r>
              <a:rPr lang="fa-IR" sz="2400" b="1" dirty="0" smtClean="0">
                <a:solidFill>
                  <a:prstClr val="black"/>
                </a:solidFill>
                <a:cs typeface="B Nazanin" panose="00000400000000000000" pitchFamily="2" charset="-78"/>
              </a:rPr>
              <a:t>بنابراین سلول اجازه ورود گلوکز(قند)را به داخل سلول نداده و در نتیجه مقدار قند در خون افزایش می یابد. </a:t>
            </a:r>
          </a:p>
          <a:p>
            <a:pPr marL="109728" indent="0" algn="justLow" rtl="1">
              <a:buClr>
                <a:srgbClr val="7F8FA9"/>
              </a:buClr>
              <a:buNone/>
              <a:defRPr/>
            </a:pPr>
            <a:r>
              <a:rPr lang="fa-IR" sz="2400" b="1" dirty="0" smtClean="0">
                <a:solidFill>
                  <a:prstClr val="black"/>
                </a:solidFill>
                <a:cs typeface="B Nazanin" panose="00000400000000000000" pitchFamily="2" charset="-78"/>
              </a:rPr>
              <a:t>سلول ها بدون انرژی و گرسنه مانده و قادر به انجام وظایف نیستند.</a:t>
            </a:r>
          </a:p>
          <a:p>
            <a:pPr marL="109728" indent="0" algn="justLow" rtl="1">
              <a:buClr>
                <a:srgbClr val="7F8FA9"/>
              </a:buClr>
              <a:buNone/>
              <a:defRPr/>
            </a:pPr>
            <a:r>
              <a:rPr lang="fa-IR" sz="2400" b="1" dirty="0" smtClean="0">
                <a:solidFill>
                  <a:srgbClr val="00B050"/>
                </a:solidFill>
                <a:cs typeface="B Nazanin" panose="00000400000000000000" pitchFamily="2" charset="-78"/>
              </a:rPr>
              <a:t> انسولین مثل کلید در سلول را باز کرده و اجازه ورود قند به سلول را می دهد.</a:t>
            </a:r>
          </a:p>
          <a:p>
            <a:pPr marL="109728" indent="0" algn="justLow" rtl="1">
              <a:buClr>
                <a:srgbClr val="7F8FA9"/>
              </a:buClr>
              <a:buNone/>
              <a:defRPr/>
            </a:pPr>
            <a:endParaRPr lang="fa-IR" sz="2400" b="1" dirty="0" smtClean="0">
              <a:solidFill>
                <a:srgbClr val="00B050"/>
              </a:solidFill>
              <a:cs typeface="B Nazanin" panose="00000400000000000000" pitchFamily="2" charset="-78"/>
            </a:endParaRPr>
          </a:p>
          <a:p>
            <a:pPr marL="109728" indent="0" algn="justLow" rtl="1">
              <a:buClr>
                <a:srgbClr val="7F8FA9"/>
              </a:buClr>
              <a:buNone/>
              <a:defRPr/>
            </a:pPr>
            <a:endParaRPr lang="fa-IR" sz="2400" b="1" dirty="0" smtClean="0">
              <a:solidFill>
                <a:srgbClr val="FFFF00"/>
              </a:solidFill>
              <a:cs typeface="B Nazanin" panose="00000400000000000000" pitchFamily="2" charset="-78"/>
            </a:endParaRPr>
          </a:p>
          <a:p>
            <a:pPr marL="109728" indent="0" algn="justLow" rtl="1">
              <a:buClr>
                <a:srgbClr val="7F8FA9"/>
              </a:buClr>
              <a:buNone/>
              <a:defRPr/>
            </a:pPr>
            <a:r>
              <a:rPr lang="fa-IR" sz="2400" b="1" dirty="0" smtClean="0">
                <a:solidFill>
                  <a:srgbClr val="C00000"/>
                </a:solidFill>
                <a:cs typeface="B Nazanin" panose="00000400000000000000" pitchFamily="2" charset="-78"/>
              </a:rPr>
              <a:t>عدم پاسخ سلول ها به انسولین (مقاومت به انسولین) </a:t>
            </a:r>
            <a:r>
              <a:rPr lang="fa-IR" sz="2400" b="1" dirty="0" smtClean="0">
                <a:cs typeface="B Nazanin" panose="00000400000000000000" pitchFamily="2" charset="-78"/>
              </a:rPr>
              <a:t>یا </a:t>
            </a:r>
            <a:r>
              <a:rPr lang="fa-IR" sz="2400" b="1" dirty="0" smtClean="0">
                <a:solidFill>
                  <a:srgbClr val="C00000"/>
                </a:solidFill>
                <a:cs typeface="B Nazanin" panose="00000400000000000000" pitchFamily="2" charset="-78"/>
              </a:rPr>
              <a:t>کاهش تولید انسولین </a:t>
            </a:r>
            <a:r>
              <a:rPr lang="fa-IR" sz="2400" b="1" dirty="0" smtClean="0">
                <a:cs typeface="B Nazanin" panose="00000400000000000000" pitchFamily="2" charset="-78"/>
              </a:rPr>
              <a:t>باعث بروز دیابت نوع2 می شود. </a:t>
            </a:r>
          </a:p>
          <a:p>
            <a:endParaRPr lang="en-US" sz="2400" dirty="0"/>
          </a:p>
        </p:txBody>
      </p:sp>
      <p:sp>
        <p:nvSpPr>
          <p:cNvPr id="4" name="AutoShape 129"/>
          <p:cNvSpPr>
            <a:spLocks noChangeArrowheads="1"/>
          </p:cNvSpPr>
          <p:nvPr/>
        </p:nvSpPr>
        <p:spPr bwMode="auto">
          <a:xfrm>
            <a:off x="2632312" y="0"/>
            <a:ext cx="7086600" cy="1296988"/>
          </a:xfrm>
          <a:prstGeom prst="ribbon2">
            <a:avLst>
              <a:gd name="adj1" fmla="val 12500"/>
              <a:gd name="adj2" fmla="val 50000"/>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3200" b="1" dirty="0">
                <a:ln>
                  <a:solidFill>
                    <a:schemeClr val="accent5">
                      <a:lumMod val="75000"/>
                    </a:schemeClr>
                  </a:solidFill>
                </a:ln>
                <a:solidFill>
                  <a:schemeClr val="bg1"/>
                </a:solidFill>
                <a:cs typeface="B Titr" panose="00000700000000000000" pitchFamily="2" charset="-78"/>
              </a:rPr>
              <a:t>ديابت نوع 2 </a:t>
            </a:r>
            <a:endParaRPr lang="en-US" sz="3200" b="1" dirty="0">
              <a:ln>
                <a:solidFill>
                  <a:schemeClr val="accent5">
                    <a:lumMod val="75000"/>
                  </a:schemeClr>
                </a:solidFill>
              </a:ln>
              <a:solidFill>
                <a:schemeClr val="bg1"/>
              </a:solidFill>
              <a:cs typeface="B Titr" panose="00000700000000000000" pitchFamily="2" charset="-78"/>
            </a:endParaRPr>
          </a:p>
        </p:txBody>
      </p:sp>
      <p:sp>
        <p:nvSpPr>
          <p:cNvPr id="2" name="Down Arrow 1"/>
          <p:cNvSpPr/>
          <p:nvPr/>
        </p:nvSpPr>
        <p:spPr>
          <a:xfrm>
            <a:off x="5158853" y="4831308"/>
            <a:ext cx="2033517" cy="85980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80349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64274" y="1446662"/>
            <a:ext cx="10727141" cy="5308980"/>
          </a:xfrm>
          <a:prstGeom prst="rect">
            <a:avLst/>
          </a:prstGeom>
        </p:spPr>
        <p:style>
          <a:lnRef idx="2">
            <a:schemeClr val="accent2"/>
          </a:lnRef>
          <a:fillRef idx="1">
            <a:schemeClr val="lt1"/>
          </a:fillRef>
          <a:effectRef idx="0">
            <a:schemeClr val="accent2"/>
          </a:effectRef>
          <a:fontRef idx="minor">
            <a:schemeClr val="dk1"/>
          </a:fontRef>
        </p:style>
        <p:txBody>
          <a:bodyPr>
            <a:normAutofit fontScale="85000" lnSpcReduction="10000"/>
          </a:bodyPr>
          <a:lstStyle/>
          <a:p>
            <a:pPr marL="109728" indent="0" algn="justLow" rtl="1">
              <a:lnSpc>
                <a:spcPct val="150000"/>
              </a:lnSpc>
              <a:buClr>
                <a:srgbClr val="7F8FA9"/>
              </a:buClr>
              <a:buNone/>
              <a:defRPr/>
            </a:pPr>
            <a:r>
              <a:rPr lang="fa-IR" sz="2800" b="1" dirty="0" smtClean="0">
                <a:solidFill>
                  <a:prstClr val="black"/>
                </a:solidFill>
                <a:cs typeface="B Nazanin" panose="00000400000000000000" pitchFamily="2" charset="-78"/>
              </a:rPr>
              <a:t>افزایش </a:t>
            </a:r>
            <a:r>
              <a:rPr lang="fa-IR" sz="2800" b="1" dirty="0">
                <a:solidFill>
                  <a:prstClr val="black"/>
                </a:solidFill>
                <a:cs typeface="B Nazanin" panose="00000400000000000000" pitchFamily="2" charset="-78"/>
              </a:rPr>
              <a:t>قند خون </a:t>
            </a:r>
            <a:r>
              <a:rPr lang="fa-IR" sz="2800" b="1" dirty="0">
                <a:solidFill>
                  <a:srgbClr val="FF0000"/>
                </a:solidFill>
                <a:cs typeface="B Nazanin" panose="00000400000000000000" pitchFamily="2" charset="-78"/>
              </a:rPr>
              <a:t>برای اولین بار، در طی دوران بارداری </a:t>
            </a:r>
            <a:endParaRPr lang="fa-IR" sz="2800" b="1" dirty="0" smtClean="0">
              <a:solidFill>
                <a:prstClr val="black"/>
              </a:solidFill>
              <a:cs typeface="B Nazanin" panose="00000400000000000000" pitchFamily="2" charset="-78"/>
            </a:endParaRPr>
          </a:p>
          <a:p>
            <a:pPr marL="109728" indent="0" algn="justLow" rtl="1">
              <a:lnSpc>
                <a:spcPct val="150000"/>
              </a:lnSpc>
              <a:buClr>
                <a:srgbClr val="7F8FA9"/>
              </a:buClr>
              <a:buNone/>
              <a:defRPr/>
            </a:pPr>
            <a:r>
              <a:rPr lang="fa-IR" sz="2800" b="1" dirty="0" smtClean="0">
                <a:solidFill>
                  <a:prstClr val="black"/>
                </a:solidFill>
                <a:cs typeface="B Nazanin" panose="00000400000000000000" pitchFamily="2" charset="-78"/>
              </a:rPr>
              <a:t>اغلب بعد از زایمان از بین می رود</a:t>
            </a:r>
          </a:p>
          <a:p>
            <a:pPr marL="109728" indent="0" algn="justLow" rtl="1">
              <a:lnSpc>
                <a:spcPct val="150000"/>
              </a:lnSpc>
              <a:buClr>
                <a:srgbClr val="7F8FA9"/>
              </a:buClr>
              <a:buNone/>
              <a:defRPr/>
            </a:pPr>
            <a:r>
              <a:rPr lang="fa-IR" sz="2800" b="1" dirty="0" smtClean="0">
                <a:solidFill>
                  <a:prstClr val="black"/>
                </a:solidFill>
                <a:cs typeface="B Nazanin" panose="00000400000000000000" pitchFamily="2" charset="-78"/>
              </a:rPr>
              <a:t>در صورت عدم کنترل قندخون </a:t>
            </a:r>
            <a:r>
              <a:rPr lang="fa-IR" sz="2800" b="1" dirty="0" smtClean="0">
                <a:solidFill>
                  <a:srgbClr val="FF0000"/>
                </a:solidFill>
                <a:cs typeface="B Nazanin" panose="00000400000000000000" pitchFamily="2" charset="-78"/>
              </a:rPr>
              <a:t>طی </a:t>
            </a:r>
            <a:r>
              <a:rPr lang="fa-IR" sz="2800" b="1" dirty="0">
                <a:solidFill>
                  <a:srgbClr val="FF0000"/>
                </a:solidFill>
                <a:cs typeface="B Nazanin" panose="00000400000000000000" pitchFamily="2" charset="-78"/>
              </a:rPr>
              <a:t>دوران </a:t>
            </a:r>
            <a:r>
              <a:rPr lang="fa-IR" sz="2800" b="1" dirty="0" smtClean="0">
                <a:solidFill>
                  <a:srgbClr val="FF0000"/>
                </a:solidFill>
                <a:cs typeface="B Nazanin" panose="00000400000000000000" pitchFamily="2" charset="-78"/>
              </a:rPr>
              <a:t>بارداری</a:t>
            </a:r>
            <a:r>
              <a:rPr lang="fa-IR" sz="2800" b="1" dirty="0" smtClean="0">
                <a:solidFill>
                  <a:prstClr val="black"/>
                </a:solidFill>
                <a:cs typeface="B Nazanin" panose="00000400000000000000" pitchFamily="2" charset="-78"/>
              </a:rPr>
              <a:t>، عوارض متعددی مادر و جنین را تهدید می کند.</a:t>
            </a:r>
          </a:p>
          <a:p>
            <a:pPr marL="109728" lvl="0" indent="0" algn="ctr" rtl="1">
              <a:buClr>
                <a:srgbClr val="297FD5"/>
              </a:buClr>
              <a:buNone/>
              <a:defRPr/>
            </a:pPr>
            <a:r>
              <a:rPr lang="fa-IR" b="1" dirty="0">
                <a:ln>
                  <a:solidFill>
                    <a:srgbClr val="FF0000"/>
                  </a:solidFill>
                </a:ln>
                <a:solidFill>
                  <a:srgbClr val="7030A0"/>
                </a:solidFill>
                <a:cs typeface="B Nazanin" panose="00000400000000000000" pitchFamily="2" charset="-78"/>
              </a:rPr>
              <a:t>اختلال در</a:t>
            </a:r>
            <a:r>
              <a:rPr lang="en-US" b="1" dirty="0">
                <a:ln>
                  <a:solidFill>
                    <a:srgbClr val="FF0000"/>
                  </a:solidFill>
                </a:ln>
                <a:solidFill>
                  <a:srgbClr val="7030A0"/>
                </a:solidFill>
                <a:cs typeface="B Nazanin" panose="00000400000000000000" pitchFamily="2" charset="-78"/>
              </a:rPr>
              <a:t> </a:t>
            </a:r>
            <a:r>
              <a:rPr lang="ar-SA" b="1" dirty="0">
                <a:ln>
                  <a:solidFill>
                    <a:srgbClr val="FF0000"/>
                  </a:solidFill>
                </a:ln>
                <a:solidFill>
                  <a:srgbClr val="7030A0"/>
                </a:solidFill>
                <a:cs typeface="B Nazanin" panose="00000400000000000000" pitchFamily="2" charset="-78"/>
              </a:rPr>
              <a:t>رشد و نمو جنین </a:t>
            </a:r>
            <a:r>
              <a:rPr lang="fa-IR" b="1" dirty="0">
                <a:ln>
                  <a:solidFill>
                    <a:srgbClr val="FF0000"/>
                  </a:solidFill>
                </a:ln>
                <a:solidFill>
                  <a:srgbClr val="7030A0"/>
                </a:solidFill>
                <a:cs typeface="B Nazanin" panose="00000400000000000000" pitchFamily="2" charset="-78"/>
              </a:rPr>
              <a:t>(</a:t>
            </a:r>
            <a:r>
              <a:rPr lang="fa-IR" dirty="0">
                <a:ln>
                  <a:solidFill>
                    <a:srgbClr val="FF0000"/>
                  </a:solidFill>
                </a:ln>
                <a:solidFill>
                  <a:srgbClr val="7030A0"/>
                </a:solidFill>
                <a:cs typeface="B Nazanin" panose="00000400000000000000" pitchFamily="2" charset="-78"/>
              </a:rPr>
              <a:t>بخصوص ماکروزومی</a:t>
            </a:r>
            <a:r>
              <a:rPr lang="fa-IR" b="1" dirty="0">
                <a:ln>
                  <a:solidFill>
                    <a:srgbClr val="FF0000"/>
                  </a:solidFill>
                </a:ln>
                <a:solidFill>
                  <a:srgbClr val="7030A0"/>
                </a:solidFill>
                <a:cs typeface="B Nazanin" panose="00000400000000000000" pitchFamily="2" charset="-78"/>
              </a:rPr>
              <a:t>)</a:t>
            </a:r>
          </a:p>
          <a:p>
            <a:pPr marL="109728" lvl="0" indent="0" algn="ctr" rtl="1">
              <a:buClr>
                <a:srgbClr val="297FD5"/>
              </a:buClr>
              <a:buNone/>
              <a:defRPr/>
            </a:pPr>
            <a:r>
              <a:rPr lang="ar-SA" b="1" dirty="0">
                <a:ln>
                  <a:solidFill>
                    <a:srgbClr val="FF0000"/>
                  </a:solidFill>
                </a:ln>
                <a:solidFill>
                  <a:srgbClr val="7030A0"/>
                </a:solidFill>
                <a:cs typeface="B Nazanin" panose="00000400000000000000" pitchFamily="2" charset="-78"/>
              </a:rPr>
              <a:t>سقط جنین </a:t>
            </a:r>
            <a:endParaRPr lang="en-US" b="1" dirty="0">
              <a:ln>
                <a:solidFill>
                  <a:srgbClr val="FF0000"/>
                </a:solidFill>
              </a:ln>
              <a:solidFill>
                <a:srgbClr val="7030A0"/>
              </a:solidFill>
              <a:cs typeface="B Nazanin" panose="00000400000000000000" pitchFamily="2" charset="-78"/>
            </a:endParaRPr>
          </a:p>
          <a:p>
            <a:pPr marL="109728" lvl="0" indent="0" algn="ctr" rtl="1">
              <a:buClr>
                <a:srgbClr val="297FD5"/>
              </a:buClr>
              <a:buNone/>
              <a:defRPr/>
            </a:pPr>
            <a:r>
              <a:rPr lang="ar-SA" b="1" dirty="0">
                <a:ln>
                  <a:solidFill>
                    <a:srgbClr val="FF0000"/>
                  </a:solidFill>
                </a:ln>
                <a:solidFill>
                  <a:srgbClr val="7030A0"/>
                </a:solidFill>
                <a:cs typeface="B Nazanin" panose="00000400000000000000" pitchFamily="2" charset="-78"/>
              </a:rPr>
              <a:t>بروز نقص‌های مادرزادی</a:t>
            </a:r>
            <a:r>
              <a:rPr lang="fa-IR" b="1" dirty="0">
                <a:ln>
                  <a:solidFill>
                    <a:srgbClr val="FF0000"/>
                  </a:solidFill>
                </a:ln>
                <a:solidFill>
                  <a:srgbClr val="7030A0"/>
                </a:solidFill>
                <a:cs typeface="B Nazanin" panose="00000400000000000000" pitchFamily="2" charset="-78"/>
              </a:rPr>
              <a:t> (</a:t>
            </a:r>
            <a:r>
              <a:rPr lang="fa-IR" dirty="0">
                <a:ln>
                  <a:solidFill>
                    <a:srgbClr val="FF0000"/>
                  </a:solidFill>
                </a:ln>
                <a:solidFill>
                  <a:srgbClr val="7030A0"/>
                </a:solidFill>
                <a:cs typeface="B Nazanin" panose="00000400000000000000" pitchFamily="2" charset="-78"/>
              </a:rPr>
              <a:t>بخصوص قلبی</a:t>
            </a:r>
            <a:r>
              <a:rPr lang="fa-IR" b="1" dirty="0">
                <a:ln>
                  <a:solidFill>
                    <a:srgbClr val="FF0000"/>
                  </a:solidFill>
                </a:ln>
                <a:solidFill>
                  <a:srgbClr val="7030A0"/>
                </a:solidFill>
                <a:cs typeface="B Nazanin" panose="00000400000000000000" pitchFamily="2" charset="-78"/>
              </a:rPr>
              <a:t>)</a:t>
            </a:r>
            <a:r>
              <a:rPr lang="ar-SA" b="1" dirty="0">
                <a:ln>
                  <a:solidFill>
                    <a:srgbClr val="FF0000"/>
                  </a:solidFill>
                </a:ln>
                <a:solidFill>
                  <a:srgbClr val="7030A0"/>
                </a:solidFill>
                <a:cs typeface="B Nazanin" panose="00000400000000000000" pitchFamily="2" charset="-78"/>
              </a:rPr>
              <a:t> </a:t>
            </a:r>
            <a:endParaRPr lang="fa-IR" b="1" dirty="0">
              <a:ln>
                <a:solidFill>
                  <a:srgbClr val="FF0000"/>
                </a:solidFill>
              </a:ln>
              <a:solidFill>
                <a:srgbClr val="7030A0"/>
              </a:solidFill>
              <a:cs typeface="B Nazanin" panose="00000400000000000000" pitchFamily="2" charset="-78"/>
            </a:endParaRPr>
          </a:p>
          <a:p>
            <a:pPr marL="109728" lvl="0" indent="0" algn="ctr" rtl="1">
              <a:buClr>
                <a:srgbClr val="297FD5"/>
              </a:buClr>
              <a:buNone/>
              <a:defRPr/>
            </a:pPr>
            <a:r>
              <a:rPr lang="ar-SA" b="1" dirty="0">
                <a:ln>
                  <a:solidFill>
                    <a:srgbClr val="FF0000"/>
                  </a:solidFill>
                </a:ln>
                <a:solidFill>
                  <a:srgbClr val="7030A0"/>
                </a:solidFill>
                <a:cs typeface="B Nazanin" panose="00000400000000000000" pitchFamily="2" charset="-78"/>
              </a:rPr>
              <a:t>زایمان‌های سخت</a:t>
            </a:r>
            <a:endParaRPr lang="fa-IR" b="1" dirty="0">
              <a:ln>
                <a:solidFill>
                  <a:srgbClr val="FF0000"/>
                </a:solidFill>
              </a:ln>
              <a:solidFill>
                <a:srgbClr val="7030A0"/>
              </a:solidFill>
              <a:cs typeface="B Nazanin" panose="00000400000000000000" pitchFamily="2" charset="-78"/>
            </a:endParaRPr>
          </a:p>
          <a:p>
            <a:pPr marL="109728" lvl="0" indent="0" algn="ctr" rtl="1">
              <a:buClr>
                <a:srgbClr val="297FD5"/>
              </a:buClr>
              <a:buNone/>
              <a:defRPr/>
            </a:pPr>
            <a:r>
              <a:rPr lang="fa-IR" b="1" dirty="0">
                <a:ln>
                  <a:solidFill>
                    <a:srgbClr val="FF0000"/>
                  </a:solidFill>
                </a:ln>
                <a:solidFill>
                  <a:srgbClr val="7030A0"/>
                </a:solidFill>
                <a:cs typeface="B Nazanin" panose="00000400000000000000" pitchFamily="2" charset="-78"/>
              </a:rPr>
              <a:t>آسیب های زایمانی (</a:t>
            </a:r>
            <a:r>
              <a:rPr lang="fa-IR" dirty="0">
                <a:ln>
                  <a:solidFill>
                    <a:srgbClr val="FF0000"/>
                  </a:solidFill>
                </a:ln>
                <a:solidFill>
                  <a:srgbClr val="7030A0"/>
                </a:solidFill>
                <a:cs typeface="B Nazanin" panose="00000400000000000000" pitchFamily="2" charset="-78"/>
              </a:rPr>
              <a:t>برای مادر و نوزاد</a:t>
            </a:r>
            <a:r>
              <a:rPr lang="fa-IR" b="1" dirty="0">
                <a:ln>
                  <a:solidFill>
                    <a:srgbClr val="FF0000"/>
                  </a:solidFill>
                </a:ln>
                <a:solidFill>
                  <a:srgbClr val="7030A0"/>
                </a:solidFill>
                <a:cs typeface="B Nazanin" panose="00000400000000000000" pitchFamily="2" charset="-78"/>
              </a:rPr>
              <a:t>)</a:t>
            </a:r>
          </a:p>
          <a:p>
            <a:pPr marL="109728" lvl="0" indent="0" algn="ctr" rtl="1">
              <a:buClr>
                <a:srgbClr val="297FD5"/>
              </a:buClr>
              <a:buNone/>
              <a:defRPr/>
            </a:pPr>
            <a:r>
              <a:rPr lang="ar-SA" b="1" dirty="0">
                <a:ln>
                  <a:solidFill>
                    <a:srgbClr val="FF0000"/>
                  </a:solidFill>
                </a:ln>
                <a:solidFill>
                  <a:srgbClr val="7030A0"/>
                </a:solidFill>
                <a:cs typeface="B Nazanin" panose="00000400000000000000" pitchFamily="2" charset="-78"/>
              </a:rPr>
              <a:t>کمبود اکسیژن برای مغز</a:t>
            </a:r>
            <a:r>
              <a:rPr lang="fa-IR" b="1" dirty="0">
                <a:ln>
                  <a:solidFill>
                    <a:srgbClr val="FF0000"/>
                  </a:solidFill>
                </a:ln>
                <a:solidFill>
                  <a:srgbClr val="7030A0"/>
                </a:solidFill>
                <a:cs typeface="B Nazanin" panose="00000400000000000000" pitchFamily="2" charset="-78"/>
              </a:rPr>
              <a:t> نوزاد</a:t>
            </a:r>
            <a:r>
              <a:rPr lang="ar-SA" b="1" dirty="0">
                <a:ln>
                  <a:solidFill>
                    <a:srgbClr val="FF0000"/>
                  </a:solidFill>
                </a:ln>
                <a:solidFill>
                  <a:srgbClr val="7030A0"/>
                </a:solidFill>
                <a:cs typeface="B Nazanin" panose="00000400000000000000" pitchFamily="2" charset="-78"/>
              </a:rPr>
              <a:t> </a:t>
            </a:r>
            <a:endParaRPr lang="fa-IR" b="1" dirty="0">
              <a:ln>
                <a:solidFill>
                  <a:srgbClr val="FF0000"/>
                </a:solidFill>
              </a:ln>
              <a:solidFill>
                <a:srgbClr val="7030A0"/>
              </a:solidFill>
              <a:cs typeface="B Nazanin" panose="00000400000000000000" pitchFamily="2" charset="-78"/>
            </a:endParaRPr>
          </a:p>
          <a:p>
            <a:pPr marL="109728" lvl="0" indent="0" algn="ctr" rtl="1">
              <a:buClr>
                <a:srgbClr val="297FD5"/>
              </a:buClr>
              <a:buNone/>
              <a:defRPr/>
            </a:pPr>
            <a:r>
              <a:rPr lang="fa-IR" b="1" dirty="0">
                <a:ln>
                  <a:solidFill>
                    <a:srgbClr val="FF0000"/>
                  </a:solidFill>
                </a:ln>
                <a:solidFill>
                  <a:srgbClr val="7030A0"/>
                </a:solidFill>
                <a:cs typeface="B Nazanin" panose="00000400000000000000" pitchFamily="2" charset="-78"/>
              </a:rPr>
              <a:t>افرایش شانس سزارین</a:t>
            </a:r>
            <a:r>
              <a:rPr lang="ar-SA" b="1" dirty="0">
                <a:ln>
                  <a:solidFill>
                    <a:srgbClr val="FF0000"/>
                  </a:solidFill>
                </a:ln>
                <a:solidFill>
                  <a:srgbClr val="7030A0"/>
                </a:solidFill>
                <a:cs typeface="B Nazanin" panose="00000400000000000000" pitchFamily="2" charset="-78"/>
              </a:rPr>
              <a:t> </a:t>
            </a:r>
            <a:endParaRPr lang="fa-IR" b="1" dirty="0">
              <a:ln>
                <a:solidFill>
                  <a:srgbClr val="FF0000"/>
                </a:solidFill>
              </a:ln>
              <a:solidFill>
                <a:srgbClr val="7030A0"/>
              </a:solidFill>
              <a:cs typeface="B Nazanin" panose="00000400000000000000" pitchFamily="2" charset="-78"/>
            </a:endParaRPr>
          </a:p>
          <a:p>
            <a:pPr marL="109728" lvl="0" indent="0" algn="ctr" rtl="1">
              <a:buClr>
                <a:srgbClr val="297FD5"/>
              </a:buClr>
              <a:buNone/>
              <a:defRPr/>
            </a:pPr>
            <a:r>
              <a:rPr lang="fa-IR" b="1" dirty="0">
                <a:ln>
                  <a:solidFill>
                    <a:srgbClr val="FF0000"/>
                  </a:solidFill>
                </a:ln>
                <a:solidFill>
                  <a:srgbClr val="7030A0"/>
                </a:solidFill>
                <a:cs typeface="B Nazanin" panose="00000400000000000000" pitchFamily="2" charset="-78"/>
              </a:rPr>
              <a:t>کاهش شدید قندخون پس از تولد برای نوزاد</a:t>
            </a:r>
          </a:p>
          <a:p>
            <a:pPr marL="0" lvl="0" indent="0">
              <a:lnSpc>
                <a:spcPct val="100000"/>
              </a:lnSpc>
              <a:spcBef>
                <a:spcPts val="0"/>
              </a:spcBef>
              <a:buClrTx/>
              <a:buNone/>
            </a:pPr>
            <a:endParaRPr lang="en-US" sz="1200" cap="none" dirty="0">
              <a:solidFill>
                <a:prstClr val="black"/>
              </a:solidFill>
              <a:latin typeface="Calibri" panose="020F0502020204030204"/>
            </a:endParaRPr>
          </a:p>
          <a:p>
            <a:pPr marL="109728" indent="0" algn="justLow" rtl="1">
              <a:buNone/>
            </a:pPr>
            <a:endParaRPr lang="en-US" dirty="0"/>
          </a:p>
        </p:txBody>
      </p:sp>
      <p:sp>
        <p:nvSpPr>
          <p:cNvPr id="4" name="AutoShape 129"/>
          <p:cNvSpPr>
            <a:spLocks noChangeArrowheads="1"/>
          </p:cNvSpPr>
          <p:nvPr/>
        </p:nvSpPr>
        <p:spPr bwMode="auto">
          <a:xfrm>
            <a:off x="2482186" y="149674"/>
            <a:ext cx="7086600" cy="1078625"/>
          </a:xfrm>
          <a:prstGeom prst="ribbon2">
            <a:avLst>
              <a:gd name="adj1" fmla="val 12500"/>
              <a:gd name="adj2" fmla="val 50000"/>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3200" b="1" dirty="0">
                <a:ln>
                  <a:solidFill>
                    <a:schemeClr val="accent5">
                      <a:lumMod val="75000"/>
                    </a:schemeClr>
                  </a:solidFill>
                </a:ln>
                <a:solidFill>
                  <a:schemeClr val="bg1"/>
                </a:solidFill>
                <a:cs typeface="B Titr" panose="00000700000000000000" pitchFamily="2" charset="-78"/>
              </a:rPr>
              <a:t>ديابت بارداري </a:t>
            </a:r>
            <a:endParaRPr lang="en-US" sz="3200" b="1" dirty="0">
              <a:ln>
                <a:solidFill>
                  <a:schemeClr val="accent5">
                    <a:lumMod val="75000"/>
                  </a:schemeClr>
                </a:solidFill>
              </a:ln>
              <a:solidFill>
                <a:schemeClr val="bg1"/>
              </a:solidFill>
              <a:cs typeface="B Titr" panose="00000700000000000000" pitchFamily="2" charset="-78"/>
            </a:endParaRPr>
          </a:p>
        </p:txBody>
      </p:sp>
    </p:spTree>
    <p:extLst>
      <p:ext uri="{BB962C8B-B14F-4D97-AF65-F5344CB8AC3E}">
        <p14:creationId xmlns:p14="http://schemas.microsoft.com/office/powerpoint/2010/main" val="29987028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itle 1"/>
          <p:cNvSpPr txBox="1">
            <a:spLocks/>
          </p:cNvSpPr>
          <p:nvPr/>
        </p:nvSpPr>
        <p:spPr>
          <a:xfrm>
            <a:off x="213692" y="197476"/>
            <a:ext cx="11771981" cy="648000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4800" b="1" dirty="0">
                <a:solidFill>
                  <a:srgbClr val="FF0000"/>
                </a:solidFill>
                <a:cs typeface="B Titr" panose="00000700000000000000" pitchFamily="2" charset="-78"/>
              </a:rPr>
              <a:t>افراد پره ديابتيك چه كساني هستند</a:t>
            </a:r>
            <a:r>
              <a:rPr lang="fa-IR" sz="4800" b="1" dirty="0" smtClean="0">
                <a:solidFill>
                  <a:srgbClr val="FF0000"/>
                </a:solidFill>
                <a:cs typeface="B Titr" panose="00000700000000000000" pitchFamily="2" charset="-78"/>
              </a:rPr>
              <a:t>؟</a:t>
            </a:r>
          </a:p>
          <a:p>
            <a:pPr algn="r" rtl="1"/>
            <a:endParaRPr lang="fa-IR" sz="3200" b="1" dirty="0">
              <a:solidFill>
                <a:srgbClr val="FF0000"/>
              </a:solidFill>
              <a:cs typeface="B Nazanin" panose="00000400000000000000" pitchFamily="2" charset="-78"/>
            </a:endParaRPr>
          </a:p>
          <a:p>
            <a:pPr algn="r" rtl="1"/>
            <a:r>
              <a:rPr lang="fa-IR" sz="3200" b="1" dirty="0">
                <a:solidFill>
                  <a:schemeClr val="tx2"/>
                </a:solidFill>
                <a:cs typeface="B Nazanin" panose="00000400000000000000" pitchFamily="2" charset="-78"/>
              </a:rPr>
              <a:t>افرادي كه قندخون </a:t>
            </a:r>
            <a:r>
              <a:rPr lang="fa-IR" sz="3200" b="1" dirty="0">
                <a:solidFill>
                  <a:srgbClr val="FF0000"/>
                </a:solidFill>
                <a:cs typeface="B Nazanin" panose="00000400000000000000" pitchFamily="2" charset="-78"/>
              </a:rPr>
              <a:t>ناشتا</a:t>
            </a:r>
            <a:r>
              <a:rPr lang="fa-IR" sz="3200" b="1" dirty="0">
                <a:solidFill>
                  <a:schemeClr val="tx2"/>
                </a:solidFill>
                <a:cs typeface="B Nazanin" panose="00000400000000000000" pitchFamily="2" charset="-78"/>
              </a:rPr>
              <a:t> در آ ن ها </a:t>
            </a:r>
            <a:r>
              <a:rPr lang="fa-IR" sz="3200" b="1" dirty="0">
                <a:solidFill>
                  <a:srgbClr val="FF0000"/>
                </a:solidFill>
                <a:cs typeface="B Nazanin" panose="00000400000000000000" pitchFamily="2" charset="-78"/>
              </a:rPr>
              <a:t>125 - 100 </a:t>
            </a:r>
            <a:r>
              <a:rPr lang="fa-IR" sz="3200" b="1" dirty="0">
                <a:solidFill>
                  <a:schemeClr val="tx2"/>
                </a:solidFill>
                <a:cs typeface="B Nazanin" panose="00000400000000000000" pitchFamily="2" charset="-78"/>
              </a:rPr>
              <a:t>ميلي گرم در دسي </a:t>
            </a:r>
            <a:r>
              <a:rPr lang="fa-IR" sz="3200" b="1" dirty="0" smtClean="0">
                <a:solidFill>
                  <a:schemeClr val="tx2"/>
                </a:solidFill>
                <a:cs typeface="B Nazanin" panose="00000400000000000000" pitchFamily="2" charset="-78"/>
              </a:rPr>
              <a:t>ليتر است،اختلال قندخون نا شتا  </a:t>
            </a:r>
            <a:r>
              <a:rPr lang="en-US" sz="3200" b="1" dirty="0" smtClean="0">
                <a:solidFill>
                  <a:schemeClr val="tx2"/>
                </a:solidFill>
                <a:cs typeface="B Nazanin" panose="00000400000000000000" pitchFamily="2" charset="-78"/>
              </a:rPr>
              <a:t>  IFG </a:t>
            </a:r>
            <a:r>
              <a:rPr lang="fa-IR" sz="3200" b="1" dirty="0" smtClean="0">
                <a:solidFill>
                  <a:schemeClr val="tx2"/>
                </a:solidFill>
                <a:cs typeface="B Nazanin" panose="00000400000000000000" pitchFamily="2" charset="-78"/>
              </a:rPr>
              <a:t>دارند </a:t>
            </a:r>
            <a:r>
              <a:rPr lang="fa-IR" sz="3200" b="1" dirty="0">
                <a:solidFill>
                  <a:schemeClr val="tx2"/>
                </a:solidFill>
                <a:cs typeface="B Nazanin" panose="00000400000000000000" pitchFamily="2" charset="-78"/>
              </a:rPr>
              <a:t>و </a:t>
            </a:r>
            <a:r>
              <a:rPr lang="fa-IR" sz="3200" b="1" dirty="0" smtClean="0">
                <a:solidFill>
                  <a:schemeClr val="tx2"/>
                </a:solidFill>
                <a:cs typeface="B Nazanin" panose="00000400000000000000" pitchFamily="2" charset="-78"/>
              </a:rPr>
              <a:t>كساني كه درآزمايش تحمل </a:t>
            </a:r>
            <a:r>
              <a:rPr lang="fa-IR" sz="3200" b="1" dirty="0" smtClean="0">
                <a:solidFill>
                  <a:srgbClr val="FF0000"/>
                </a:solidFill>
                <a:cs typeface="B Nazanin" panose="00000400000000000000" pitchFamily="2" charset="-78"/>
              </a:rPr>
              <a:t>قند 2 ساعت</a:t>
            </a:r>
            <a:r>
              <a:rPr lang="fa-IR" sz="3200" b="1" dirty="0" smtClean="0">
                <a:solidFill>
                  <a:schemeClr val="tx2"/>
                </a:solidFill>
                <a:cs typeface="B Nazanin" panose="00000400000000000000" pitchFamily="2" charset="-78"/>
              </a:rPr>
              <a:t> پس از مصرف 75 گرم گلوكز، قند خون آ ن </a:t>
            </a:r>
            <a:r>
              <a:rPr lang="fa-IR" sz="3200" b="1" dirty="0">
                <a:solidFill>
                  <a:schemeClr val="tx2"/>
                </a:solidFill>
                <a:cs typeface="B Nazanin" panose="00000400000000000000" pitchFamily="2" charset="-78"/>
              </a:rPr>
              <a:t>ها </a:t>
            </a:r>
            <a:r>
              <a:rPr lang="fa-IR" sz="3200" b="1" dirty="0">
                <a:solidFill>
                  <a:srgbClr val="FF0000"/>
                </a:solidFill>
                <a:cs typeface="B Nazanin" panose="00000400000000000000" pitchFamily="2" charset="-78"/>
              </a:rPr>
              <a:t>199 - 140</a:t>
            </a:r>
            <a:r>
              <a:rPr lang="fa-IR" sz="3200" b="1" dirty="0">
                <a:solidFill>
                  <a:schemeClr val="tx2"/>
                </a:solidFill>
                <a:cs typeface="B Nazanin" panose="00000400000000000000" pitchFamily="2" charset="-78"/>
              </a:rPr>
              <a:t> ميلي گرم در دسي </a:t>
            </a:r>
            <a:r>
              <a:rPr lang="fa-IR" sz="3200" b="1" dirty="0" smtClean="0">
                <a:solidFill>
                  <a:schemeClr val="tx2"/>
                </a:solidFill>
                <a:cs typeface="B Nazanin" panose="00000400000000000000" pitchFamily="2" charset="-78"/>
              </a:rPr>
              <a:t>ليتر </a:t>
            </a:r>
            <a:r>
              <a:rPr lang="fa-IR" sz="3200" b="1" dirty="0">
                <a:solidFill>
                  <a:schemeClr val="tx2"/>
                </a:solidFill>
                <a:cs typeface="B Nazanin" panose="00000400000000000000" pitchFamily="2" charset="-78"/>
              </a:rPr>
              <a:t>باشد، </a:t>
            </a:r>
            <a:r>
              <a:rPr lang="fa-IR" sz="3200" b="1" dirty="0" smtClean="0">
                <a:solidFill>
                  <a:schemeClr val="tx2"/>
                </a:solidFill>
                <a:cs typeface="B Nazanin" panose="00000400000000000000" pitchFamily="2" charset="-78"/>
              </a:rPr>
              <a:t>اختلال تحمل گلوكز </a:t>
            </a:r>
            <a:r>
              <a:rPr lang="fa-IR" sz="3200" b="1" dirty="0">
                <a:solidFill>
                  <a:schemeClr val="tx2"/>
                </a:solidFill>
                <a:cs typeface="B Nazanin" panose="00000400000000000000" pitchFamily="2" charset="-78"/>
              </a:rPr>
              <a:t>( </a:t>
            </a:r>
            <a:r>
              <a:rPr lang="en-US" sz="3200" b="1" dirty="0" smtClean="0">
                <a:solidFill>
                  <a:schemeClr val="tx2"/>
                </a:solidFill>
                <a:cs typeface="B Nazanin" panose="00000400000000000000" pitchFamily="2" charset="-78"/>
              </a:rPr>
              <a:t>IGT</a:t>
            </a:r>
            <a:r>
              <a:rPr lang="fa-IR" sz="3200" b="1" dirty="0" smtClean="0">
                <a:solidFill>
                  <a:schemeClr val="tx2"/>
                </a:solidFill>
                <a:cs typeface="B Nazanin" panose="00000400000000000000" pitchFamily="2" charset="-78"/>
              </a:rPr>
              <a:t> ) دارند</a:t>
            </a:r>
            <a:r>
              <a:rPr lang="fa-IR" sz="3200" b="1" dirty="0">
                <a:solidFill>
                  <a:schemeClr val="tx2"/>
                </a:solidFill>
                <a:cs typeface="B Nazanin" panose="00000400000000000000" pitchFamily="2" charset="-78"/>
              </a:rPr>
              <a:t>. </a:t>
            </a:r>
            <a:endParaRPr lang="en-US" sz="3200" b="1" dirty="0" smtClean="0">
              <a:solidFill>
                <a:schemeClr val="tx2"/>
              </a:solidFill>
              <a:cs typeface="B Nazanin" panose="00000400000000000000" pitchFamily="2" charset="-78"/>
            </a:endParaRPr>
          </a:p>
          <a:p>
            <a:pPr algn="r" rtl="1"/>
            <a:endParaRPr lang="fa-IR" sz="3200" b="1" dirty="0" smtClean="0">
              <a:solidFill>
                <a:schemeClr val="tx2"/>
              </a:solidFill>
              <a:cs typeface="B Nazanin" panose="00000400000000000000" pitchFamily="2" charset="-78"/>
            </a:endParaRPr>
          </a:p>
          <a:p>
            <a:pPr algn="r" rtl="1"/>
            <a:r>
              <a:rPr lang="fa-IR" sz="3200" b="1" dirty="0" smtClean="0">
                <a:solidFill>
                  <a:schemeClr val="tx2"/>
                </a:solidFill>
                <a:cs typeface="B Nazanin" panose="00000400000000000000" pitchFamily="2" charset="-78"/>
              </a:rPr>
              <a:t>مجموعه </a:t>
            </a:r>
            <a:r>
              <a:rPr lang="fa-IR" sz="3200" b="1" dirty="0">
                <a:solidFill>
                  <a:schemeClr val="tx2"/>
                </a:solidFill>
                <a:cs typeface="B Nazanin" panose="00000400000000000000" pitchFamily="2" charset="-78"/>
              </a:rPr>
              <a:t>ي افرادي كه </a:t>
            </a:r>
            <a:r>
              <a:rPr lang="fa-IR" sz="3200" b="1" dirty="0" smtClean="0">
                <a:solidFill>
                  <a:schemeClr val="tx2"/>
                </a:solidFill>
                <a:cs typeface="B Nazanin" panose="00000400000000000000" pitchFamily="2" charset="-78"/>
              </a:rPr>
              <a:t>مبتلا به </a:t>
            </a:r>
            <a:r>
              <a:rPr lang="en-US" sz="3200" b="1" dirty="0">
                <a:solidFill>
                  <a:schemeClr val="tx2"/>
                </a:solidFill>
                <a:cs typeface="B Nazanin" panose="00000400000000000000" pitchFamily="2" charset="-78"/>
              </a:rPr>
              <a:t>IFG </a:t>
            </a:r>
            <a:r>
              <a:rPr lang="fa-IR" sz="3200" b="1" dirty="0" smtClean="0">
                <a:solidFill>
                  <a:schemeClr val="tx2"/>
                </a:solidFill>
                <a:cs typeface="B Nazanin" panose="00000400000000000000" pitchFamily="2" charset="-78"/>
              </a:rPr>
              <a:t> يا </a:t>
            </a:r>
            <a:r>
              <a:rPr lang="en-US" sz="3200" b="1" dirty="0" smtClean="0">
                <a:solidFill>
                  <a:schemeClr val="tx2"/>
                </a:solidFill>
                <a:cs typeface="B Nazanin" panose="00000400000000000000" pitchFamily="2" charset="-78"/>
              </a:rPr>
              <a:t>IGT</a:t>
            </a:r>
            <a:r>
              <a:rPr lang="fa-IR" sz="3200" b="1" dirty="0" smtClean="0">
                <a:solidFill>
                  <a:schemeClr val="tx2"/>
                </a:solidFill>
                <a:cs typeface="B Nazanin" panose="00000400000000000000" pitchFamily="2" charset="-78"/>
              </a:rPr>
              <a:t>هستند ، </a:t>
            </a:r>
            <a:r>
              <a:rPr lang="fa-IR" sz="3200" b="1" dirty="0">
                <a:solidFill>
                  <a:srgbClr val="FF0000"/>
                </a:solidFill>
                <a:cs typeface="B Nazanin" panose="00000400000000000000" pitchFamily="2" charset="-78"/>
              </a:rPr>
              <a:t>پر ه ديابتي </a:t>
            </a:r>
            <a:r>
              <a:rPr lang="fa-IR" sz="3200" b="1" dirty="0">
                <a:solidFill>
                  <a:schemeClr val="tx2"/>
                </a:solidFill>
                <a:cs typeface="B Nazanin" panose="00000400000000000000" pitchFamily="2" charset="-78"/>
              </a:rPr>
              <a:t>ناميد ه مي شوند </a:t>
            </a:r>
            <a:r>
              <a:rPr lang="fa-IR" sz="3200" b="1" dirty="0" smtClean="0">
                <a:solidFill>
                  <a:schemeClr val="tx2"/>
                </a:solidFill>
                <a:cs typeface="B Nazanin" panose="00000400000000000000" pitchFamily="2" charset="-78"/>
              </a:rPr>
              <a:t>.</a:t>
            </a:r>
          </a:p>
          <a:p>
            <a:pPr algn="r" rtl="1"/>
            <a:r>
              <a:rPr lang="fa-IR" sz="3200" b="1" dirty="0" smtClean="0">
                <a:solidFill>
                  <a:schemeClr val="tx2"/>
                </a:solidFill>
                <a:cs typeface="B Nazanin" panose="00000400000000000000" pitchFamily="2" charset="-78"/>
              </a:rPr>
              <a:t> </a:t>
            </a:r>
          </a:p>
          <a:p>
            <a:pPr algn="r" rtl="1"/>
            <a:r>
              <a:rPr lang="fa-IR" sz="3200" b="1" dirty="0" smtClean="0">
                <a:solidFill>
                  <a:schemeClr val="tx2"/>
                </a:solidFill>
                <a:cs typeface="B Nazanin" panose="00000400000000000000" pitchFamily="2" charset="-78"/>
              </a:rPr>
              <a:t>اين </a:t>
            </a:r>
            <a:r>
              <a:rPr lang="fa-IR" sz="3200" b="1" dirty="0">
                <a:solidFill>
                  <a:schemeClr val="tx2"/>
                </a:solidFill>
                <a:cs typeface="B Nazanin" panose="00000400000000000000" pitchFamily="2" charset="-78"/>
              </a:rPr>
              <a:t>افراد </a:t>
            </a:r>
            <a:r>
              <a:rPr lang="fa-IR" sz="3200" b="1" dirty="0" smtClean="0">
                <a:solidFill>
                  <a:schemeClr val="tx2"/>
                </a:solidFill>
                <a:cs typeface="B Nazanin" panose="00000400000000000000" pitchFamily="2" charset="-78"/>
              </a:rPr>
              <a:t>درمعرض </a:t>
            </a:r>
            <a:r>
              <a:rPr lang="fa-IR" sz="3200" b="1" dirty="0">
                <a:solidFill>
                  <a:schemeClr val="tx2"/>
                </a:solidFill>
                <a:cs typeface="B Nazanin" panose="00000400000000000000" pitchFamily="2" charset="-78"/>
              </a:rPr>
              <a:t>خطر بروز ديابت محسوب شده و بايد </a:t>
            </a:r>
            <a:r>
              <a:rPr lang="fa-IR" sz="3200" b="1" dirty="0">
                <a:solidFill>
                  <a:srgbClr val="FF0000"/>
                </a:solidFill>
                <a:cs typeface="B Nazanin" panose="00000400000000000000" pitchFamily="2" charset="-78"/>
              </a:rPr>
              <a:t>سالانه</a:t>
            </a:r>
            <a:r>
              <a:rPr lang="fa-IR" sz="3200" b="1" dirty="0">
                <a:solidFill>
                  <a:schemeClr val="tx2"/>
                </a:solidFill>
                <a:cs typeface="B Nazanin" panose="00000400000000000000" pitchFamily="2" charset="-78"/>
              </a:rPr>
              <a:t> جهت انجام آزمايش خون </a:t>
            </a:r>
            <a:r>
              <a:rPr lang="fa-IR" sz="3200" b="1" dirty="0">
                <a:solidFill>
                  <a:srgbClr val="FF0000"/>
                </a:solidFill>
                <a:cs typeface="B Nazanin" panose="00000400000000000000" pitchFamily="2" charset="-78"/>
              </a:rPr>
              <a:t>به پزشك ارجاع </a:t>
            </a:r>
            <a:r>
              <a:rPr lang="fa-IR" sz="3200" b="1" dirty="0">
                <a:solidFill>
                  <a:schemeClr val="tx2"/>
                </a:solidFill>
                <a:cs typeface="B Nazanin" panose="00000400000000000000" pitchFamily="2" charset="-78"/>
              </a:rPr>
              <a:t>شوند.</a:t>
            </a:r>
          </a:p>
          <a:p>
            <a:pPr algn="r"/>
            <a:endParaRPr lang="en-US" sz="3200" dirty="0">
              <a:solidFill>
                <a:schemeClr val="tx2"/>
              </a:solidFill>
              <a:cs typeface="B Titr" panose="00000700000000000000" pitchFamily="2" charset="-78"/>
            </a:endParaRPr>
          </a:p>
        </p:txBody>
      </p:sp>
    </p:spTree>
    <p:extLst>
      <p:ext uri="{BB962C8B-B14F-4D97-AF65-F5344CB8AC3E}">
        <p14:creationId xmlns:p14="http://schemas.microsoft.com/office/powerpoint/2010/main" val="3460158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itle 1"/>
          <p:cNvSpPr txBox="1">
            <a:spLocks/>
          </p:cNvSpPr>
          <p:nvPr/>
        </p:nvSpPr>
        <p:spPr>
          <a:xfrm>
            <a:off x="213693" y="197476"/>
            <a:ext cx="11700000" cy="648000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endParaRPr lang="fa-IR" dirty="0" smtClean="0">
              <a:solidFill>
                <a:schemeClr val="tx2"/>
              </a:solidFill>
              <a:cs typeface="B Titr" panose="00000700000000000000" pitchFamily="2" charset="-78"/>
            </a:endParaRPr>
          </a:p>
          <a:p>
            <a:pPr algn="r" rtl="1"/>
            <a:endParaRPr lang="fa-IR" dirty="0" smtClean="0">
              <a:solidFill>
                <a:schemeClr val="tx2"/>
              </a:solidFill>
              <a:cs typeface="B Titr" panose="00000700000000000000" pitchFamily="2" charset="-78"/>
            </a:endParaRPr>
          </a:p>
          <a:p>
            <a:pPr algn="r" rtl="1"/>
            <a:r>
              <a:rPr lang="fa-IR" dirty="0" smtClean="0">
                <a:solidFill>
                  <a:schemeClr val="tx2"/>
                </a:solidFill>
                <a:cs typeface="B Titr" panose="00000700000000000000" pitchFamily="2" charset="-78"/>
              </a:rPr>
              <a:t>اين </a:t>
            </a:r>
            <a:r>
              <a:rPr lang="fa-IR" dirty="0">
                <a:solidFill>
                  <a:schemeClr val="tx2"/>
                </a:solidFill>
                <a:cs typeface="B Titr" panose="00000700000000000000" pitchFamily="2" charset="-78"/>
              </a:rPr>
              <a:t>افراد بايد در صورت اضافه وزن و چاقي، وزن خود را كاهش داده و متعادل كنند. استفاده از رژيم غذايي سالم و </a:t>
            </a:r>
            <a:r>
              <a:rPr lang="fa-IR" dirty="0" smtClean="0">
                <a:solidFill>
                  <a:schemeClr val="tx2"/>
                </a:solidFill>
                <a:cs typeface="B Titr" panose="00000700000000000000" pitchFamily="2" charset="-78"/>
              </a:rPr>
              <a:t>انجام فعاليت </a:t>
            </a:r>
            <a:r>
              <a:rPr lang="fa-IR" dirty="0">
                <a:solidFill>
                  <a:schemeClr val="tx2"/>
                </a:solidFill>
                <a:cs typeface="B Titr" panose="00000700000000000000" pitchFamily="2" charset="-78"/>
              </a:rPr>
              <a:t>هاي ورزشي منظم و مستمر ضمن كمك به كاهش وزن، سبب طبيعي شدن قند خون خواهد شد</a:t>
            </a:r>
            <a:r>
              <a:rPr lang="fa-IR" dirty="0" smtClean="0">
                <a:solidFill>
                  <a:schemeClr val="tx2"/>
                </a:solidFill>
                <a:cs typeface="B Titr" panose="00000700000000000000" pitchFamily="2" charset="-78"/>
              </a:rPr>
              <a:t>.</a:t>
            </a:r>
          </a:p>
          <a:p>
            <a:pPr algn="r" rtl="1"/>
            <a:endParaRPr lang="fa-IR" dirty="0" smtClean="0">
              <a:solidFill>
                <a:schemeClr val="tx2"/>
              </a:solidFill>
              <a:cs typeface="B Titr" panose="00000700000000000000" pitchFamily="2" charset="-78"/>
            </a:endParaRPr>
          </a:p>
          <a:p>
            <a:pPr algn="r" rtl="1"/>
            <a:r>
              <a:rPr lang="fa-IR" dirty="0" smtClean="0">
                <a:solidFill>
                  <a:srgbClr val="FF0000"/>
                </a:solidFill>
                <a:cs typeface="B Titr" panose="00000700000000000000" pitchFamily="2" charset="-78"/>
              </a:rPr>
              <a:t>مشاوره تغذیه و مشاوره فعالیت بدنی هر 6 ماه یکبار</a:t>
            </a:r>
          </a:p>
          <a:p>
            <a:pPr algn="r" rtl="1"/>
            <a:endParaRPr lang="fa-IR" dirty="0">
              <a:solidFill>
                <a:srgbClr val="FF0000"/>
              </a:solidFill>
              <a:cs typeface="B Titr" panose="00000700000000000000" pitchFamily="2" charset="-78"/>
            </a:endParaRPr>
          </a:p>
          <a:p>
            <a:pPr algn="r" rtl="1"/>
            <a:r>
              <a:rPr lang="fa-IR" dirty="0" smtClean="0">
                <a:solidFill>
                  <a:srgbClr val="FF0000"/>
                </a:solidFill>
                <a:cs typeface="B Titr" panose="00000700000000000000" pitchFamily="2" charset="-78"/>
              </a:rPr>
              <a:t>غربالگری سالانه</a:t>
            </a:r>
            <a:endParaRPr lang="fa-IR" dirty="0">
              <a:solidFill>
                <a:srgbClr val="FF0000"/>
              </a:solidFill>
              <a:cs typeface="B Titr" panose="00000700000000000000" pitchFamily="2" charset="-78"/>
            </a:endParaRPr>
          </a:p>
        </p:txBody>
      </p:sp>
    </p:spTree>
    <p:extLst>
      <p:ext uri="{BB962C8B-B14F-4D97-AF65-F5344CB8AC3E}">
        <p14:creationId xmlns:p14="http://schemas.microsoft.com/office/powerpoint/2010/main" val="3058783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534" y="113044"/>
            <a:ext cx="11078292" cy="694280"/>
          </a:xfrm>
        </p:spPr>
        <p:style>
          <a:lnRef idx="2">
            <a:schemeClr val="accent2"/>
          </a:lnRef>
          <a:fillRef idx="1">
            <a:schemeClr val="lt1"/>
          </a:fillRef>
          <a:effectRef idx="0">
            <a:schemeClr val="accent2"/>
          </a:effectRef>
          <a:fontRef idx="minor">
            <a:schemeClr val="dk1"/>
          </a:fontRef>
        </p:style>
        <p:txBody>
          <a:bodyPr>
            <a:normAutofit fontScale="90000"/>
          </a:bodyPr>
          <a:lstStyle/>
          <a:p>
            <a:pPr rtl="1"/>
            <a:r>
              <a:rPr lang="fa-IR" b="1" dirty="0" smtClean="0">
                <a:solidFill>
                  <a:srgbClr val="FF0000"/>
                </a:solidFill>
                <a:cs typeface="B Titr" panose="00000700000000000000" pitchFamily="2" charset="-78"/>
              </a:rPr>
              <a:t/>
            </a:r>
            <a:br>
              <a:rPr lang="fa-IR" b="1" dirty="0" smtClean="0">
                <a:solidFill>
                  <a:srgbClr val="FF0000"/>
                </a:solidFill>
                <a:cs typeface="B Titr" panose="00000700000000000000" pitchFamily="2" charset="-78"/>
              </a:rPr>
            </a:br>
            <a:r>
              <a:rPr lang="fa-IR" b="1" dirty="0">
                <a:solidFill>
                  <a:srgbClr val="FF0000"/>
                </a:solidFill>
                <a:cs typeface="B Titr" panose="00000700000000000000" pitchFamily="2" charset="-78"/>
              </a:rPr>
              <a:t/>
            </a:r>
            <a:br>
              <a:rPr lang="fa-IR" b="1" dirty="0">
                <a:solidFill>
                  <a:srgbClr val="FF0000"/>
                </a:solidFill>
                <a:cs typeface="B Titr" panose="00000700000000000000" pitchFamily="2" charset="-78"/>
              </a:rPr>
            </a:br>
            <a:r>
              <a:rPr lang="fa-IR" b="1" dirty="0" smtClean="0">
                <a:solidFill>
                  <a:srgbClr val="FF0000"/>
                </a:solidFill>
                <a:cs typeface="B Titr" panose="00000700000000000000" pitchFamily="2" charset="-78"/>
              </a:rPr>
              <a:t/>
            </a:r>
            <a:br>
              <a:rPr lang="fa-IR" b="1" dirty="0" smtClean="0">
                <a:solidFill>
                  <a:srgbClr val="FF0000"/>
                </a:solidFill>
                <a:cs typeface="B Titr" panose="00000700000000000000" pitchFamily="2" charset="-78"/>
              </a:rPr>
            </a:br>
            <a:r>
              <a:rPr lang="fa-IR" b="1" dirty="0">
                <a:solidFill>
                  <a:srgbClr val="FF0000"/>
                </a:solidFill>
                <a:cs typeface="B Titr" panose="00000700000000000000" pitchFamily="2" charset="-78"/>
              </a:rPr>
              <a:t/>
            </a:r>
            <a:br>
              <a:rPr lang="fa-IR" b="1" dirty="0">
                <a:solidFill>
                  <a:srgbClr val="FF0000"/>
                </a:solidFill>
                <a:cs typeface="B Titr" panose="00000700000000000000" pitchFamily="2" charset="-78"/>
              </a:rPr>
            </a:br>
            <a:r>
              <a:rPr lang="fa-IR" b="1" dirty="0" smtClean="0">
                <a:solidFill>
                  <a:srgbClr val="FF0000"/>
                </a:solidFill>
                <a:cs typeface="B Titr" panose="00000700000000000000" pitchFamily="2" charset="-78"/>
              </a:rPr>
              <a:t>افراد در  معرض خطر ابتلا به دیابت </a:t>
            </a:r>
            <a:r>
              <a:rPr lang="fa-IR" sz="1800" dirty="0">
                <a:solidFill>
                  <a:schemeClr val="tx1"/>
                </a:solidFill>
                <a:cs typeface="B Titr" panose="00000700000000000000" pitchFamily="2" charset="-78"/>
              </a:rPr>
              <a:t/>
            </a:r>
            <a:br>
              <a:rPr lang="fa-IR" sz="1800" dirty="0">
                <a:solidFill>
                  <a:schemeClr val="tx1"/>
                </a:solidFill>
                <a:cs typeface="B Titr" panose="00000700000000000000" pitchFamily="2" charset="-78"/>
              </a:rPr>
            </a:br>
            <a:r>
              <a:rPr lang="fa-IR" sz="1800" dirty="0" smtClean="0">
                <a:solidFill>
                  <a:schemeClr val="tx1"/>
                </a:solidFill>
                <a:cs typeface="B Titr" panose="00000700000000000000" pitchFamily="2" charset="-78"/>
              </a:rPr>
              <a:t/>
            </a:r>
            <a:br>
              <a:rPr lang="fa-IR" sz="1800" dirty="0" smtClean="0">
                <a:solidFill>
                  <a:schemeClr val="tx1"/>
                </a:solidFill>
                <a:cs typeface="B Titr" panose="00000700000000000000" pitchFamily="2" charset="-78"/>
              </a:rPr>
            </a:br>
            <a:r>
              <a:rPr lang="fa-IR" sz="1800" dirty="0" smtClean="0">
                <a:solidFill>
                  <a:schemeClr val="tx1"/>
                </a:solidFill>
                <a:cs typeface="B Titr" panose="00000700000000000000" pitchFamily="2" charset="-78"/>
              </a:rPr>
              <a:t/>
            </a:r>
            <a:br>
              <a:rPr lang="fa-IR" sz="1800" dirty="0" smtClean="0">
                <a:solidFill>
                  <a:schemeClr val="tx1"/>
                </a:solidFill>
                <a:cs typeface="B Titr" panose="00000700000000000000" pitchFamily="2" charset="-78"/>
              </a:rPr>
            </a:br>
            <a:r>
              <a:rPr lang="fa-IR" sz="1800" dirty="0">
                <a:solidFill>
                  <a:schemeClr val="tx1"/>
                </a:solidFill>
                <a:cs typeface="B Titr" panose="00000700000000000000" pitchFamily="2" charset="-78"/>
              </a:rPr>
              <a:t/>
            </a:r>
            <a:br>
              <a:rPr lang="fa-IR" sz="1800" dirty="0">
                <a:solidFill>
                  <a:schemeClr val="tx1"/>
                </a:solidFill>
                <a:cs typeface="B Titr" panose="00000700000000000000" pitchFamily="2" charset="-78"/>
              </a:rPr>
            </a:br>
            <a:r>
              <a:rPr lang="fa-IR" sz="1800" dirty="0" smtClean="0">
                <a:solidFill>
                  <a:schemeClr val="tx1"/>
                </a:solidFill>
                <a:cs typeface="B Titr" panose="00000700000000000000" pitchFamily="2" charset="-78"/>
              </a:rPr>
              <a:t/>
            </a:r>
            <a:br>
              <a:rPr lang="fa-IR" sz="1800" dirty="0" smtClean="0">
                <a:solidFill>
                  <a:schemeClr val="tx1"/>
                </a:solidFill>
                <a:cs typeface="B Titr" panose="00000700000000000000" pitchFamily="2" charset="-78"/>
              </a:rPr>
            </a:br>
            <a:r>
              <a:rPr lang="fa-IR" sz="1800" dirty="0">
                <a:solidFill>
                  <a:schemeClr val="tx1"/>
                </a:solidFill>
                <a:cs typeface="B Titr" panose="00000700000000000000" pitchFamily="2" charset="-78"/>
              </a:rPr>
              <a:t/>
            </a:r>
            <a:br>
              <a:rPr lang="fa-IR" sz="1800" dirty="0">
                <a:solidFill>
                  <a:schemeClr val="tx1"/>
                </a:solidFill>
                <a:cs typeface="B Titr" panose="00000700000000000000" pitchFamily="2" charset="-78"/>
              </a:rPr>
            </a:br>
            <a:r>
              <a:rPr lang="fa-IR" sz="1800" dirty="0">
                <a:solidFill>
                  <a:schemeClr val="tx1"/>
                </a:solidFill>
                <a:cs typeface="B Titr" panose="00000700000000000000" pitchFamily="2" charset="-78"/>
              </a:rPr>
              <a:t/>
            </a:r>
            <a:br>
              <a:rPr lang="fa-IR" sz="1800" dirty="0">
                <a:solidFill>
                  <a:schemeClr val="tx1"/>
                </a:solidFill>
                <a:cs typeface="B Titr" panose="00000700000000000000" pitchFamily="2" charset="-78"/>
              </a:rPr>
            </a:br>
            <a:endParaRPr lang="en-US" sz="1800" dirty="0">
              <a:solidFill>
                <a:schemeClr val="tx1"/>
              </a:solidFill>
              <a:cs typeface="B Titr" panose="00000700000000000000" pitchFamily="2" charset="-78"/>
            </a:endParaRPr>
          </a:p>
        </p:txBody>
      </p:sp>
      <p:sp>
        <p:nvSpPr>
          <p:cNvPr id="6" name="Rounded Rectangle 5"/>
          <p:cNvSpPr/>
          <p:nvPr/>
        </p:nvSpPr>
        <p:spPr>
          <a:xfrm>
            <a:off x="8255059" y="1119581"/>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smtClean="0">
                <a:solidFill>
                  <a:schemeClr val="tx1"/>
                </a:solidFill>
                <a:cs typeface="B Titr" panose="00000700000000000000" pitchFamily="2" charset="-78"/>
              </a:rPr>
              <a:t>افراد دارای</a:t>
            </a:r>
          </a:p>
          <a:p>
            <a:pPr algn="ctr"/>
            <a:r>
              <a:rPr lang="fa-IR" sz="2800" dirty="0" smtClean="0">
                <a:solidFill>
                  <a:schemeClr val="tx1"/>
                </a:solidFill>
                <a:cs typeface="B Titr" panose="00000700000000000000" pitchFamily="2" charset="-78"/>
              </a:rPr>
              <a:t> اضافه </a:t>
            </a:r>
            <a:r>
              <a:rPr lang="fa-IR" sz="2800" dirty="0">
                <a:solidFill>
                  <a:schemeClr val="tx1"/>
                </a:solidFill>
                <a:cs typeface="B Titr" panose="00000700000000000000" pitchFamily="2" charset="-78"/>
              </a:rPr>
              <a:t>وزن </a:t>
            </a:r>
            <a:r>
              <a:rPr lang="fa-IR" sz="2800" dirty="0" smtClean="0">
                <a:solidFill>
                  <a:schemeClr val="tx1"/>
                </a:solidFill>
                <a:cs typeface="B Titr" panose="00000700000000000000" pitchFamily="2" charset="-78"/>
              </a:rPr>
              <a:t>يا چاق</a:t>
            </a:r>
            <a:r>
              <a:rPr lang="en-US" sz="2800" dirty="0">
                <a:solidFill>
                  <a:schemeClr val="tx1"/>
                </a:solidFill>
                <a:cs typeface="B Titr" panose="00000700000000000000" pitchFamily="2" charset="-78"/>
              </a:rPr>
              <a:t/>
            </a:r>
            <a:br>
              <a:rPr lang="en-US" sz="2800" dirty="0">
                <a:solidFill>
                  <a:schemeClr val="tx1"/>
                </a:solidFill>
                <a:cs typeface="B Titr" panose="00000700000000000000" pitchFamily="2" charset="-78"/>
              </a:rPr>
            </a:br>
            <a:endParaRPr lang="en-US" sz="2800" dirty="0"/>
          </a:p>
        </p:txBody>
      </p:sp>
      <p:sp>
        <p:nvSpPr>
          <p:cNvPr id="7" name="Rounded Rectangle 6"/>
          <p:cNvSpPr/>
          <p:nvPr/>
        </p:nvSpPr>
        <p:spPr>
          <a:xfrm>
            <a:off x="4452904" y="1119581"/>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a:solidFill>
                  <a:schemeClr val="tx1"/>
                </a:solidFill>
                <a:cs typeface="B Titr" panose="00000700000000000000" pitchFamily="2" charset="-78"/>
              </a:rPr>
              <a:t>سابقه </a:t>
            </a:r>
            <a:r>
              <a:rPr lang="fa-IR" sz="2800" dirty="0" smtClean="0">
                <a:solidFill>
                  <a:schemeClr val="tx1"/>
                </a:solidFill>
                <a:cs typeface="B Titr" panose="00000700000000000000" pitchFamily="2" charset="-78"/>
              </a:rPr>
              <a:t>ي خانوادگی </a:t>
            </a:r>
          </a:p>
          <a:p>
            <a:pPr algn="ctr"/>
            <a:r>
              <a:rPr lang="fa-IR" sz="2800" dirty="0" smtClean="0">
                <a:solidFill>
                  <a:schemeClr val="tx1"/>
                </a:solidFill>
                <a:cs typeface="B Titr" panose="00000700000000000000" pitchFamily="2" charset="-78"/>
              </a:rPr>
              <a:t>ابتلا </a:t>
            </a:r>
            <a:r>
              <a:rPr lang="fa-IR" sz="2800" dirty="0">
                <a:solidFill>
                  <a:schemeClr val="tx1"/>
                </a:solidFill>
                <a:cs typeface="B Titr" panose="00000700000000000000" pitchFamily="2" charset="-78"/>
              </a:rPr>
              <a:t>به ديابت</a:t>
            </a:r>
            <a:endParaRPr lang="en-US" sz="2800" dirty="0"/>
          </a:p>
        </p:txBody>
      </p:sp>
      <p:sp>
        <p:nvSpPr>
          <p:cNvPr id="8" name="Rounded Rectangle 7"/>
          <p:cNvSpPr/>
          <p:nvPr/>
        </p:nvSpPr>
        <p:spPr>
          <a:xfrm>
            <a:off x="650750" y="1119581"/>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solidFill>
                  <a:schemeClr val="tx1"/>
                </a:solidFill>
                <a:cs typeface="B Titr" panose="00000700000000000000" pitchFamily="2" charset="-78"/>
              </a:rPr>
              <a:t>  </a:t>
            </a:r>
            <a:r>
              <a:rPr lang="fa-IR" sz="2800" dirty="0" smtClean="0">
                <a:solidFill>
                  <a:schemeClr val="tx1"/>
                </a:solidFill>
                <a:cs typeface="B Titr" panose="00000700000000000000" pitchFamily="2" charset="-78"/>
              </a:rPr>
              <a:t>فشارخون مساوي يا بیشتر از   140/90</a:t>
            </a:r>
            <a:endParaRPr lang="en-US" sz="2800" dirty="0"/>
          </a:p>
        </p:txBody>
      </p:sp>
      <p:sp>
        <p:nvSpPr>
          <p:cNvPr id="9" name="Rounded Rectangle 8"/>
          <p:cNvSpPr/>
          <p:nvPr/>
        </p:nvSpPr>
        <p:spPr>
          <a:xfrm>
            <a:off x="2302761" y="4813919"/>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a:solidFill>
                  <a:schemeClr val="tx1"/>
                </a:solidFill>
                <a:cs typeface="B Titr" panose="00000700000000000000" pitchFamily="2" charset="-78"/>
              </a:rPr>
              <a:t>سابقه ي 2 بار يا بيش تر </a:t>
            </a:r>
            <a:r>
              <a:rPr lang="fa-IR" sz="2800" dirty="0" smtClean="0">
                <a:solidFill>
                  <a:schemeClr val="tx1"/>
                </a:solidFill>
                <a:cs typeface="B Titr" panose="00000700000000000000" pitchFamily="2" charset="-78"/>
              </a:rPr>
              <a:t>سقط </a:t>
            </a:r>
          </a:p>
          <a:p>
            <a:pPr algn="ctr"/>
            <a:r>
              <a:rPr lang="fa-IR" sz="2800" dirty="0" smtClean="0">
                <a:solidFill>
                  <a:schemeClr val="tx1"/>
                </a:solidFill>
                <a:cs typeface="B Titr" panose="00000700000000000000" pitchFamily="2" charset="-78"/>
              </a:rPr>
              <a:t>( بدون علت مشخص)</a:t>
            </a:r>
            <a:endParaRPr lang="en-US" sz="2800" dirty="0"/>
          </a:p>
        </p:txBody>
      </p:sp>
      <p:sp>
        <p:nvSpPr>
          <p:cNvPr id="10" name="Rounded Rectangle 9"/>
          <p:cNvSpPr/>
          <p:nvPr/>
        </p:nvSpPr>
        <p:spPr>
          <a:xfrm>
            <a:off x="6597575" y="4813919"/>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a:solidFill>
                  <a:schemeClr val="tx1"/>
                </a:solidFill>
                <a:cs typeface="B Titr" panose="00000700000000000000" pitchFamily="2" charset="-78"/>
              </a:rPr>
              <a:t>سابقه ي مرده زايي</a:t>
            </a:r>
            <a:endParaRPr lang="en-US" sz="2800" dirty="0"/>
          </a:p>
        </p:txBody>
      </p:sp>
      <p:sp>
        <p:nvSpPr>
          <p:cNvPr id="11" name="Rounded Rectangle 10"/>
          <p:cNvSpPr/>
          <p:nvPr/>
        </p:nvSpPr>
        <p:spPr>
          <a:xfrm>
            <a:off x="650749" y="2914930"/>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a:solidFill>
                  <a:schemeClr val="tx1"/>
                </a:solidFill>
                <a:cs typeface="B Titr" panose="00000700000000000000" pitchFamily="2" charset="-78"/>
              </a:rPr>
              <a:t>نوزاد با وزن بيش از </a:t>
            </a:r>
            <a:endParaRPr lang="fa-IR" sz="2800" dirty="0" smtClean="0">
              <a:solidFill>
                <a:schemeClr val="tx1"/>
              </a:solidFill>
              <a:cs typeface="B Titr" panose="00000700000000000000" pitchFamily="2" charset="-78"/>
            </a:endParaRPr>
          </a:p>
          <a:p>
            <a:pPr algn="ctr"/>
            <a:r>
              <a:rPr lang="fa-IR" sz="2800" dirty="0" smtClean="0">
                <a:solidFill>
                  <a:schemeClr val="tx1"/>
                </a:solidFill>
                <a:cs typeface="B Titr" panose="00000700000000000000" pitchFamily="2" charset="-78"/>
              </a:rPr>
              <a:t>4 کیلو گرم</a:t>
            </a:r>
            <a:endParaRPr lang="en-US" sz="2800" dirty="0"/>
          </a:p>
        </p:txBody>
      </p:sp>
      <p:sp>
        <p:nvSpPr>
          <p:cNvPr id="12" name="Rounded Rectangle 11"/>
          <p:cNvSpPr/>
          <p:nvPr/>
        </p:nvSpPr>
        <p:spPr>
          <a:xfrm>
            <a:off x="4452904" y="2881662"/>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a:solidFill>
                  <a:schemeClr val="tx1"/>
                </a:solidFill>
                <a:cs typeface="B Titr" panose="00000700000000000000" pitchFamily="2" charset="-78"/>
              </a:rPr>
              <a:t>سابقه ي ديابت </a:t>
            </a:r>
            <a:r>
              <a:rPr lang="fa-IR" sz="2800" dirty="0" smtClean="0">
                <a:solidFill>
                  <a:schemeClr val="tx1"/>
                </a:solidFill>
                <a:cs typeface="B Titr" panose="00000700000000000000" pitchFamily="2" charset="-78"/>
              </a:rPr>
              <a:t>در بارداري قبلی</a:t>
            </a:r>
            <a:endParaRPr lang="en-US" sz="2800" dirty="0"/>
          </a:p>
        </p:txBody>
      </p:sp>
      <p:sp>
        <p:nvSpPr>
          <p:cNvPr id="13" name="Rounded Rectangle 12"/>
          <p:cNvSpPr/>
          <p:nvPr/>
        </p:nvSpPr>
        <p:spPr>
          <a:xfrm>
            <a:off x="8255059" y="2983384"/>
            <a:ext cx="3240000" cy="162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a-IR" dirty="0" smtClean="0">
              <a:solidFill>
                <a:schemeClr val="tx1"/>
              </a:solidFill>
              <a:cs typeface="B Titr" panose="00000700000000000000" pitchFamily="2" charset="-78"/>
            </a:endParaRPr>
          </a:p>
          <a:p>
            <a:pPr algn="ctr"/>
            <a:r>
              <a:rPr lang="fa-IR" sz="2800" dirty="0" smtClean="0">
                <a:solidFill>
                  <a:schemeClr val="tx1"/>
                </a:solidFill>
                <a:cs typeface="B Titr" panose="00000700000000000000" pitchFamily="2" charset="-78"/>
              </a:rPr>
              <a:t>زنان </a:t>
            </a:r>
            <a:r>
              <a:rPr lang="fa-IR" sz="2800" dirty="0">
                <a:solidFill>
                  <a:schemeClr val="tx1"/>
                </a:solidFill>
                <a:cs typeface="B Titr" panose="00000700000000000000" pitchFamily="2" charset="-78"/>
              </a:rPr>
              <a:t>باردار </a:t>
            </a:r>
            <a:endParaRPr lang="fa-IR" sz="2800" dirty="0" smtClean="0">
              <a:solidFill>
                <a:schemeClr val="tx1"/>
              </a:solidFill>
              <a:cs typeface="B Titr" panose="00000700000000000000" pitchFamily="2" charset="-78"/>
            </a:endParaRPr>
          </a:p>
          <a:p>
            <a:pPr algn="ctr"/>
            <a:r>
              <a:rPr lang="fa-IR" sz="2800" dirty="0" smtClean="0">
                <a:solidFill>
                  <a:schemeClr val="tx1"/>
                </a:solidFill>
                <a:cs typeface="B Titr" panose="00000700000000000000" pitchFamily="2" charset="-78"/>
              </a:rPr>
              <a:t>(</a:t>
            </a:r>
            <a:r>
              <a:rPr lang="fa-IR" sz="2800" dirty="0">
                <a:solidFill>
                  <a:schemeClr val="tx1"/>
                </a:solidFill>
                <a:cs typeface="B Titr" panose="00000700000000000000" pitchFamily="2" charset="-78"/>
              </a:rPr>
              <a:t>در هر گروه سني)</a:t>
            </a:r>
            <a:r>
              <a:rPr lang="fa-IR" dirty="0">
                <a:solidFill>
                  <a:schemeClr val="tx1"/>
                </a:solidFill>
                <a:cs typeface="B Titr" panose="00000700000000000000" pitchFamily="2" charset="-78"/>
              </a:rPr>
              <a:t/>
            </a:r>
            <a:br>
              <a:rPr lang="fa-IR" dirty="0">
                <a:solidFill>
                  <a:schemeClr val="tx1"/>
                </a:solidFill>
                <a:cs typeface="B Titr" panose="00000700000000000000" pitchFamily="2" charset="-78"/>
              </a:rPr>
            </a:br>
            <a:endParaRPr lang="en-US" dirty="0"/>
          </a:p>
        </p:txBody>
      </p:sp>
    </p:spTree>
    <p:extLst>
      <p:ext uri="{BB962C8B-B14F-4D97-AF65-F5344CB8AC3E}">
        <p14:creationId xmlns:p14="http://schemas.microsoft.com/office/powerpoint/2010/main" val="7519573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9988" y="223538"/>
            <a:ext cx="7663857" cy="6480000"/>
          </a:xfrm>
        </p:spPr>
        <p:style>
          <a:lnRef idx="2">
            <a:schemeClr val="accent2"/>
          </a:lnRef>
          <a:fillRef idx="1">
            <a:schemeClr val="lt1"/>
          </a:fillRef>
          <a:effectRef idx="0">
            <a:schemeClr val="accent2"/>
          </a:effectRef>
          <a:fontRef idx="minor">
            <a:schemeClr val="dk1"/>
          </a:fontRef>
        </p:style>
        <p:txBody>
          <a:bodyPr>
            <a:normAutofit/>
          </a:bodyPr>
          <a:lstStyle/>
          <a:p>
            <a:pPr algn="r" rtl="1"/>
            <a:r>
              <a:rPr lang="fa-IR" b="1" dirty="0" smtClean="0">
                <a:solidFill>
                  <a:srgbClr val="FF0000"/>
                </a:solidFill>
                <a:cs typeface="B Titr" panose="00000700000000000000" pitchFamily="2" charset="-78"/>
              </a:rPr>
              <a:t>علائم و نشانه های بیماری دیابت</a:t>
            </a:r>
            <a:br>
              <a:rPr lang="fa-IR" b="1" dirty="0" smtClean="0">
                <a:solidFill>
                  <a:srgbClr val="FF0000"/>
                </a:solidFill>
                <a:cs typeface="B Titr" panose="00000700000000000000" pitchFamily="2" charset="-78"/>
              </a:rPr>
            </a:br>
            <a:r>
              <a:rPr lang="fa-IR" b="1" dirty="0" smtClean="0">
                <a:solidFill>
                  <a:schemeClr val="tx1"/>
                </a:solidFill>
                <a:cs typeface="B Titr" panose="00000700000000000000" pitchFamily="2" charset="-78"/>
              </a:rPr>
              <a:t/>
            </a:r>
            <a:br>
              <a:rPr lang="fa-IR" b="1"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علائم ديابت </a:t>
            </a:r>
            <a:r>
              <a:rPr lang="fa-IR" sz="2800" dirty="0" smtClean="0">
                <a:solidFill>
                  <a:srgbClr val="FF0000"/>
                </a:solidFill>
                <a:cs typeface="B Titr" panose="00000700000000000000" pitchFamily="2" charset="-78"/>
              </a:rPr>
              <a:t>نوع 1</a:t>
            </a:r>
            <a:r>
              <a:rPr lang="fa-IR" sz="2800" dirty="0" smtClean="0">
                <a:solidFill>
                  <a:schemeClr val="tx1"/>
                </a:solidFill>
                <a:cs typeface="B Titr" panose="00000700000000000000" pitchFamily="2" charset="-78"/>
              </a:rPr>
              <a:t> معمولاً </a:t>
            </a:r>
            <a:r>
              <a:rPr lang="fa-IR" sz="2800" dirty="0" smtClean="0">
                <a:solidFill>
                  <a:srgbClr val="FF0000"/>
                </a:solidFill>
                <a:cs typeface="B Titr" panose="00000700000000000000" pitchFamily="2" charset="-78"/>
              </a:rPr>
              <a:t>شديد و ناگهاني</a:t>
            </a: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1. تشنگي زياد و نوشيدن آب بسيار (پرنوشي)</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2. گرسنگي (پرخوري)</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3. ادرار زياد (پرادراري)</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4. خستگي زياد</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5. كم شدن وزن بدن و لاغري</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6. تاري ديد</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7. ادرار شبانه</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8. عفونت هاي مكرر</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9. تأخير در بهبود زخم ها و بريدگي ها</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ديابت </a:t>
            </a:r>
            <a:r>
              <a:rPr lang="fa-IR" sz="2800" dirty="0" smtClean="0">
                <a:solidFill>
                  <a:srgbClr val="FF0000"/>
                </a:solidFill>
                <a:cs typeface="B Titr" panose="00000700000000000000" pitchFamily="2" charset="-78"/>
              </a:rPr>
              <a:t>نوع 2</a:t>
            </a:r>
            <a:r>
              <a:rPr lang="fa-IR" sz="2800" dirty="0" smtClean="0">
                <a:solidFill>
                  <a:schemeClr val="tx1"/>
                </a:solidFill>
                <a:cs typeface="B Titr" panose="00000700000000000000" pitchFamily="2" charset="-78"/>
              </a:rPr>
              <a:t> معمولاً </a:t>
            </a:r>
            <a:r>
              <a:rPr lang="fa-IR" sz="2800" dirty="0" smtClean="0">
                <a:solidFill>
                  <a:srgbClr val="FF0000"/>
                </a:solidFill>
                <a:cs typeface="B Titr" panose="00000700000000000000" pitchFamily="2" charset="-78"/>
              </a:rPr>
              <a:t>بدون علامت </a:t>
            </a:r>
            <a:r>
              <a:rPr lang="fa-IR" sz="2800" dirty="0" smtClean="0">
                <a:solidFill>
                  <a:schemeClr val="tx1"/>
                </a:solidFill>
                <a:cs typeface="B Titr" panose="00000700000000000000" pitchFamily="2" charset="-78"/>
              </a:rPr>
              <a:t>است.</a:t>
            </a:r>
            <a:endParaRPr lang="en-US" sz="2800" dirty="0">
              <a:solidFill>
                <a:schemeClr val="tx1"/>
              </a:solidFill>
              <a:cs typeface="B Titr"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847" y="1753496"/>
            <a:ext cx="3667653" cy="4348129"/>
          </a:xfrm>
          <a:prstGeom prst="rect">
            <a:avLst/>
          </a:prstGeom>
        </p:spPr>
      </p:pic>
    </p:spTree>
    <p:extLst>
      <p:ext uri="{BB962C8B-B14F-4D97-AF65-F5344CB8AC3E}">
        <p14:creationId xmlns:p14="http://schemas.microsoft.com/office/powerpoint/2010/main" val="38226080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114" y="423081"/>
            <a:ext cx="11244835" cy="6267272"/>
          </a:xfrm>
        </p:spPr>
        <p:style>
          <a:lnRef idx="2">
            <a:schemeClr val="accent2"/>
          </a:lnRef>
          <a:fillRef idx="1">
            <a:schemeClr val="lt1"/>
          </a:fillRef>
          <a:effectRef idx="0">
            <a:schemeClr val="accent2"/>
          </a:effectRef>
          <a:fontRef idx="minor">
            <a:schemeClr val="dk1"/>
          </a:fontRef>
        </p:style>
        <p:txBody>
          <a:bodyPr>
            <a:noAutofit/>
          </a:bodyPr>
          <a:lstStyle/>
          <a:p>
            <a:pPr algn="r" rtl="1">
              <a:lnSpc>
                <a:spcPct val="150000"/>
              </a:lnSpc>
            </a:pPr>
            <a:r>
              <a:rPr lang="fa-IR" sz="4000" b="1" dirty="0" smtClean="0">
                <a:solidFill>
                  <a:srgbClr val="FF0000"/>
                </a:solidFill>
                <a:cs typeface="B Titr" panose="00000700000000000000" pitchFamily="2" charset="-78"/>
              </a:rPr>
              <a:t/>
            </a:r>
            <a:br>
              <a:rPr lang="fa-IR" sz="4000" b="1" dirty="0" smtClean="0">
                <a:solidFill>
                  <a:srgbClr val="FF0000"/>
                </a:solidFill>
                <a:cs typeface="B Titr" panose="00000700000000000000" pitchFamily="2" charset="-78"/>
              </a:rPr>
            </a:br>
            <a:r>
              <a:rPr lang="fa-IR" sz="4000" b="1" dirty="0" smtClean="0">
                <a:solidFill>
                  <a:srgbClr val="FF0000"/>
                </a:solidFill>
                <a:cs typeface="B Titr" panose="00000700000000000000" pitchFamily="2" charset="-78"/>
              </a:rPr>
              <a:t>عوارض </a:t>
            </a:r>
            <a:r>
              <a:rPr lang="fa-IR" sz="4000" b="1" dirty="0">
                <a:solidFill>
                  <a:srgbClr val="FF0000"/>
                </a:solidFill>
                <a:cs typeface="B Titr" panose="00000700000000000000" pitchFamily="2" charset="-78"/>
              </a:rPr>
              <a:t>زودرس </a:t>
            </a:r>
            <a:r>
              <a:rPr lang="fa-IR" sz="4000" b="1" dirty="0" smtClean="0">
                <a:solidFill>
                  <a:srgbClr val="FF0000"/>
                </a:solidFill>
                <a:cs typeface="B Titr" panose="00000700000000000000" pitchFamily="2" charset="-78"/>
              </a:rPr>
              <a:t>ديابت</a:t>
            </a:r>
            <a:br>
              <a:rPr lang="fa-IR" sz="4000" b="1" dirty="0" smtClean="0">
                <a:solidFill>
                  <a:srgbClr val="FF0000"/>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rgbClr val="FF0000"/>
                </a:solidFill>
                <a:cs typeface="B Titr" panose="00000700000000000000" pitchFamily="2" charset="-78"/>
              </a:rPr>
              <a:t>كتواسيدوز</a:t>
            </a:r>
            <a:r>
              <a:rPr lang="fa-IR" sz="2800" dirty="0" smtClean="0">
                <a:solidFill>
                  <a:schemeClr val="tx1"/>
                </a:solidFill>
                <a:cs typeface="B Titr" panose="00000700000000000000" pitchFamily="2" charset="-78"/>
              </a:rPr>
              <a:t> : در </a:t>
            </a:r>
            <a:r>
              <a:rPr lang="fa-IR" sz="2800" dirty="0">
                <a:solidFill>
                  <a:schemeClr val="tx1"/>
                </a:solidFill>
                <a:cs typeface="B Titr" panose="00000700000000000000" pitchFamily="2" charset="-78"/>
              </a:rPr>
              <a:t>بيماران مبتلا </a:t>
            </a:r>
            <a:r>
              <a:rPr lang="fa-IR" sz="2800" dirty="0" smtClean="0">
                <a:solidFill>
                  <a:schemeClr val="tx1"/>
                </a:solidFill>
                <a:cs typeface="B Titr" panose="00000700000000000000" pitchFamily="2" charset="-78"/>
              </a:rPr>
              <a:t>به</a:t>
            </a:r>
            <a:r>
              <a:rPr lang="fa-IR" sz="2800" dirty="0">
                <a:solidFill>
                  <a:schemeClr val="tx1"/>
                </a:solidFill>
                <a:cs typeface="B Titr" panose="00000700000000000000" pitchFamily="2" charset="-78"/>
              </a:rPr>
              <a:t> </a:t>
            </a:r>
            <a:r>
              <a:rPr lang="fa-IR" sz="2800" dirty="0" smtClean="0">
                <a:solidFill>
                  <a:schemeClr val="tx1"/>
                </a:solidFill>
                <a:cs typeface="B Titr" panose="00000700000000000000" pitchFamily="2" charset="-78"/>
              </a:rPr>
              <a:t>ديابت </a:t>
            </a:r>
            <a:r>
              <a:rPr lang="fa-IR" sz="2800" dirty="0">
                <a:solidFill>
                  <a:srgbClr val="FF0000"/>
                </a:solidFill>
                <a:cs typeface="B Titr" panose="00000700000000000000" pitchFamily="2" charset="-78"/>
              </a:rPr>
              <a:t>نو ع 1 </a:t>
            </a:r>
            <a:r>
              <a:rPr lang="fa-IR" sz="2800" dirty="0">
                <a:solidFill>
                  <a:schemeClr val="tx1"/>
                </a:solidFill>
                <a:cs typeface="B Titr" panose="00000700000000000000" pitchFamily="2" charset="-78"/>
              </a:rPr>
              <a:t>رخ </a:t>
            </a:r>
            <a:r>
              <a:rPr lang="fa-IR" sz="2800" dirty="0" smtClean="0">
                <a:solidFill>
                  <a:schemeClr val="tx1"/>
                </a:solidFill>
                <a:cs typeface="B Titr" panose="00000700000000000000" pitchFamily="2" charset="-78"/>
              </a:rPr>
              <a:t>مي </a:t>
            </a:r>
            <a:r>
              <a:rPr lang="fa-IR" sz="2800" dirty="0">
                <a:solidFill>
                  <a:schemeClr val="tx1"/>
                </a:solidFill>
                <a:cs typeface="B Titr" panose="00000700000000000000" pitchFamily="2" charset="-78"/>
              </a:rPr>
              <a:t>دهد </a:t>
            </a:r>
            <a:br>
              <a:rPr lang="fa-IR" sz="2800" dirty="0">
                <a:solidFill>
                  <a:schemeClr val="tx1"/>
                </a:solidFill>
                <a:cs typeface="B Titr" panose="00000700000000000000" pitchFamily="2" charset="-78"/>
              </a:rPr>
            </a:br>
            <a:r>
              <a:rPr lang="fa-IR" sz="2800" dirty="0" smtClean="0">
                <a:solidFill>
                  <a:srgbClr val="FF0000"/>
                </a:solidFill>
                <a:cs typeface="B Titr" panose="00000700000000000000" pitchFamily="2" charset="-78"/>
              </a:rPr>
              <a:t>كماي هيپراسمولار</a:t>
            </a:r>
            <a:r>
              <a:rPr lang="fa-IR" sz="2800" dirty="0" smtClean="0">
                <a:solidFill>
                  <a:schemeClr val="tx1"/>
                </a:solidFill>
                <a:cs typeface="B Titr" panose="00000700000000000000" pitchFamily="2" charset="-78"/>
              </a:rPr>
              <a:t>: </a:t>
            </a:r>
            <a:r>
              <a:rPr lang="fa-IR" sz="2800" dirty="0">
                <a:solidFill>
                  <a:schemeClr val="tx1"/>
                </a:solidFill>
                <a:cs typeface="B Titr" panose="00000700000000000000" pitchFamily="2" charset="-78"/>
              </a:rPr>
              <a:t>در </a:t>
            </a:r>
            <a:r>
              <a:rPr lang="fa-IR" sz="2800" dirty="0" smtClean="0">
                <a:solidFill>
                  <a:schemeClr val="tx1"/>
                </a:solidFill>
                <a:cs typeface="B Titr" panose="00000700000000000000" pitchFamily="2" charset="-78"/>
              </a:rPr>
              <a:t>بيماران </a:t>
            </a:r>
            <a:r>
              <a:rPr lang="fa-IR" sz="2800" dirty="0">
                <a:solidFill>
                  <a:schemeClr val="tx1"/>
                </a:solidFill>
                <a:cs typeface="B Titr" panose="00000700000000000000" pitchFamily="2" charset="-78"/>
              </a:rPr>
              <a:t>مبتلا به ديابت </a:t>
            </a:r>
            <a:r>
              <a:rPr lang="fa-IR" sz="2800" dirty="0" smtClean="0">
                <a:solidFill>
                  <a:srgbClr val="FF0000"/>
                </a:solidFill>
                <a:cs typeface="B Titr" panose="00000700000000000000" pitchFamily="2" charset="-78"/>
              </a:rPr>
              <a:t>نو </a:t>
            </a:r>
            <a:r>
              <a:rPr lang="fa-IR" sz="2800" dirty="0">
                <a:solidFill>
                  <a:srgbClr val="FF0000"/>
                </a:solidFill>
                <a:cs typeface="B Titr" panose="00000700000000000000" pitchFamily="2" charset="-78"/>
              </a:rPr>
              <a:t>ع 2 </a:t>
            </a:r>
            <a:r>
              <a:rPr lang="fa-IR" sz="2800" dirty="0" smtClean="0">
                <a:solidFill>
                  <a:schemeClr val="tx1"/>
                </a:solidFill>
                <a:cs typeface="B Titr" panose="00000700000000000000" pitchFamily="2" charset="-78"/>
              </a:rPr>
              <a:t>به </a:t>
            </a:r>
            <a:r>
              <a:rPr lang="fa-IR" sz="2800" dirty="0">
                <a:solidFill>
                  <a:schemeClr val="tx1"/>
                </a:solidFill>
                <a:cs typeface="B Titr" panose="00000700000000000000" pitchFamily="2" charset="-78"/>
              </a:rPr>
              <a:t>وجود </a:t>
            </a:r>
            <a:r>
              <a:rPr lang="fa-IR" sz="2800" dirty="0" smtClean="0">
                <a:solidFill>
                  <a:schemeClr val="tx1"/>
                </a:solidFill>
                <a:cs typeface="B Titr" panose="00000700000000000000" pitchFamily="2" charset="-78"/>
              </a:rPr>
              <a:t>مي آيد</a:t>
            </a:r>
            <a:br>
              <a:rPr lang="fa-IR" sz="2800" dirty="0" smtClean="0">
                <a:solidFill>
                  <a:schemeClr val="tx1"/>
                </a:solidFill>
                <a:cs typeface="B Titr" panose="00000700000000000000" pitchFamily="2" charset="-78"/>
              </a:rPr>
            </a:br>
            <a:r>
              <a:rPr lang="fa-IR" sz="2800" dirty="0" smtClean="0">
                <a:solidFill>
                  <a:srgbClr val="FF0000"/>
                </a:solidFill>
                <a:cs typeface="B Titr" panose="00000700000000000000" pitchFamily="2" charset="-78"/>
              </a:rPr>
              <a:t>هيپوگليسمي</a:t>
            </a:r>
            <a:r>
              <a:rPr lang="fa-IR" sz="2800" dirty="0" smtClean="0">
                <a:solidFill>
                  <a:schemeClr val="tx1"/>
                </a:solidFill>
                <a:cs typeface="B Titr" panose="00000700000000000000" pitchFamily="2" charset="-78"/>
              </a:rPr>
              <a:t>: </a:t>
            </a:r>
            <a:r>
              <a:rPr lang="fa-IR" sz="2800" dirty="0">
                <a:solidFill>
                  <a:schemeClr val="tx1"/>
                </a:solidFill>
                <a:cs typeface="B Titr" panose="00000700000000000000" pitchFamily="2" charset="-78"/>
              </a:rPr>
              <a:t>در </a:t>
            </a:r>
            <a:r>
              <a:rPr lang="fa-IR" sz="2800" dirty="0" smtClean="0">
                <a:solidFill>
                  <a:srgbClr val="FF0000"/>
                </a:solidFill>
                <a:cs typeface="B Titr" panose="00000700000000000000" pitchFamily="2" charset="-78"/>
              </a:rPr>
              <a:t>هر دو نوع</a:t>
            </a:r>
            <a:r>
              <a:rPr lang="fa-IR" sz="2800" dirty="0" smtClean="0">
                <a:solidFill>
                  <a:schemeClr val="tx1"/>
                </a:solidFill>
                <a:cs typeface="B Titr" panose="00000700000000000000" pitchFamily="2" charset="-78"/>
              </a:rPr>
              <a:t> </a:t>
            </a:r>
            <a:r>
              <a:rPr lang="fa-IR" sz="2800" dirty="0">
                <a:solidFill>
                  <a:schemeClr val="tx1"/>
                </a:solidFill>
                <a:cs typeface="B Titr" panose="00000700000000000000" pitchFamily="2" charset="-78"/>
              </a:rPr>
              <a:t>ديابت </a:t>
            </a:r>
            <a:r>
              <a:rPr lang="fa-IR" sz="2800" dirty="0" smtClean="0">
                <a:solidFill>
                  <a:schemeClr val="tx1"/>
                </a:solidFill>
                <a:cs typeface="B Titr" panose="00000700000000000000" pitchFamily="2" charset="-78"/>
              </a:rPr>
              <a:t>ظاهرمي شود.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اين </a:t>
            </a:r>
            <a:r>
              <a:rPr lang="fa-IR" sz="2800" dirty="0">
                <a:solidFill>
                  <a:schemeClr val="tx1"/>
                </a:solidFill>
                <a:cs typeface="B Titr" panose="00000700000000000000" pitchFamily="2" charset="-78"/>
              </a:rPr>
              <a:t>عوارض كه </a:t>
            </a:r>
            <a:r>
              <a:rPr lang="fa-IR" sz="2800" dirty="0" smtClean="0">
                <a:solidFill>
                  <a:schemeClr val="tx1"/>
                </a:solidFill>
                <a:cs typeface="B Titr" panose="00000700000000000000" pitchFamily="2" charset="-78"/>
              </a:rPr>
              <a:t>ممكن </a:t>
            </a:r>
            <a:r>
              <a:rPr lang="fa-IR" sz="2800" dirty="0">
                <a:solidFill>
                  <a:schemeClr val="tx1"/>
                </a:solidFill>
                <a:cs typeface="B Titr" panose="00000700000000000000" pitchFamily="2" charset="-78"/>
              </a:rPr>
              <a:t>است به </a:t>
            </a:r>
            <a:r>
              <a:rPr lang="fa-IR" sz="2800" dirty="0" smtClean="0">
                <a:solidFill>
                  <a:schemeClr val="tx1"/>
                </a:solidFill>
                <a:cs typeface="B Titr" panose="00000700000000000000" pitchFamily="2" charset="-78"/>
              </a:rPr>
              <a:t>دفعات رخ </a:t>
            </a:r>
            <a:r>
              <a:rPr lang="fa-IR" sz="2800" dirty="0">
                <a:solidFill>
                  <a:schemeClr val="tx1"/>
                </a:solidFill>
                <a:cs typeface="B Titr" panose="00000700000000000000" pitchFamily="2" charset="-78"/>
              </a:rPr>
              <a:t>دهند، </a:t>
            </a:r>
            <a:r>
              <a:rPr lang="fa-IR" sz="2800" dirty="0" smtClean="0">
                <a:solidFill>
                  <a:schemeClr val="tx1"/>
                </a:solidFill>
                <a:cs typeface="B Titr" panose="00000700000000000000" pitchFamily="2" charset="-78"/>
              </a:rPr>
              <a:t>تهديد </a:t>
            </a:r>
            <a:r>
              <a:rPr lang="fa-IR" sz="2800" dirty="0">
                <a:solidFill>
                  <a:schemeClr val="tx1"/>
                </a:solidFill>
                <a:cs typeface="B Titr" panose="00000700000000000000" pitchFamily="2" charset="-78"/>
              </a:rPr>
              <a:t>كنند ه ي حيات هستند، </a:t>
            </a:r>
            <a:r>
              <a:rPr lang="fa-IR" sz="2800" dirty="0" smtClean="0">
                <a:solidFill>
                  <a:schemeClr val="tx1"/>
                </a:solidFill>
                <a:cs typeface="B Titr" panose="00000700000000000000" pitchFamily="2" charset="-78"/>
              </a:rPr>
              <a:t>اما درصورت درمان </a:t>
            </a:r>
            <a:r>
              <a:rPr lang="fa-IR" sz="2800" dirty="0">
                <a:solidFill>
                  <a:schemeClr val="tx1"/>
                </a:solidFill>
                <a:cs typeface="B Titr" panose="00000700000000000000" pitchFamily="2" charset="-78"/>
              </a:rPr>
              <a:t>صحيح و سريع كاملاً </a:t>
            </a:r>
            <a:r>
              <a:rPr lang="fa-IR" sz="2800" dirty="0" smtClean="0">
                <a:solidFill>
                  <a:schemeClr val="tx1"/>
                </a:solidFill>
                <a:cs typeface="B Titr" panose="00000700000000000000" pitchFamily="2" charset="-78"/>
              </a:rPr>
              <a:t>بهبود </a:t>
            </a:r>
            <a:r>
              <a:rPr lang="fa-IR" sz="2800" dirty="0">
                <a:solidFill>
                  <a:schemeClr val="tx1"/>
                </a:solidFill>
                <a:cs typeface="B Titr" panose="00000700000000000000" pitchFamily="2" charset="-78"/>
              </a:rPr>
              <a:t>مي يابند.</a:t>
            </a: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1800" dirty="0">
                <a:solidFill>
                  <a:schemeClr val="tx1"/>
                </a:solidFill>
                <a:cs typeface="B Titr" panose="00000700000000000000" pitchFamily="2" charset="-78"/>
              </a:rPr>
              <a:t/>
            </a:r>
            <a:br>
              <a:rPr lang="fa-IR" sz="1800" dirty="0">
                <a:solidFill>
                  <a:schemeClr val="tx1"/>
                </a:solidFill>
                <a:cs typeface="B Titr" panose="00000700000000000000" pitchFamily="2" charset="-78"/>
              </a:rPr>
            </a:br>
            <a:r>
              <a:rPr lang="fa-IR" sz="1800" dirty="0" smtClean="0">
                <a:solidFill>
                  <a:schemeClr val="tx1"/>
                </a:solidFill>
                <a:cs typeface="B Titr" panose="00000700000000000000" pitchFamily="2" charset="-78"/>
              </a:rPr>
              <a:t/>
            </a:r>
            <a:br>
              <a:rPr lang="fa-IR" sz="1800" dirty="0" smtClean="0">
                <a:solidFill>
                  <a:schemeClr val="tx1"/>
                </a:solidFill>
                <a:cs typeface="B Titr" panose="00000700000000000000" pitchFamily="2" charset="-78"/>
              </a:rPr>
            </a:br>
            <a:endParaRPr lang="en-US" sz="1800" dirty="0">
              <a:solidFill>
                <a:schemeClr val="tx1"/>
              </a:solidFill>
              <a:cs typeface="B Titr" panose="00000700000000000000" pitchFamily="2" charset="-78"/>
            </a:endParaRPr>
          </a:p>
        </p:txBody>
      </p:sp>
    </p:spTree>
    <p:extLst>
      <p:ext uri="{BB962C8B-B14F-4D97-AF65-F5344CB8AC3E}">
        <p14:creationId xmlns:p14="http://schemas.microsoft.com/office/powerpoint/2010/main" val="27908294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858000"/>
          </a:xfrm>
        </p:spPr>
        <p:style>
          <a:lnRef idx="2">
            <a:schemeClr val="accent2"/>
          </a:lnRef>
          <a:fillRef idx="1">
            <a:schemeClr val="lt1"/>
          </a:fillRef>
          <a:effectRef idx="0">
            <a:schemeClr val="accent2"/>
          </a:effectRef>
          <a:fontRef idx="minor">
            <a:schemeClr val="dk1"/>
          </a:fontRef>
        </p:style>
        <p:txBody>
          <a:bodyPr>
            <a:normAutofit fontScale="90000"/>
          </a:bodyPr>
          <a:lstStyle/>
          <a:p>
            <a:pPr algn="r" rtl="1">
              <a:buClr>
                <a:schemeClr val="tx1"/>
              </a:buClr>
            </a:pP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4000" dirty="0">
                <a:solidFill>
                  <a:srgbClr val="FF0000"/>
                </a:solidFill>
                <a:cs typeface="B Titr" panose="00000700000000000000" pitchFamily="2" charset="-78"/>
              </a:rPr>
              <a:t>عوارض ديررس ديابت </a:t>
            </a:r>
            <a:r>
              <a:rPr lang="fa-IR" sz="4000" dirty="0" smtClean="0">
                <a:solidFill>
                  <a:srgbClr val="FF0000"/>
                </a:solidFill>
                <a:cs typeface="B Titr" panose="00000700000000000000" pitchFamily="2" charset="-78"/>
              </a:rPr>
              <a:t/>
            </a:r>
            <a:br>
              <a:rPr lang="fa-IR" sz="4000" dirty="0" smtClean="0">
                <a:solidFill>
                  <a:srgbClr val="FF0000"/>
                </a:solidFill>
                <a:cs typeface="B Titr" panose="00000700000000000000" pitchFamily="2" charset="-78"/>
              </a:rPr>
            </a:b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1</a:t>
            </a:r>
            <a:r>
              <a:rPr lang="fa-IR" sz="3200" dirty="0">
                <a:solidFill>
                  <a:schemeClr val="tx1"/>
                </a:solidFill>
                <a:cs typeface="B Titr" panose="00000700000000000000" pitchFamily="2" charset="-78"/>
              </a:rPr>
              <a:t>. بيماري هاي عروق خوني كوچك </a:t>
            </a: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(ميكروواسكولار)</a:t>
            </a:r>
            <a:br>
              <a:rPr lang="fa-IR" sz="3200" dirty="0" smtClean="0">
                <a:solidFill>
                  <a:schemeClr val="tx1"/>
                </a:solidFill>
                <a:cs typeface="B Titr" panose="00000700000000000000" pitchFamily="2" charset="-78"/>
              </a:rPr>
            </a:b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3200" b="1" dirty="0" smtClean="0">
                <a:solidFill>
                  <a:schemeClr val="tx1"/>
                </a:solidFill>
                <a:cs typeface="B Nazanin" panose="00000400000000000000" pitchFamily="2" charset="-78"/>
              </a:rPr>
              <a:t>بيماري </a:t>
            </a:r>
            <a:r>
              <a:rPr lang="fa-IR" sz="3200" b="1" dirty="0">
                <a:solidFill>
                  <a:schemeClr val="tx1"/>
                </a:solidFill>
                <a:cs typeface="B Nazanin" panose="00000400000000000000" pitchFamily="2" charset="-78"/>
              </a:rPr>
              <a:t>هاي چشمي(رتينوپاتي)</a:t>
            </a:r>
            <a:br>
              <a:rPr lang="fa-IR" sz="3200" b="1" dirty="0">
                <a:solidFill>
                  <a:schemeClr val="tx1"/>
                </a:solidFill>
                <a:cs typeface="B Nazanin" panose="00000400000000000000" pitchFamily="2" charset="-78"/>
              </a:rPr>
            </a:br>
            <a:r>
              <a:rPr lang="fa-IR" sz="3200" b="1" dirty="0" smtClean="0">
                <a:solidFill>
                  <a:schemeClr val="tx1"/>
                </a:solidFill>
                <a:cs typeface="B Nazanin" panose="00000400000000000000" pitchFamily="2" charset="-78"/>
              </a:rPr>
              <a:t>بيماري </a:t>
            </a:r>
            <a:r>
              <a:rPr lang="fa-IR" sz="3200" b="1" dirty="0">
                <a:solidFill>
                  <a:schemeClr val="tx1"/>
                </a:solidFill>
                <a:cs typeface="B Nazanin" panose="00000400000000000000" pitchFamily="2" charset="-78"/>
              </a:rPr>
              <a:t>هاي كليوي (نفروپاتي)</a:t>
            </a:r>
            <a:br>
              <a:rPr lang="fa-IR" sz="3200" b="1" dirty="0">
                <a:solidFill>
                  <a:schemeClr val="tx1"/>
                </a:solidFill>
                <a:cs typeface="B Nazanin" panose="00000400000000000000" pitchFamily="2" charset="-78"/>
              </a:rPr>
            </a:br>
            <a:r>
              <a:rPr lang="fa-IR" sz="3200" b="1" dirty="0">
                <a:solidFill>
                  <a:schemeClr val="tx1"/>
                </a:solidFill>
                <a:cs typeface="B Nazanin" panose="00000400000000000000" pitchFamily="2" charset="-78"/>
              </a:rPr>
              <a:t>بيماري هاي دستگاه عصبي (نوروپاتي)</a:t>
            </a: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3200" dirty="0">
                <a:solidFill>
                  <a:schemeClr val="tx1"/>
                </a:solidFill>
                <a:cs typeface="B Titr" panose="00000700000000000000" pitchFamily="2" charset="-78"/>
              </a:rPr>
              <a:t>2. بيماري هاي عروق خوني بزرگ </a:t>
            </a: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(ماكروواسكولار)</a:t>
            </a: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r>
              <a:rPr lang="fa-IR" sz="3200" dirty="0">
                <a:solidFill>
                  <a:schemeClr val="tx1"/>
                </a:solidFill>
                <a:cs typeface="B Titr" panose="00000700000000000000" pitchFamily="2" charset="-78"/>
              </a:rPr>
              <a:t/>
            </a:r>
            <a:br>
              <a:rPr lang="fa-IR" sz="3200" dirty="0">
                <a:solidFill>
                  <a:schemeClr val="tx1"/>
                </a:solidFill>
                <a:cs typeface="B Titr" panose="00000700000000000000" pitchFamily="2" charset="-78"/>
              </a:rPr>
            </a:b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351" y="216760"/>
            <a:ext cx="2993535" cy="2276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1971104" y="2639306"/>
            <a:ext cx="3204927" cy="17219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2191" y="216759"/>
            <a:ext cx="2927680" cy="2276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351" y="4507043"/>
            <a:ext cx="6216440" cy="21564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983287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itle 1"/>
          <p:cNvSpPr txBox="1">
            <a:spLocks/>
          </p:cNvSpPr>
          <p:nvPr/>
        </p:nvSpPr>
        <p:spPr>
          <a:xfrm>
            <a:off x="213693" y="197476"/>
            <a:ext cx="11700000" cy="648000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4800" dirty="0" smtClean="0">
                <a:solidFill>
                  <a:srgbClr val="FF0000"/>
                </a:solidFill>
                <a:cs typeface="B Titr" panose="00000700000000000000" pitchFamily="2" charset="-78"/>
              </a:rPr>
              <a:t>پای دیابتی</a:t>
            </a:r>
          </a:p>
          <a:p>
            <a:pPr algn="r" rtl="1"/>
            <a:r>
              <a:rPr lang="fa-IR" sz="3200" dirty="0" smtClean="0">
                <a:solidFill>
                  <a:schemeClr val="tx1"/>
                </a:solidFill>
                <a:cs typeface="B Titr" panose="00000700000000000000" pitchFamily="2" charset="-78"/>
              </a:rPr>
              <a:t>از شايع </a:t>
            </a:r>
            <a:r>
              <a:rPr lang="fa-IR" sz="3200" dirty="0">
                <a:solidFill>
                  <a:schemeClr val="tx1"/>
                </a:solidFill>
                <a:cs typeface="B Titr" panose="00000700000000000000" pitchFamily="2" charset="-78"/>
              </a:rPr>
              <a:t>ترين عوارض </a:t>
            </a:r>
            <a:r>
              <a:rPr lang="fa-IR" sz="3200" dirty="0" smtClean="0">
                <a:solidFill>
                  <a:schemeClr val="tx1"/>
                </a:solidFill>
                <a:cs typeface="B Titr" panose="00000700000000000000" pitchFamily="2" charset="-78"/>
              </a:rPr>
              <a:t>ديررس </a:t>
            </a:r>
            <a:r>
              <a:rPr lang="fa-IR" sz="3200" dirty="0">
                <a:solidFill>
                  <a:schemeClr val="tx1"/>
                </a:solidFill>
                <a:cs typeface="B Titr" panose="00000700000000000000" pitchFamily="2" charset="-78"/>
              </a:rPr>
              <a:t>ديابت اختلالات در </a:t>
            </a:r>
            <a:r>
              <a:rPr lang="fa-IR" sz="3200" dirty="0" smtClean="0">
                <a:solidFill>
                  <a:schemeClr val="tx1"/>
                </a:solidFill>
                <a:cs typeface="B Titr" panose="00000700000000000000" pitchFamily="2" charset="-78"/>
              </a:rPr>
              <a:t>پاها</a:t>
            </a:r>
          </a:p>
          <a:p>
            <a:pPr algn="r" rtl="1"/>
            <a:r>
              <a:rPr lang="fa-IR" sz="3200" dirty="0" smtClean="0">
                <a:solidFill>
                  <a:schemeClr val="tx1"/>
                </a:solidFill>
                <a:cs typeface="B Titr" panose="00000700000000000000" pitchFamily="2" charset="-78"/>
              </a:rPr>
              <a:t>گزگز </a:t>
            </a:r>
            <a:r>
              <a:rPr lang="fa-IR" sz="3200" dirty="0">
                <a:solidFill>
                  <a:schemeClr val="tx1"/>
                </a:solidFill>
                <a:cs typeface="B Titr" panose="00000700000000000000" pitchFamily="2" charset="-78"/>
              </a:rPr>
              <a:t>و مور </a:t>
            </a:r>
            <a:r>
              <a:rPr lang="fa-IR" sz="3200" dirty="0" smtClean="0">
                <a:solidFill>
                  <a:schemeClr val="tx1"/>
                </a:solidFill>
                <a:cs typeface="B Titr" panose="00000700000000000000" pitchFamily="2" charset="-78"/>
              </a:rPr>
              <a:t>مور شدن</a:t>
            </a:r>
            <a:endParaRPr lang="fa-IR" sz="3200" dirty="0">
              <a:solidFill>
                <a:schemeClr val="tx1"/>
              </a:solidFill>
              <a:cs typeface="B Titr" panose="00000700000000000000" pitchFamily="2" charset="-78"/>
            </a:endParaRPr>
          </a:p>
          <a:p>
            <a:pPr algn="r" rtl="1"/>
            <a:r>
              <a:rPr lang="fa-IR" sz="3200" dirty="0" smtClean="0">
                <a:solidFill>
                  <a:schemeClr val="tx1"/>
                </a:solidFill>
                <a:cs typeface="B Titr" panose="00000700000000000000" pitchFamily="2" charset="-78"/>
              </a:rPr>
              <a:t> </a:t>
            </a:r>
            <a:r>
              <a:rPr lang="fa-IR" sz="3200" dirty="0">
                <a:solidFill>
                  <a:schemeClr val="tx1"/>
                </a:solidFill>
                <a:cs typeface="B Titr" panose="00000700000000000000" pitchFamily="2" charset="-78"/>
              </a:rPr>
              <a:t>سوزش </a:t>
            </a:r>
            <a:endParaRPr lang="fa-IR" sz="3200" dirty="0" smtClean="0">
              <a:solidFill>
                <a:schemeClr val="tx1"/>
              </a:solidFill>
              <a:cs typeface="B Titr" panose="00000700000000000000" pitchFamily="2" charset="-78"/>
            </a:endParaRPr>
          </a:p>
          <a:p>
            <a:pPr algn="r" rtl="1"/>
            <a:r>
              <a:rPr lang="fa-IR" sz="3200" dirty="0" smtClean="0">
                <a:solidFill>
                  <a:schemeClr val="tx1"/>
                </a:solidFill>
                <a:cs typeface="B Titr" panose="00000700000000000000" pitchFamily="2" charset="-78"/>
              </a:rPr>
              <a:t>درد و </a:t>
            </a:r>
            <a:r>
              <a:rPr lang="fa-IR" sz="3200" dirty="0">
                <a:solidFill>
                  <a:schemeClr val="tx1"/>
                </a:solidFill>
                <a:cs typeface="B Titr" panose="00000700000000000000" pitchFamily="2" charset="-78"/>
              </a:rPr>
              <a:t>بي حسي </a:t>
            </a:r>
            <a:endParaRPr lang="fa-IR" sz="3200" dirty="0" smtClean="0">
              <a:solidFill>
                <a:schemeClr val="tx1"/>
              </a:solidFill>
              <a:cs typeface="B Titr" panose="00000700000000000000" pitchFamily="2" charset="-78"/>
            </a:endParaRPr>
          </a:p>
          <a:p>
            <a:pPr algn="r" rtl="1"/>
            <a:endParaRPr lang="fa-IR" sz="2800" dirty="0" smtClean="0">
              <a:solidFill>
                <a:schemeClr val="tx1"/>
              </a:solidFill>
              <a:cs typeface="B Titr" panose="00000700000000000000" pitchFamily="2" charset="-78"/>
            </a:endParaRPr>
          </a:p>
          <a:p>
            <a:pPr algn="r" rtl="1"/>
            <a:r>
              <a:rPr lang="fa-IR" sz="3200" dirty="0" smtClean="0">
                <a:solidFill>
                  <a:schemeClr val="tx1"/>
                </a:solidFill>
                <a:cs typeface="B Titr" panose="00000700000000000000" pitchFamily="2" charset="-78"/>
              </a:rPr>
              <a:t>ابتدا </a:t>
            </a:r>
            <a:r>
              <a:rPr lang="fa-IR" sz="3200" dirty="0">
                <a:solidFill>
                  <a:schemeClr val="tx1"/>
                </a:solidFill>
                <a:cs typeface="B Titr" panose="00000700000000000000" pitchFamily="2" charset="-78"/>
              </a:rPr>
              <a:t>زخمي </a:t>
            </a:r>
            <a:r>
              <a:rPr lang="fa-IR" sz="3200" dirty="0" smtClean="0">
                <a:solidFill>
                  <a:schemeClr val="tx1"/>
                </a:solidFill>
                <a:cs typeface="B Titr" panose="00000700000000000000" pitchFamily="2" charset="-78"/>
              </a:rPr>
              <a:t>در </a:t>
            </a:r>
            <a:r>
              <a:rPr lang="fa-IR" sz="3200" dirty="0">
                <a:solidFill>
                  <a:schemeClr val="tx1"/>
                </a:solidFill>
                <a:cs typeface="B Titr" panose="00000700000000000000" pitchFamily="2" charset="-78"/>
              </a:rPr>
              <a:t>انگشتان پا </a:t>
            </a:r>
            <a:r>
              <a:rPr lang="fa-IR" sz="3200" dirty="0" smtClean="0">
                <a:solidFill>
                  <a:schemeClr val="tx1"/>
                </a:solidFill>
                <a:cs typeface="B Titr" panose="00000700000000000000" pitchFamily="2" charset="-78"/>
              </a:rPr>
              <a:t>به </a:t>
            </a:r>
            <a:r>
              <a:rPr lang="fa-IR" sz="3200" dirty="0">
                <a:solidFill>
                  <a:schemeClr val="tx1"/>
                </a:solidFill>
                <a:cs typeface="B Titr" panose="00000700000000000000" pitchFamily="2" charset="-78"/>
              </a:rPr>
              <a:t>وجود </a:t>
            </a:r>
            <a:r>
              <a:rPr lang="fa-IR" sz="3200" dirty="0" smtClean="0">
                <a:solidFill>
                  <a:schemeClr val="tx1"/>
                </a:solidFill>
                <a:cs typeface="B Titr" panose="00000700000000000000" pitchFamily="2" charset="-78"/>
              </a:rPr>
              <a:t>مي آيد اختلال درخونرساني </a:t>
            </a:r>
            <a:r>
              <a:rPr lang="fa-IR" sz="3200" dirty="0">
                <a:solidFill>
                  <a:schemeClr val="tx1"/>
                </a:solidFill>
                <a:cs typeface="B Titr" panose="00000700000000000000" pitchFamily="2" charset="-78"/>
              </a:rPr>
              <a:t>بهبودي حاصل </a:t>
            </a:r>
            <a:r>
              <a:rPr lang="fa-IR" sz="3200" dirty="0" smtClean="0">
                <a:solidFill>
                  <a:schemeClr val="tx1"/>
                </a:solidFill>
                <a:cs typeface="B Titr" panose="00000700000000000000" pitchFamily="2" charset="-78"/>
              </a:rPr>
              <a:t>نمي </a:t>
            </a:r>
            <a:r>
              <a:rPr lang="fa-IR" sz="3200" dirty="0">
                <a:solidFill>
                  <a:schemeClr val="tx1"/>
                </a:solidFill>
                <a:cs typeface="B Titr" panose="00000700000000000000" pitchFamily="2" charset="-78"/>
              </a:rPr>
              <a:t>شود و زخم </a:t>
            </a:r>
            <a:r>
              <a:rPr lang="fa-IR" sz="3200" dirty="0" smtClean="0">
                <a:solidFill>
                  <a:schemeClr val="tx1"/>
                </a:solidFill>
                <a:cs typeface="B Titr" panose="00000700000000000000" pitchFamily="2" charset="-78"/>
              </a:rPr>
              <a:t>پيشرفت مي </a:t>
            </a:r>
            <a:r>
              <a:rPr lang="fa-IR" sz="3200" dirty="0">
                <a:solidFill>
                  <a:schemeClr val="tx1"/>
                </a:solidFill>
                <a:cs typeface="B Titr" panose="00000700000000000000" pitchFamily="2" charset="-78"/>
              </a:rPr>
              <a:t>كند. </a:t>
            </a:r>
            <a:endParaRPr lang="fa-IR" sz="3200" dirty="0" smtClean="0">
              <a:solidFill>
                <a:schemeClr val="tx1"/>
              </a:solidFill>
              <a:cs typeface="B Titr" panose="00000700000000000000" pitchFamily="2" charset="-78"/>
            </a:endParaRPr>
          </a:p>
          <a:p>
            <a:pPr algn="r" rtl="1"/>
            <a:endParaRPr lang="fa-IR" sz="2800" dirty="0" smtClean="0">
              <a:solidFill>
                <a:schemeClr val="tx1"/>
              </a:solidFill>
              <a:cs typeface="B Titr" panose="00000700000000000000" pitchFamily="2" charset="-78"/>
            </a:endParaRPr>
          </a:p>
          <a:p>
            <a:pPr algn="r" rtl="1"/>
            <a:r>
              <a:rPr lang="fa-IR" sz="3200" dirty="0" smtClean="0">
                <a:solidFill>
                  <a:schemeClr val="tx1"/>
                </a:solidFill>
                <a:cs typeface="B Titr" panose="00000700000000000000" pitchFamily="2" charset="-78"/>
              </a:rPr>
              <a:t>درصورت </a:t>
            </a:r>
            <a:r>
              <a:rPr lang="fa-IR" sz="3200" dirty="0">
                <a:solidFill>
                  <a:schemeClr val="tx1"/>
                </a:solidFill>
                <a:cs typeface="B Titr" panose="00000700000000000000" pitchFamily="2" charset="-78"/>
              </a:rPr>
              <a:t>عدم كنترل بيماري، عضو </a:t>
            </a:r>
            <a:r>
              <a:rPr lang="fa-IR" sz="3200" dirty="0" smtClean="0">
                <a:solidFill>
                  <a:schemeClr val="tx1"/>
                </a:solidFill>
                <a:cs typeface="B Titr" panose="00000700000000000000" pitchFamily="2" charset="-78"/>
              </a:rPr>
              <a:t>مبتلا </a:t>
            </a:r>
            <a:r>
              <a:rPr lang="fa-IR" sz="3200" dirty="0" smtClean="0">
                <a:solidFill>
                  <a:srgbClr val="FF0000"/>
                </a:solidFill>
                <a:cs typeface="B Titr" panose="00000700000000000000" pitchFamily="2" charset="-78"/>
              </a:rPr>
              <a:t>دچارگانگرن </a:t>
            </a:r>
            <a:r>
              <a:rPr lang="fa-IR" sz="3200" dirty="0">
                <a:solidFill>
                  <a:srgbClr val="FF0000"/>
                </a:solidFill>
                <a:cs typeface="B Titr" panose="00000700000000000000" pitchFamily="2" charset="-78"/>
              </a:rPr>
              <a:t>(قانقاريا) </a:t>
            </a:r>
            <a:r>
              <a:rPr lang="fa-IR" sz="3200" dirty="0">
                <a:solidFill>
                  <a:schemeClr val="tx1"/>
                </a:solidFill>
                <a:cs typeface="B Titr" panose="00000700000000000000" pitchFamily="2" charset="-78"/>
              </a:rPr>
              <a:t>شده كه براي پيشگيري از پيشرفت آن و مرگ بيمار، </a:t>
            </a:r>
            <a:r>
              <a:rPr lang="fa-IR" sz="3200" dirty="0">
                <a:solidFill>
                  <a:srgbClr val="FF0000"/>
                </a:solidFill>
                <a:cs typeface="B Titr" panose="00000700000000000000" pitchFamily="2" charset="-78"/>
              </a:rPr>
              <a:t>اندام</a:t>
            </a:r>
            <a:r>
              <a:rPr lang="fa-IR" sz="3200" dirty="0">
                <a:solidFill>
                  <a:schemeClr val="tx1"/>
                </a:solidFill>
                <a:cs typeface="B Titr" panose="00000700000000000000" pitchFamily="2" charset="-78"/>
              </a:rPr>
              <a:t> مبتلا بايد </a:t>
            </a:r>
            <a:r>
              <a:rPr lang="fa-IR" sz="3200" dirty="0">
                <a:solidFill>
                  <a:srgbClr val="FF0000"/>
                </a:solidFill>
                <a:cs typeface="B Titr" panose="00000700000000000000" pitchFamily="2" charset="-78"/>
              </a:rPr>
              <a:t>قطع</a:t>
            </a:r>
            <a:r>
              <a:rPr lang="fa-IR" sz="3200" dirty="0">
                <a:solidFill>
                  <a:schemeClr val="tx1"/>
                </a:solidFill>
                <a:cs typeface="B Titr" panose="00000700000000000000" pitchFamily="2" charset="-78"/>
              </a:rPr>
              <a:t> شود.</a:t>
            </a:r>
            <a:endParaRPr lang="en-US" sz="3200" dirty="0">
              <a:solidFill>
                <a:schemeClr val="tx1"/>
              </a:solidFill>
              <a:cs typeface="B Titr"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308" y="306658"/>
            <a:ext cx="3791637" cy="2622997"/>
          </a:xfrm>
          <a:prstGeom prst="rect">
            <a:avLst/>
          </a:prstGeom>
        </p:spPr>
      </p:pic>
    </p:spTree>
    <p:extLst>
      <p:ext uri="{BB962C8B-B14F-4D97-AF65-F5344CB8AC3E}">
        <p14:creationId xmlns:p14="http://schemas.microsoft.com/office/powerpoint/2010/main" val="3806881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695" y="390659"/>
            <a:ext cx="11700000" cy="6120000"/>
          </a:xfrm>
          <a:solidFill>
            <a:schemeClr val="accent1">
              <a:lumMod val="20000"/>
              <a:lumOff val="80000"/>
            </a:schemeClr>
          </a:solidFill>
        </p:spPr>
        <p:txBody>
          <a:bodyPr>
            <a:normAutofit/>
          </a:bodyPr>
          <a:lstStyle/>
          <a:p>
            <a:pPr algn="r" rtl="1"/>
            <a:r>
              <a:rPr lang="fa-IR" sz="4000" dirty="0">
                <a:solidFill>
                  <a:srgbClr val="FF0000"/>
                </a:solidFill>
                <a:cs typeface="B Titr" panose="00000700000000000000" pitchFamily="2" charset="-78"/>
              </a:rPr>
              <a:t>درمان</a:t>
            </a:r>
            <a:r>
              <a:rPr lang="fa-IR" sz="2800" dirty="0">
                <a:solidFill>
                  <a:schemeClr val="tx1"/>
                </a:solidFill>
                <a:cs typeface="B Titr" panose="00000700000000000000" pitchFamily="2" charset="-78"/>
              </a:rPr>
              <a:t/>
            </a:r>
            <a:br>
              <a:rPr lang="fa-IR" sz="2800" dirty="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ديابت </a:t>
            </a:r>
            <a:r>
              <a:rPr lang="fa-IR" sz="2800" dirty="0">
                <a:solidFill>
                  <a:srgbClr val="FF0000"/>
                </a:solidFill>
                <a:cs typeface="B Titr" panose="00000700000000000000" pitchFamily="2" charset="-78"/>
              </a:rPr>
              <a:t>درمان قطعي ندارد</a:t>
            </a:r>
            <a:r>
              <a:rPr lang="fa-IR" sz="2800" dirty="0">
                <a:solidFill>
                  <a:schemeClr val="tx1"/>
                </a:solidFill>
                <a:cs typeface="B Titr" panose="00000700000000000000" pitchFamily="2" charset="-78"/>
              </a:rPr>
              <a:t>، ولي </a:t>
            </a:r>
            <a:r>
              <a:rPr lang="fa-IR" sz="2800" dirty="0">
                <a:solidFill>
                  <a:srgbClr val="FF0000"/>
                </a:solidFill>
                <a:cs typeface="B Titr" panose="00000700000000000000" pitchFamily="2" charset="-78"/>
              </a:rPr>
              <a:t>قابل كنترل </a:t>
            </a:r>
            <a:r>
              <a:rPr lang="fa-IR" sz="2800" dirty="0">
                <a:solidFill>
                  <a:schemeClr val="tx1"/>
                </a:solidFill>
                <a:cs typeface="B Titr" panose="00000700000000000000" pitchFamily="2" charset="-78"/>
              </a:rPr>
              <a:t>ا </a:t>
            </a:r>
            <a:r>
              <a:rPr lang="fa-IR" sz="2800" dirty="0" smtClean="0">
                <a:solidFill>
                  <a:schemeClr val="tx1"/>
                </a:solidFill>
                <a:cs typeface="B Titr" panose="00000700000000000000" pitchFamily="2" charset="-78"/>
              </a:rPr>
              <a:t>ست </a:t>
            </a:r>
            <a:r>
              <a:rPr lang="fa-IR" sz="2800" dirty="0">
                <a:solidFill>
                  <a:schemeClr val="tx1"/>
                </a:solidFill>
                <a:cs typeface="B Titr" panose="00000700000000000000" pitchFamily="2" charset="-78"/>
              </a:rPr>
              <a:t>. </a:t>
            </a: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a:solidFill>
                  <a:schemeClr val="tx1"/>
                </a:solidFill>
                <a:cs typeface="B Titr" panose="00000700000000000000" pitchFamily="2" charset="-78"/>
              </a:rPr>
              <a:t/>
            </a:r>
            <a:br>
              <a:rPr lang="fa-IR" sz="2800" dirty="0">
                <a:solidFill>
                  <a:schemeClr val="tx1"/>
                </a:solidFill>
                <a:cs typeface="B Titr" panose="00000700000000000000" pitchFamily="2" charset="-78"/>
              </a:rPr>
            </a:br>
            <a:r>
              <a:rPr lang="fa-IR" sz="2800" dirty="0" smtClean="0">
                <a:solidFill>
                  <a:schemeClr val="tx1"/>
                </a:solidFill>
                <a:cs typeface="B Titr" panose="00000700000000000000" pitchFamily="2" charset="-78"/>
              </a:rPr>
              <a:t>شايد </a:t>
            </a:r>
            <a:r>
              <a:rPr lang="fa-IR" sz="2800" dirty="0">
                <a:solidFill>
                  <a:schemeClr val="tx1"/>
                </a:solidFill>
                <a:cs typeface="B Titr" panose="00000700000000000000" pitchFamily="2" charset="-78"/>
              </a:rPr>
              <a:t>در آينده علاج قطعي ديابت </a:t>
            </a:r>
            <a:r>
              <a:rPr lang="fa-IR" sz="2800" dirty="0" smtClean="0">
                <a:solidFill>
                  <a:schemeClr val="tx1"/>
                </a:solidFill>
                <a:cs typeface="B Titr" panose="00000700000000000000" pitchFamily="2" charset="-78"/>
              </a:rPr>
              <a:t>امكان </a:t>
            </a:r>
            <a:r>
              <a:rPr lang="fa-IR" sz="2800" dirty="0">
                <a:solidFill>
                  <a:schemeClr val="tx1"/>
                </a:solidFill>
                <a:cs typeface="B Titr" panose="00000700000000000000" pitchFamily="2" charset="-78"/>
              </a:rPr>
              <a:t>پذير شود، </a:t>
            </a:r>
            <a:r>
              <a:rPr lang="fa-IR" sz="2800" dirty="0" smtClean="0">
                <a:solidFill>
                  <a:schemeClr val="tx1"/>
                </a:solidFill>
                <a:cs typeface="B Titr" panose="00000700000000000000" pitchFamily="2" charset="-78"/>
              </a:rPr>
              <a:t>اما </a:t>
            </a:r>
            <a:r>
              <a:rPr lang="fa-IR" sz="2800" dirty="0">
                <a:solidFill>
                  <a:schemeClr val="tx1"/>
                </a:solidFill>
                <a:cs typeface="B Titr" panose="00000700000000000000" pitchFamily="2" charset="-78"/>
              </a:rPr>
              <a:t>درحال حاضر فقط </a:t>
            </a:r>
            <a:r>
              <a:rPr lang="fa-IR" sz="2800" dirty="0" smtClean="0">
                <a:solidFill>
                  <a:schemeClr val="tx1"/>
                </a:solidFill>
                <a:cs typeface="B Titr" panose="00000700000000000000" pitchFamily="2" charset="-78"/>
              </a:rPr>
              <a:t>مي توان با </a:t>
            </a:r>
            <a:r>
              <a:rPr lang="fa-IR" sz="2800" dirty="0">
                <a:solidFill>
                  <a:srgbClr val="92D050"/>
                </a:solidFill>
                <a:cs typeface="B Titr" panose="00000700000000000000" pitchFamily="2" charset="-78"/>
              </a:rPr>
              <a:t>كنترل قند خون </a:t>
            </a:r>
            <a:r>
              <a:rPr lang="fa-IR" sz="2800" dirty="0">
                <a:solidFill>
                  <a:schemeClr val="tx1"/>
                </a:solidFill>
                <a:cs typeface="B Titr" panose="00000700000000000000" pitchFamily="2" charset="-78"/>
              </a:rPr>
              <a:t>در محدود </a:t>
            </a:r>
            <a:r>
              <a:rPr lang="fa-IR" sz="2800" dirty="0" smtClean="0">
                <a:solidFill>
                  <a:schemeClr val="tx1"/>
                </a:solidFill>
                <a:cs typeface="B Titr" panose="00000700000000000000" pitchFamily="2" charset="-78"/>
              </a:rPr>
              <a:t>ه ي </a:t>
            </a:r>
            <a:r>
              <a:rPr lang="fa-IR" sz="2800" dirty="0">
                <a:solidFill>
                  <a:schemeClr val="tx1"/>
                </a:solidFill>
                <a:cs typeface="B Titr" panose="00000700000000000000" pitchFamily="2" charset="-78"/>
              </a:rPr>
              <a:t>طبيعي </a:t>
            </a:r>
            <a:r>
              <a:rPr lang="fa-IR" sz="2800" dirty="0">
                <a:solidFill>
                  <a:srgbClr val="92D050"/>
                </a:solidFill>
                <a:cs typeface="B Titr" panose="00000700000000000000" pitchFamily="2" charset="-78"/>
              </a:rPr>
              <a:t>از بروز عوارض ديابت پيشگيري </a:t>
            </a:r>
            <a:r>
              <a:rPr lang="fa-IR" sz="2800" dirty="0">
                <a:solidFill>
                  <a:schemeClr val="tx1"/>
                </a:solidFill>
                <a:cs typeface="B Titr" panose="00000700000000000000" pitchFamily="2" charset="-78"/>
              </a:rPr>
              <a:t>كرد.</a:t>
            </a:r>
            <a:br>
              <a:rPr lang="fa-IR" sz="2800" dirty="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1.رژيم </a:t>
            </a:r>
            <a:r>
              <a:rPr lang="fa-IR" sz="2800" dirty="0">
                <a:solidFill>
                  <a:schemeClr val="tx1"/>
                </a:solidFill>
                <a:cs typeface="B Titr" panose="00000700000000000000" pitchFamily="2" charset="-78"/>
              </a:rPr>
              <a:t>غذايي سالم و تأمين انرژي (كالري) دريافتي مورد نياز هر </a:t>
            </a:r>
            <a:r>
              <a:rPr lang="fa-IR" sz="2800" dirty="0" smtClean="0">
                <a:solidFill>
                  <a:schemeClr val="tx1"/>
                </a:solidFill>
                <a:cs typeface="B Titr" panose="00000700000000000000" pitchFamily="2" charset="-78"/>
              </a:rPr>
              <a:t>بيمار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2. </a:t>
            </a:r>
            <a:r>
              <a:rPr lang="fa-IR" sz="2800" dirty="0">
                <a:solidFill>
                  <a:schemeClr val="tx1"/>
                </a:solidFill>
                <a:cs typeface="B Titr" panose="00000700000000000000" pitchFamily="2" charset="-78"/>
              </a:rPr>
              <a:t>فعاليت بدني مناسب، مستمر و </a:t>
            </a:r>
            <a:r>
              <a:rPr lang="fa-IR" sz="2800" dirty="0" smtClean="0">
                <a:solidFill>
                  <a:schemeClr val="tx1"/>
                </a:solidFill>
                <a:cs typeface="B Titr" panose="00000700000000000000" pitchFamily="2" charset="-78"/>
              </a:rPr>
              <a:t>منظم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3.آموزش و پايش </a:t>
            </a:r>
            <a:r>
              <a:rPr lang="fa-IR" sz="2800" dirty="0">
                <a:solidFill>
                  <a:schemeClr val="tx1"/>
                </a:solidFill>
                <a:cs typeface="B Titr" panose="00000700000000000000" pitchFamily="2" charset="-78"/>
              </a:rPr>
              <a:t>دايمي مقدار قند خون (خودمراقبتي) </a:t>
            </a:r>
            <a:r>
              <a:rPr lang="fa-IR" sz="2800" dirty="0" smtClean="0">
                <a:solidFill>
                  <a:schemeClr val="tx1"/>
                </a:solidFill>
                <a:cs typeface="B Titr" panose="00000700000000000000" pitchFamily="2" charset="-78"/>
              </a:rPr>
              <a:t>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4.دارودرماني</a:t>
            </a:r>
            <a:endParaRPr lang="en-US"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23557367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093" y="287627"/>
            <a:ext cx="11462197" cy="6332114"/>
          </a:xfrm>
          <a:solidFill>
            <a:schemeClr val="accent1">
              <a:lumMod val="20000"/>
              <a:lumOff val="80000"/>
            </a:schemeClr>
          </a:solidFill>
        </p:spPr>
        <p:txBody>
          <a:bodyPr>
            <a:normAutofit fontScale="90000"/>
          </a:bodyPr>
          <a:lstStyle/>
          <a:p>
            <a:pPr algn="ctr" rtl="1"/>
            <a:r>
              <a:rPr lang="fa-IR" sz="6700" dirty="0" smtClean="0">
                <a:solidFill>
                  <a:schemeClr val="tx1"/>
                </a:solidFill>
                <a:cs typeface="B Titr" panose="00000700000000000000" pitchFamily="2" charset="-78"/>
              </a:rPr>
              <a:t>پیشگیری از </a:t>
            </a:r>
            <a:r>
              <a:rPr lang="fa-IR" sz="6700" dirty="0" smtClean="0">
                <a:solidFill>
                  <a:srgbClr val="FF0000"/>
                </a:solidFill>
                <a:cs typeface="B Titr" panose="00000700000000000000" pitchFamily="2" charset="-78"/>
              </a:rPr>
              <a:t>دیابت </a:t>
            </a:r>
            <a:r>
              <a:rPr lang="fa-IR" sz="6700" dirty="0" smtClean="0">
                <a:solidFill>
                  <a:schemeClr val="tx1"/>
                </a:solidFill>
                <a:cs typeface="B Titr" panose="00000700000000000000" pitchFamily="2" charset="-78"/>
              </a:rPr>
              <a:t>و عوامل خطر آن</a:t>
            </a:r>
            <a:br>
              <a:rPr lang="fa-IR" sz="6700" dirty="0" smtClean="0">
                <a:solidFill>
                  <a:schemeClr val="tx1"/>
                </a:solidFill>
                <a:cs typeface="B Titr" panose="00000700000000000000" pitchFamily="2" charset="-78"/>
              </a:rPr>
            </a:br>
            <a:r>
              <a:rPr lang="fa-IR" sz="6700" dirty="0" smtClean="0">
                <a:solidFill>
                  <a:schemeClr val="tx1"/>
                </a:solidFill>
                <a:cs typeface="B Titr" panose="00000700000000000000" pitchFamily="2" charset="-78"/>
              </a:rPr>
              <a:t/>
            </a:r>
            <a:br>
              <a:rPr lang="fa-IR" sz="6700" dirty="0" smtClean="0">
                <a:solidFill>
                  <a:schemeClr val="tx1"/>
                </a:solidFill>
                <a:cs typeface="B Titr" panose="00000700000000000000" pitchFamily="2" charset="-78"/>
              </a:rPr>
            </a:br>
            <a:r>
              <a:rPr lang="fa-IR" sz="6000" dirty="0" smtClean="0">
                <a:solidFill>
                  <a:schemeClr val="tx1"/>
                </a:solidFill>
                <a:cs typeface="B Titr" panose="00000700000000000000" pitchFamily="2" charset="-78"/>
              </a:rPr>
              <a:t>مدرس: سرکار خانم دکتر قرائتی فر</a:t>
            </a:r>
            <a:r>
              <a:rPr lang="fa-IR" sz="8000" dirty="0" smtClean="0">
                <a:solidFill>
                  <a:schemeClr val="tx1"/>
                </a:solidFill>
                <a:cs typeface="B Titr" panose="00000700000000000000" pitchFamily="2" charset="-78"/>
              </a:rPr>
              <a:t/>
            </a:r>
            <a:br>
              <a:rPr lang="fa-IR" sz="8000" dirty="0" smtClean="0">
                <a:solidFill>
                  <a:schemeClr val="tx1"/>
                </a:solidFill>
                <a:cs typeface="B Titr" panose="00000700000000000000" pitchFamily="2" charset="-78"/>
              </a:rPr>
            </a:br>
            <a:r>
              <a:rPr lang="fa-IR" sz="6000" dirty="0" smtClean="0">
                <a:solidFill>
                  <a:schemeClr val="tx1"/>
                </a:solidFill>
                <a:cs typeface="B Titr" panose="00000700000000000000" pitchFamily="2" charset="-78"/>
              </a:rPr>
              <a:t> </a:t>
            </a:r>
            <a:br>
              <a:rPr lang="fa-IR" sz="6000" dirty="0" smtClean="0">
                <a:solidFill>
                  <a:schemeClr val="tx1"/>
                </a:solidFill>
                <a:cs typeface="B Titr" panose="00000700000000000000" pitchFamily="2" charset="-78"/>
              </a:rPr>
            </a:br>
            <a:r>
              <a:rPr lang="fa-IR" sz="5300" dirty="0" smtClean="0">
                <a:solidFill>
                  <a:schemeClr val="tx1"/>
                </a:solidFill>
                <a:cs typeface="B Titr" panose="00000700000000000000" pitchFamily="2" charset="-78"/>
              </a:rPr>
              <a:t>مرکز بهداشت شهرستان دزفول</a:t>
            </a:r>
            <a:br>
              <a:rPr lang="fa-IR" sz="5300" dirty="0" smtClean="0">
                <a:solidFill>
                  <a:schemeClr val="tx1"/>
                </a:solidFill>
                <a:cs typeface="B Titr" panose="00000700000000000000" pitchFamily="2" charset="-78"/>
              </a:rPr>
            </a:br>
            <a:r>
              <a:rPr lang="fa-IR" sz="5300" dirty="0" smtClean="0">
                <a:solidFill>
                  <a:schemeClr val="tx1"/>
                </a:solidFill>
                <a:cs typeface="B Titr" panose="00000700000000000000" pitchFamily="2" charset="-78"/>
              </a:rPr>
              <a:t>واحد پیشگیری و کنترل بیماریهای غیرواگیر</a:t>
            </a:r>
            <a:r>
              <a:rPr lang="fa-IR" sz="6000" dirty="0" smtClean="0">
                <a:solidFill>
                  <a:schemeClr val="tx1"/>
                </a:solidFill>
                <a:cs typeface="B Titr" panose="00000700000000000000" pitchFamily="2" charset="-78"/>
              </a:rPr>
              <a:t/>
            </a:r>
            <a:br>
              <a:rPr lang="fa-IR" sz="6000" dirty="0" smtClean="0">
                <a:solidFill>
                  <a:schemeClr val="tx1"/>
                </a:solidFill>
                <a:cs typeface="B Titr" panose="00000700000000000000" pitchFamily="2" charset="-78"/>
              </a:rPr>
            </a:br>
            <a:r>
              <a:rPr lang="fa-IR" sz="6000" dirty="0" smtClean="0">
                <a:solidFill>
                  <a:schemeClr val="tx1"/>
                </a:solidFill>
                <a:cs typeface="B Titr" panose="00000700000000000000" pitchFamily="2" charset="-78"/>
              </a:rPr>
              <a:t> </a:t>
            </a:r>
            <a:r>
              <a:rPr lang="fa-IR" sz="5300" dirty="0" smtClean="0">
                <a:solidFill>
                  <a:schemeClr val="tx1"/>
                </a:solidFill>
                <a:cs typeface="B Titr" panose="00000700000000000000" pitchFamily="2" charset="-78"/>
              </a:rPr>
              <a:t>اسفند ماه1403</a:t>
            </a:r>
            <a:r>
              <a:rPr lang="fa-IR" sz="6700" dirty="0" smtClean="0">
                <a:solidFill>
                  <a:schemeClr val="tx1"/>
                </a:solidFill>
                <a:cs typeface="B Titr" panose="00000700000000000000" pitchFamily="2" charset="-78"/>
              </a:rPr>
              <a:t/>
            </a:r>
            <a:br>
              <a:rPr lang="fa-IR" sz="6700" dirty="0" smtClean="0">
                <a:solidFill>
                  <a:schemeClr val="tx1"/>
                </a:solidFill>
                <a:cs typeface="B Titr" panose="00000700000000000000" pitchFamily="2" charset="-78"/>
              </a:rPr>
            </a:br>
            <a:r>
              <a:rPr lang="fa-IR" dirty="0" smtClean="0"/>
              <a:t/>
            </a:r>
            <a:br>
              <a:rPr lang="fa-IR" dirty="0" smtClean="0"/>
            </a:br>
            <a:endParaRPr lang="en-US" dirty="0"/>
          </a:p>
        </p:txBody>
      </p:sp>
    </p:spTree>
    <p:extLst>
      <p:ext uri="{BB962C8B-B14F-4D97-AF65-F5344CB8AC3E}">
        <p14:creationId xmlns:p14="http://schemas.microsoft.com/office/powerpoint/2010/main" val="31414067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82555" y="2129050"/>
            <a:ext cx="10376848" cy="4185480"/>
          </a:xfrm>
          <a:prstGeom prst="rect">
            <a:avLst/>
          </a:prstGeom>
        </p:spPr>
        <p:style>
          <a:lnRef idx="2">
            <a:schemeClr val="accent2"/>
          </a:lnRef>
          <a:fillRef idx="1">
            <a:schemeClr val="lt1"/>
          </a:fillRef>
          <a:effectRef idx="0">
            <a:schemeClr val="accent2"/>
          </a:effectRef>
          <a:fontRef idx="minor">
            <a:schemeClr val="dk1"/>
          </a:fontRef>
        </p:style>
        <p:txBody>
          <a:bodyPr>
            <a:normAutofit/>
          </a:bodyPr>
          <a:lstStyle/>
          <a:p>
            <a:pPr marL="452628" indent="-342900" algn="justLow" rtl="1">
              <a:lnSpc>
                <a:spcPct val="150000"/>
              </a:lnSpc>
              <a:buClr>
                <a:srgbClr val="FF0000"/>
              </a:buClr>
              <a:buFont typeface="Wingdings" panose="05000000000000000000" pitchFamily="2" charset="2"/>
              <a:buChar char="ü"/>
              <a:defRPr/>
            </a:pPr>
            <a:r>
              <a:rPr lang="fa-IR" sz="2400" b="1" dirty="0" err="1">
                <a:cs typeface="B Nazanin" panose="00000400000000000000" pitchFamily="2" charset="-78"/>
              </a:rPr>
              <a:t>تغذيه</a:t>
            </a:r>
            <a:r>
              <a:rPr lang="fa-IR" sz="2400" b="1" dirty="0">
                <a:cs typeface="B Nazanin" panose="00000400000000000000" pitchFamily="2" charset="-78"/>
              </a:rPr>
              <a:t> سالم و مناسب</a:t>
            </a:r>
            <a:endParaRPr lang="en-US" sz="2400" b="1" dirty="0">
              <a:cs typeface="B Nazanin" panose="00000400000000000000" pitchFamily="2" charset="-78"/>
            </a:endParaRPr>
          </a:p>
          <a:p>
            <a:pPr marL="452628" indent="-342900" algn="justLow" rtl="1">
              <a:lnSpc>
                <a:spcPct val="150000"/>
              </a:lnSpc>
              <a:buClr>
                <a:srgbClr val="FF0000"/>
              </a:buClr>
              <a:buFont typeface="Wingdings" panose="05000000000000000000" pitchFamily="2" charset="2"/>
              <a:buChar char="ü"/>
              <a:defRPr/>
            </a:pPr>
            <a:r>
              <a:rPr lang="fa-IR" sz="2400" b="1" dirty="0">
                <a:cs typeface="B Nazanin" panose="00000400000000000000" pitchFamily="2" charset="-78"/>
              </a:rPr>
              <a:t>فعاليت بدني </a:t>
            </a:r>
            <a:r>
              <a:rPr lang="fa-IR" sz="2400" b="1" dirty="0" smtClean="0">
                <a:cs typeface="B Nazanin" panose="00000400000000000000" pitchFamily="2" charset="-78"/>
              </a:rPr>
              <a:t>كافي</a:t>
            </a:r>
            <a:r>
              <a:rPr lang="fa-IR" sz="2400" dirty="0" smtClean="0">
                <a:cs typeface="B Nazanin" panose="00000400000000000000" pitchFamily="2" charset="-78"/>
              </a:rPr>
              <a:t>( 30 دقیقه فعالیت متوسط/ 25 دقیقه فعالیت شدید)</a:t>
            </a:r>
            <a:endParaRPr lang="en-US" sz="2400" dirty="0">
              <a:cs typeface="B Nazanin" panose="00000400000000000000" pitchFamily="2" charset="-78"/>
            </a:endParaRPr>
          </a:p>
          <a:p>
            <a:pPr marL="452628" indent="-342900" algn="justLow" rtl="1">
              <a:lnSpc>
                <a:spcPct val="150000"/>
              </a:lnSpc>
              <a:buClr>
                <a:srgbClr val="FF0000"/>
              </a:buClr>
              <a:buFont typeface="Wingdings" panose="05000000000000000000" pitchFamily="2" charset="2"/>
              <a:buChar char="ü"/>
              <a:defRPr/>
            </a:pPr>
            <a:r>
              <a:rPr lang="fa-IR" sz="2400" b="1" dirty="0">
                <a:cs typeface="B Nazanin" panose="00000400000000000000" pitchFamily="2" charset="-78"/>
              </a:rPr>
              <a:t>داشتن وزن </a:t>
            </a:r>
            <a:r>
              <a:rPr lang="fa-IR" sz="2400" b="1" dirty="0" smtClean="0">
                <a:cs typeface="B Nazanin" panose="00000400000000000000" pitchFamily="2" charset="-78"/>
              </a:rPr>
              <a:t>مناسب</a:t>
            </a:r>
            <a:r>
              <a:rPr lang="fa-IR" sz="2400" dirty="0" smtClean="0">
                <a:cs typeface="B Nazanin" panose="00000400000000000000" pitchFamily="2" charset="-78"/>
              </a:rPr>
              <a:t>( </a:t>
            </a:r>
            <a:r>
              <a:rPr lang="en-US" sz="2400" dirty="0" smtClean="0">
                <a:cs typeface="B Nazanin" panose="00000400000000000000" pitchFamily="2" charset="-78"/>
              </a:rPr>
              <a:t>BMI</a:t>
            </a:r>
            <a:r>
              <a:rPr lang="fa-IR" sz="2400" dirty="0" smtClean="0">
                <a:cs typeface="B Nazanin" panose="00000400000000000000" pitchFamily="2" charset="-78"/>
              </a:rPr>
              <a:t> کمتر از 25 )</a:t>
            </a:r>
            <a:endParaRPr lang="en-US" sz="2400" dirty="0">
              <a:cs typeface="B Nazanin" panose="00000400000000000000" pitchFamily="2" charset="-78"/>
            </a:endParaRPr>
          </a:p>
          <a:p>
            <a:pPr marL="452628" indent="-342900" algn="justLow" rtl="1">
              <a:lnSpc>
                <a:spcPct val="150000"/>
              </a:lnSpc>
              <a:buClr>
                <a:srgbClr val="FF0000"/>
              </a:buClr>
              <a:buFont typeface="Wingdings" panose="05000000000000000000" pitchFamily="2" charset="2"/>
              <a:buChar char="ü"/>
              <a:defRPr/>
            </a:pPr>
            <a:r>
              <a:rPr lang="fa-IR" sz="2400" b="1" dirty="0" smtClean="0">
                <a:cs typeface="B Nazanin" panose="00000400000000000000" pitchFamily="2" charset="-78"/>
              </a:rPr>
              <a:t>اندازه‌گيري قندخون و نگهداري </a:t>
            </a:r>
            <a:r>
              <a:rPr lang="fa-IR" sz="2400" b="1" dirty="0">
                <a:cs typeface="B Nazanin" panose="00000400000000000000" pitchFamily="2" charset="-78"/>
              </a:rPr>
              <a:t>قندخون درحد </a:t>
            </a:r>
            <a:r>
              <a:rPr lang="fa-IR" sz="2400" b="1" dirty="0" smtClean="0">
                <a:cs typeface="B Nazanin" panose="00000400000000000000" pitchFamily="2" charset="-78"/>
              </a:rPr>
              <a:t>مطلوب</a:t>
            </a:r>
            <a:endParaRPr lang="en-US" sz="4000" b="1" dirty="0">
              <a:solidFill>
                <a:srgbClr val="FF0000"/>
              </a:solidFill>
              <a:cs typeface="B Nazanin" panose="00000400000000000000" pitchFamily="2" charset="-78"/>
            </a:endParaRPr>
          </a:p>
          <a:p>
            <a:pPr marL="452628" indent="-342900" algn="justLow" rtl="1">
              <a:lnSpc>
                <a:spcPct val="150000"/>
              </a:lnSpc>
              <a:buClr>
                <a:srgbClr val="FF0000"/>
              </a:buClr>
              <a:buFont typeface="Wingdings" panose="05000000000000000000" pitchFamily="2" charset="2"/>
              <a:buChar char="ü"/>
              <a:defRPr/>
            </a:pPr>
            <a:r>
              <a:rPr lang="fa-IR" sz="2400" b="1" dirty="0" smtClean="0">
                <a:cs typeface="B Nazanin" panose="00000400000000000000" pitchFamily="2" charset="-78"/>
              </a:rPr>
              <a:t>مصرف </a:t>
            </a:r>
            <a:r>
              <a:rPr lang="fa-IR" sz="2400" b="1" dirty="0">
                <a:cs typeface="B Nazanin" panose="00000400000000000000" pitchFamily="2" charset="-78"/>
              </a:rPr>
              <a:t>داروهاي تجويز </a:t>
            </a:r>
            <a:r>
              <a:rPr lang="fa-IR" sz="2400" b="1" dirty="0" smtClean="0">
                <a:cs typeface="B Nazanin" panose="00000400000000000000" pitchFamily="2" charset="-78"/>
              </a:rPr>
              <a:t>شده</a:t>
            </a:r>
          </a:p>
          <a:p>
            <a:pPr marL="452628" indent="-342900" algn="justLow" rtl="1">
              <a:lnSpc>
                <a:spcPct val="150000"/>
              </a:lnSpc>
              <a:buClr>
                <a:srgbClr val="FF0000"/>
              </a:buClr>
              <a:buFont typeface="Wingdings" panose="05000000000000000000" pitchFamily="2" charset="2"/>
              <a:buChar char="ü"/>
              <a:defRPr/>
            </a:pPr>
            <a:r>
              <a:rPr lang="fa-IR" sz="2400" b="1" dirty="0" smtClean="0">
                <a:cs typeface="B Nazanin" panose="00000400000000000000" pitchFamily="2" charset="-78"/>
              </a:rPr>
              <a:t>مراقبت از پا </a:t>
            </a:r>
            <a:r>
              <a:rPr lang="fa-IR" sz="2400" dirty="0" smtClean="0">
                <a:cs typeface="B Nazanin" panose="00000400000000000000" pitchFamily="2" charset="-78"/>
              </a:rPr>
              <a:t>( بررسی روزانه از نظر وجود قرمزی، تورم، تغییر رنگ، زخم و ترک خوردگی)</a:t>
            </a:r>
            <a:endParaRPr lang="en-US" sz="2400" dirty="0"/>
          </a:p>
        </p:txBody>
      </p:sp>
      <p:sp>
        <p:nvSpPr>
          <p:cNvPr id="4" name="AutoShape 129"/>
          <p:cNvSpPr>
            <a:spLocks noChangeArrowheads="1"/>
          </p:cNvSpPr>
          <p:nvPr/>
        </p:nvSpPr>
        <p:spPr bwMode="auto">
          <a:xfrm>
            <a:off x="1169158" y="476250"/>
            <a:ext cx="9853684" cy="1296988"/>
          </a:xfrm>
          <a:prstGeom prst="ribbon2">
            <a:avLst>
              <a:gd name="adj1" fmla="val 12500"/>
              <a:gd name="adj2" fmla="val 50000"/>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3200" b="1" dirty="0">
                <a:ln>
                  <a:solidFill>
                    <a:schemeClr val="accent5">
                      <a:lumMod val="75000"/>
                    </a:schemeClr>
                  </a:solidFill>
                </a:ln>
                <a:solidFill>
                  <a:schemeClr val="bg1"/>
                </a:solidFill>
                <a:cs typeface="B Titr" panose="00000700000000000000" pitchFamily="2" charset="-78"/>
              </a:rPr>
              <a:t>اصول کنترل بیماری دیابت</a:t>
            </a:r>
            <a:endParaRPr lang="en-US" sz="3200" b="1" dirty="0">
              <a:ln>
                <a:solidFill>
                  <a:schemeClr val="accent5">
                    <a:lumMod val="75000"/>
                  </a:schemeClr>
                </a:solidFill>
              </a:ln>
              <a:solidFill>
                <a:schemeClr val="bg1"/>
              </a:solidFill>
              <a:cs typeface="B Titr" panose="00000700000000000000" pitchFamily="2" charset="-78"/>
            </a:endParaRPr>
          </a:p>
        </p:txBody>
      </p:sp>
    </p:spTree>
    <p:extLst>
      <p:ext uri="{BB962C8B-B14F-4D97-AF65-F5344CB8AC3E}">
        <p14:creationId xmlns:p14="http://schemas.microsoft.com/office/powerpoint/2010/main" val="16800252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776" y="268233"/>
            <a:ext cx="11700000" cy="6390070"/>
          </a:xfrm>
        </p:spPr>
        <p:style>
          <a:lnRef idx="2">
            <a:schemeClr val="accent2"/>
          </a:lnRef>
          <a:fillRef idx="1">
            <a:schemeClr val="lt1"/>
          </a:fillRef>
          <a:effectRef idx="0">
            <a:schemeClr val="accent2"/>
          </a:effectRef>
          <a:fontRef idx="minor">
            <a:schemeClr val="dk1"/>
          </a:fontRef>
        </p:style>
        <p:txBody>
          <a:bodyPr>
            <a:normAutofit fontScale="90000"/>
          </a:bodyPr>
          <a:lstStyle/>
          <a:p>
            <a:pPr algn="r" rtl="1">
              <a:lnSpc>
                <a:spcPct val="150000"/>
              </a:lnSpc>
            </a:pPr>
            <a:r>
              <a:rPr lang="fa-IR" sz="4800" b="1" dirty="0">
                <a:solidFill>
                  <a:srgbClr val="FF0000"/>
                </a:solidFill>
                <a:cs typeface="B Titr" panose="00000700000000000000" pitchFamily="2" charset="-78"/>
              </a:rPr>
              <a:t>آموزش ا</a:t>
            </a:r>
            <a:r>
              <a:rPr lang="fa-IR" sz="4800" b="1" dirty="0" smtClean="0">
                <a:solidFill>
                  <a:srgbClr val="FF0000"/>
                </a:solidFill>
                <a:cs typeface="B Titr" panose="00000700000000000000" pitchFamily="2" charset="-78"/>
              </a:rPr>
              <a:t>فراد </a:t>
            </a:r>
            <a:r>
              <a:rPr lang="fa-IR" sz="4800" b="1" dirty="0">
                <a:solidFill>
                  <a:srgbClr val="FF0000"/>
                </a:solidFill>
                <a:cs typeface="B Titr" panose="00000700000000000000" pitchFamily="2" charset="-78"/>
              </a:rPr>
              <a:t>مبتلا به </a:t>
            </a:r>
            <a:r>
              <a:rPr lang="fa-IR" sz="4800" b="1" dirty="0" smtClean="0">
                <a:solidFill>
                  <a:srgbClr val="FF0000"/>
                </a:solidFill>
                <a:cs typeface="B Titr" panose="00000700000000000000" pitchFamily="2" charset="-78"/>
              </a:rPr>
              <a:t>ديابت</a:t>
            </a:r>
            <a:r>
              <a:rPr lang="fa-IR" sz="1800" b="1" dirty="0">
                <a:solidFill>
                  <a:schemeClr val="tx1"/>
                </a:solidFill>
              </a:rPr>
              <a:t/>
            </a:r>
            <a:br>
              <a:rPr lang="fa-IR" sz="1800" b="1" dirty="0">
                <a:solidFill>
                  <a:schemeClr val="tx1"/>
                </a:solidFill>
              </a:rPr>
            </a:br>
            <a:r>
              <a:rPr lang="fa-IR" dirty="0">
                <a:solidFill>
                  <a:schemeClr val="tx1"/>
                </a:solidFill>
                <a:cs typeface="B Titr" panose="00000700000000000000" pitchFamily="2" charset="-78"/>
              </a:rPr>
              <a:t>1. كنترل وزن</a:t>
            </a:r>
            <a:br>
              <a:rPr lang="fa-IR" dirty="0">
                <a:solidFill>
                  <a:schemeClr val="tx1"/>
                </a:solidFill>
                <a:cs typeface="B Titr" panose="00000700000000000000" pitchFamily="2" charset="-78"/>
              </a:rPr>
            </a:br>
            <a:r>
              <a:rPr lang="fa-IR" dirty="0">
                <a:solidFill>
                  <a:schemeClr val="tx1"/>
                </a:solidFill>
                <a:cs typeface="B Titr" panose="00000700000000000000" pitchFamily="2" charset="-78"/>
              </a:rPr>
              <a:t>2. برنامه ي غذايي</a:t>
            </a:r>
            <a:br>
              <a:rPr lang="fa-IR" dirty="0">
                <a:solidFill>
                  <a:schemeClr val="tx1"/>
                </a:solidFill>
                <a:cs typeface="B Titr" panose="00000700000000000000" pitchFamily="2" charset="-78"/>
              </a:rPr>
            </a:br>
            <a:r>
              <a:rPr lang="fa-IR" dirty="0">
                <a:solidFill>
                  <a:schemeClr val="tx1"/>
                </a:solidFill>
                <a:cs typeface="B Titr" panose="00000700000000000000" pitchFamily="2" charset="-78"/>
              </a:rPr>
              <a:t>3. ورزش و فعاليت هاي بدني</a:t>
            </a:r>
            <a:br>
              <a:rPr lang="fa-IR" dirty="0">
                <a:solidFill>
                  <a:schemeClr val="tx1"/>
                </a:solidFill>
                <a:cs typeface="B Titr" panose="00000700000000000000" pitchFamily="2" charset="-78"/>
              </a:rPr>
            </a:br>
            <a:r>
              <a:rPr lang="fa-IR" dirty="0">
                <a:solidFill>
                  <a:schemeClr val="tx1"/>
                </a:solidFill>
                <a:cs typeface="B Titr" panose="00000700000000000000" pitchFamily="2" charset="-78"/>
              </a:rPr>
              <a:t>4. مراقبت از پا</a:t>
            </a:r>
            <a:br>
              <a:rPr lang="fa-IR" dirty="0">
                <a:solidFill>
                  <a:schemeClr val="tx1"/>
                </a:solidFill>
                <a:cs typeface="B Titr" panose="00000700000000000000" pitchFamily="2" charset="-78"/>
              </a:rPr>
            </a:br>
            <a:r>
              <a:rPr lang="fa-IR" dirty="0">
                <a:solidFill>
                  <a:schemeClr val="tx1"/>
                </a:solidFill>
                <a:cs typeface="B Titr" panose="00000700000000000000" pitchFamily="2" charset="-78"/>
              </a:rPr>
              <a:t>5. ترك مصرف دخانيات</a:t>
            </a:r>
            <a:br>
              <a:rPr lang="fa-IR" dirty="0">
                <a:solidFill>
                  <a:schemeClr val="tx1"/>
                </a:solidFill>
                <a:cs typeface="B Titr" panose="00000700000000000000" pitchFamily="2" charset="-78"/>
              </a:rPr>
            </a:br>
            <a:r>
              <a:rPr lang="fa-IR" dirty="0">
                <a:solidFill>
                  <a:schemeClr val="tx1"/>
                </a:solidFill>
                <a:cs typeface="B Titr" panose="00000700000000000000" pitchFamily="2" charset="-78"/>
              </a:rPr>
              <a:t>6. نحوه مصرف داروهاي تجويز شده</a:t>
            </a:r>
            <a:br>
              <a:rPr lang="fa-IR" dirty="0">
                <a:solidFill>
                  <a:schemeClr val="tx1"/>
                </a:solidFill>
                <a:cs typeface="B Titr" panose="00000700000000000000" pitchFamily="2" charset="-78"/>
              </a:rPr>
            </a:br>
            <a:r>
              <a:rPr lang="fa-IR" dirty="0" smtClean="0">
                <a:solidFill>
                  <a:schemeClr val="tx1"/>
                </a:solidFill>
                <a:cs typeface="B Titr" panose="00000700000000000000" pitchFamily="2" charset="-78"/>
              </a:rPr>
              <a:t>7. نحوه اندازه گیری قند خون</a:t>
            </a:r>
            <a:r>
              <a:rPr lang="fa-IR" sz="1800" dirty="0">
                <a:solidFill>
                  <a:schemeClr val="tx1"/>
                </a:solidFill>
              </a:rPr>
              <a:t/>
            </a:r>
            <a:br>
              <a:rPr lang="fa-IR" sz="1800" dirty="0">
                <a:solidFill>
                  <a:schemeClr val="tx1"/>
                </a:solidFill>
              </a:rPr>
            </a:br>
            <a:endParaRPr lang="en-US" sz="1800" dirty="0">
              <a:solidFill>
                <a:schemeClr val="tx1"/>
              </a:solidFill>
            </a:endParaRPr>
          </a:p>
        </p:txBody>
      </p:sp>
    </p:spTree>
    <p:extLst>
      <p:ext uri="{BB962C8B-B14F-4D97-AF65-F5344CB8AC3E}">
        <p14:creationId xmlns:p14="http://schemas.microsoft.com/office/powerpoint/2010/main" val="155761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7883"/>
            <a:ext cx="10972800" cy="953036"/>
          </a:xfrm>
        </p:spPr>
        <p:txBody>
          <a:bodyPr>
            <a:normAutofit fontScale="90000"/>
          </a:bodyPr>
          <a:lstStyle/>
          <a:p>
            <a:r>
              <a:rPr lang="fa-IR" b="1" dirty="0" smtClean="0">
                <a:solidFill>
                  <a:srgbClr val="C00000"/>
                </a:solidFill>
                <a:cs typeface="B Titr" panose="00000700000000000000" pitchFamily="2" charset="-78"/>
              </a:rPr>
              <a:t/>
            </a:r>
            <a:br>
              <a:rPr lang="fa-IR" b="1" dirty="0" smtClean="0">
                <a:solidFill>
                  <a:srgbClr val="C00000"/>
                </a:solidFill>
                <a:cs typeface="B Titr" panose="00000700000000000000" pitchFamily="2" charset="-78"/>
              </a:rPr>
            </a:br>
            <a:r>
              <a:rPr lang="fa-IR" sz="6700" b="1" dirty="0" smtClean="0">
                <a:solidFill>
                  <a:srgbClr val="C00000"/>
                </a:solidFill>
                <a:cs typeface="B Titr" panose="00000700000000000000" pitchFamily="2" charset="-78"/>
              </a:rPr>
              <a:t>تعريف فشارخون</a:t>
            </a:r>
            <a:r>
              <a:rPr lang="fa-IR" b="1" dirty="0">
                <a:solidFill>
                  <a:srgbClr val="C00000"/>
                </a:solidFill>
                <a:cs typeface="B Titr" panose="00000700000000000000" pitchFamily="2" charset="-78"/>
              </a:rPr>
              <a:t/>
            </a:r>
            <a:br>
              <a:rPr lang="fa-IR" b="1" dirty="0">
                <a:solidFill>
                  <a:srgbClr val="C00000"/>
                </a:solidFill>
                <a:cs typeface="B Titr" panose="00000700000000000000" pitchFamily="2" charset="-78"/>
              </a:rPr>
            </a:br>
            <a:endParaRPr lang="en-US" dirty="0">
              <a:solidFill>
                <a:srgbClr val="C00000"/>
              </a:solidFill>
              <a:cs typeface="B Titr" panose="00000700000000000000" pitchFamily="2" charset="-78"/>
            </a:endParaRPr>
          </a:p>
        </p:txBody>
      </p:sp>
      <p:graphicFrame>
        <p:nvGraphicFramePr>
          <p:cNvPr id="4" name="Diagram 3"/>
          <p:cNvGraphicFramePr/>
          <p:nvPr>
            <p:extLst/>
          </p:nvPr>
        </p:nvGraphicFramePr>
        <p:xfrm>
          <a:off x="2089239" y="1584101"/>
          <a:ext cx="8013522" cy="4712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5951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7223" y="448746"/>
            <a:ext cx="6589199" cy="1280890"/>
          </a:xfrm>
        </p:spPr>
        <p:txBody>
          <a:bodyPr>
            <a:normAutofit/>
          </a:bodyPr>
          <a:lstStyle/>
          <a:p>
            <a:pPr marL="342900" indent="-342900" algn="ctr" rtl="1">
              <a:spcBef>
                <a:spcPts val="1000"/>
              </a:spcBef>
              <a:defRPr/>
            </a:pPr>
            <a:r>
              <a:rPr lang="fa-IR" sz="5400" b="1" dirty="0">
                <a:solidFill>
                  <a:srgbClr val="FF0000"/>
                </a:solidFill>
                <a:ea typeface="+mn-ea"/>
                <a:cs typeface="B Titr" panose="00000700000000000000" pitchFamily="2" charset="-78"/>
              </a:rPr>
              <a:t>فشارخون بالا</a:t>
            </a:r>
            <a:endParaRPr lang="en-US" sz="7200" dirty="0">
              <a:cs typeface="B Titr" panose="00000700000000000000" pitchFamily="2" charset="-78"/>
            </a:endParaRPr>
          </a:p>
        </p:txBody>
      </p:sp>
      <p:sp>
        <p:nvSpPr>
          <p:cNvPr id="3" name="Content Placeholder 2"/>
          <p:cNvSpPr>
            <a:spLocks noGrp="1"/>
          </p:cNvSpPr>
          <p:nvPr>
            <p:ph idx="1"/>
          </p:nvPr>
        </p:nvSpPr>
        <p:spPr>
          <a:xfrm>
            <a:off x="1887256" y="814193"/>
            <a:ext cx="8780745" cy="6294328"/>
          </a:xfrm>
        </p:spPr>
        <p:txBody>
          <a:bodyPr>
            <a:noAutofit/>
          </a:bodyPr>
          <a:lstStyle/>
          <a:p>
            <a:pPr algn="just" rtl="1">
              <a:defRPr/>
            </a:pPr>
            <a:endParaRPr lang="fa-IR" sz="2000" b="1" dirty="0">
              <a:solidFill>
                <a:schemeClr val="tx1">
                  <a:lumMod val="95000"/>
                  <a:lumOff val="5000"/>
                </a:schemeClr>
              </a:solidFill>
              <a:cs typeface="B Titr" panose="00000700000000000000" pitchFamily="2" charset="-78"/>
            </a:endParaRP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r>
              <a:rPr lang="fa-IR" sz="2000" b="1" dirty="0">
                <a:solidFill>
                  <a:schemeClr val="tx1">
                    <a:lumMod val="95000"/>
                    <a:lumOff val="5000"/>
                  </a:schemeClr>
                </a:solidFill>
                <a:cs typeface="B Titr" panose="00000700000000000000" pitchFamily="2" charset="-78"/>
              </a:rPr>
              <a:t>طبق مطالعه بار جهاني بيماري ها، فشارخون بالا </a:t>
            </a:r>
            <a:r>
              <a:rPr lang="fa-IR" sz="2000" b="1" dirty="0">
                <a:solidFill>
                  <a:srgbClr val="FF0000"/>
                </a:solidFill>
                <a:cs typeface="B Titr" panose="00000700000000000000" pitchFamily="2" charset="-78"/>
              </a:rPr>
              <a:t>خطر</a:t>
            </a:r>
            <a:r>
              <a:rPr lang="fa-IR" sz="2000" b="1" dirty="0">
                <a:solidFill>
                  <a:schemeClr val="tx1">
                    <a:lumMod val="95000"/>
                    <a:lumOff val="5000"/>
                  </a:schemeClr>
                </a:solidFill>
                <a:cs typeface="B Titr" panose="00000700000000000000" pitchFamily="2" charset="-78"/>
              </a:rPr>
              <a:t> مهم  </a:t>
            </a:r>
            <a:r>
              <a:rPr lang="fa-IR" sz="2000" b="1" dirty="0">
                <a:solidFill>
                  <a:srgbClr val="FF0000"/>
                </a:solidFill>
                <a:cs typeface="B Titr" panose="00000700000000000000" pitchFamily="2" charset="-78"/>
              </a:rPr>
              <a:t>مرگ و ناتواني </a:t>
            </a:r>
            <a:r>
              <a:rPr lang="fa-IR" sz="2000" b="1" dirty="0">
                <a:solidFill>
                  <a:schemeClr val="tx1">
                    <a:lumMod val="95000"/>
                    <a:lumOff val="5000"/>
                  </a:schemeClr>
                </a:solidFill>
                <a:cs typeface="B Titr" panose="00000700000000000000" pitchFamily="2" charset="-78"/>
              </a:rPr>
              <a:t>در دنياست. يكي از موانع مهم در كنترل مؤثر فشارخون بالا عدم اطلاع مردم از بالا بودن ميزان فشارخون خودشان است.</a:t>
            </a: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r>
              <a:rPr lang="fa-IR" sz="2000" b="1" dirty="0">
                <a:solidFill>
                  <a:schemeClr val="tx1">
                    <a:lumMod val="95000"/>
                    <a:lumOff val="5000"/>
                  </a:schemeClr>
                </a:solidFill>
                <a:cs typeface="B Titr" panose="00000700000000000000" pitchFamily="2" charset="-78"/>
              </a:rPr>
              <a:t>فشارخون بالا در ابتدا </a:t>
            </a:r>
            <a:r>
              <a:rPr lang="fa-IR" sz="2000" b="1" dirty="0">
                <a:solidFill>
                  <a:srgbClr val="FF0000"/>
                </a:solidFill>
                <a:cs typeface="B Titr" panose="00000700000000000000" pitchFamily="2" charset="-78"/>
              </a:rPr>
              <a:t>بدون علامت </a:t>
            </a:r>
            <a:r>
              <a:rPr lang="fa-IR" sz="2000" b="1" dirty="0">
                <a:solidFill>
                  <a:schemeClr val="tx1">
                    <a:lumMod val="95000"/>
                    <a:lumOff val="5000"/>
                  </a:schemeClr>
                </a:solidFill>
                <a:cs typeface="B Titr" panose="00000700000000000000" pitchFamily="2" charset="-78"/>
              </a:rPr>
              <a:t>است اما زمانی که به تدریج منجر به بروز عوارضی یا چندین بیماری مانند بیماری کلیوی، بیماری قلبی و...... شود، این بیماری علائم دار می شود که مربوط به تظاهر عوارض فشارخون بالا است.</a:t>
            </a: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endParaRPr lang="fa-IR" sz="2000" b="1" dirty="0">
              <a:solidFill>
                <a:schemeClr val="tx1">
                  <a:lumMod val="95000"/>
                  <a:lumOff val="5000"/>
                </a:schemeClr>
              </a:solidFill>
              <a:cs typeface="B Titr" panose="00000700000000000000" pitchFamily="2" charset="-78"/>
            </a:endParaRPr>
          </a:p>
          <a:p>
            <a:pPr algn="just" rtl="1">
              <a:defRPr/>
            </a:pPr>
            <a:r>
              <a:rPr lang="fa-IR" sz="2000" b="1" dirty="0">
                <a:solidFill>
                  <a:schemeClr val="tx1">
                    <a:lumMod val="95000"/>
                    <a:lumOff val="5000"/>
                  </a:schemeClr>
                </a:solidFill>
                <a:cs typeface="B Titr" panose="00000700000000000000" pitchFamily="2" charset="-78"/>
              </a:rPr>
              <a:t>این بیماری به راحتی با یک </a:t>
            </a:r>
            <a:r>
              <a:rPr lang="fa-IR" sz="2000" b="1" dirty="0">
                <a:solidFill>
                  <a:srgbClr val="FF0000"/>
                </a:solidFill>
                <a:cs typeface="B Titr" panose="00000700000000000000" pitchFamily="2" charset="-78"/>
              </a:rPr>
              <a:t>اندازه گیری ساده فشارخون </a:t>
            </a:r>
            <a:r>
              <a:rPr lang="fa-IR" sz="2000" b="1" dirty="0">
                <a:solidFill>
                  <a:schemeClr val="tx1">
                    <a:lumMod val="95000"/>
                    <a:lumOff val="5000"/>
                  </a:schemeClr>
                </a:solidFill>
                <a:cs typeface="B Titr" panose="00000700000000000000" pitchFamily="2" charset="-78"/>
              </a:rPr>
              <a:t>در خانه یا مراکز درمانی با استفاده از دستگاه فشارخون، قابل تشخیص و به دنبال آن قابل درمان و کنترل است. </a:t>
            </a:r>
            <a:endParaRPr lang="en-US" sz="2000" b="1" dirty="0">
              <a:solidFill>
                <a:schemeClr val="tx1">
                  <a:lumMod val="95000"/>
                  <a:lumOff val="5000"/>
                </a:schemeClr>
              </a:solidFill>
              <a:cs typeface="B Titr" panose="00000700000000000000" pitchFamily="2" charset="-78"/>
            </a:endParaRPr>
          </a:p>
          <a:p>
            <a:endParaRPr lang="en-US" sz="2000" dirty="0">
              <a:cs typeface="B Titr" panose="00000700000000000000" pitchFamily="2" charset="-78"/>
            </a:endParaRPr>
          </a:p>
        </p:txBody>
      </p:sp>
    </p:spTree>
    <p:extLst>
      <p:ext uri="{BB962C8B-B14F-4D97-AF65-F5344CB8AC3E}">
        <p14:creationId xmlns:p14="http://schemas.microsoft.com/office/powerpoint/2010/main" val="2939163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4617" y="706172"/>
            <a:ext cx="6589199" cy="1280890"/>
          </a:xfrm>
        </p:spPr>
        <p:txBody>
          <a:bodyPr>
            <a:normAutofit/>
          </a:bodyPr>
          <a:lstStyle/>
          <a:p>
            <a:r>
              <a:rPr lang="fa-IR" sz="2800" dirty="0">
                <a:solidFill>
                  <a:srgbClr val="FF0000"/>
                </a:solidFill>
                <a:cs typeface="B Titr" panose="00000700000000000000" pitchFamily="2" charset="-78"/>
              </a:rPr>
              <a:t>طبق آخرین نامه وزارت متبوع</a:t>
            </a:r>
            <a:endParaRPr lang="en-US"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1731390" y="1583704"/>
            <a:ext cx="8936610" cy="4694549"/>
          </a:xfrm>
        </p:spPr>
        <p:txBody>
          <a:bodyPr>
            <a:noAutofit/>
          </a:bodyPr>
          <a:lstStyle/>
          <a:p>
            <a:pPr marL="274320" indent="-274320" algn="just" rtl="1">
              <a:lnSpc>
                <a:spcPct val="200000"/>
              </a:lnSpc>
              <a:spcBef>
                <a:spcPct val="0"/>
              </a:spcBef>
              <a:buClr>
                <a:srgbClr val="0BD0D9"/>
              </a:buClr>
              <a:buFont typeface="Wingdings 2"/>
              <a:buChar char=""/>
              <a:defRPr/>
            </a:pPr>
            <a:r>
              <a:rPr lang="fa-IR" sz="2000" b="1" dirty="0">
                <a:solidFill>
                  <a:prstClr val="black"/>
                </a:solidFill>
                <a:latin typeface="B Titr"/>
                <a:cs typeface="B Titr" panose="00000700000000000000" pitchFamily="2" charset="-78"/>
              </a:rPr>
              <a:t>بیماری فشارخون بالا، اصلی ترین عامل خطر قابل تغییر برای ناتوانی و مرگ و میر زودرس ناشی از بیماری های قلبی، بیماری های مزمن کلیه و سکته مغزی در جهان و ایران است.</a:t>
            </a:r>
          </a:p>
          <a:p>
            <a:pPr marL="0" indent="0" algn="just" rtl="1">
              <a:lnSpc>
                <a:spcPct val="200000"/>
              </a:lnSpc>
              <a:spcBef>
                <a:spcPct val="0"/>
              </a:spcBef>
              <a:buClr>
                <a:srgbClr val="0BD0D9"/>
              </a:buClr>
              <a:buNone/>
              <a:defRPr/>
            </a:pPr>
            <a:endParaRPr lang="fa-IR" sz="2000" b="1" dirty="0">
              <a:solidFill>
                <a:prstClr val="black"/>
              </a:solidFill>
              <a:latin typeface="B Titr"/>
              <a:cs typeface="B Titr" panose="00000700000000000000" pitchFamily="2" charset="-78"/>
            </a:endParaRPr>
          </a:p>
          <a:p>
            <a:pPr marL="274320" indent="-274320" algn="just" rtl="1">
              <a:lnSpc>
                <a:spcPct val="200000"/>
              </a:lnSpc>
              <a:spcBef>
                <a:spcPct val="0"/>
              </a:spcBef>
              <a:buClr>
                <a:srgbClr val="0BD0D9"/>
              </a:buClr>
              <a:buFont typeface="Wingdings 2"/>
              <a:buChar char=""/>
              <a:defRPr/>
            </a:pPr>
            <a:r>
              <a:rPr lang="fa-IR" sz="2000" b="1" dirty="0">
                <a:solidFill>
                  <a:prstClr val="black"/>
                </a:solidFill>
                <a:latin typeface="B Titr"/>
                <a:cs typeface="B Titr" panose="00000700000000000000" pitchFamily="2" charset="-78"/>
              </a:rPr>
              <a:t>حدود </a:t>
            </a:r>
            <a:r>
              <a:rPr lang="en-US" sz="2000" b="1" dirty="0">
                <a:solidFill>
                  <a:prstClr val="black"/>
                </a:solidFill>
                <a:latin typeface="B Titr"/>
                <a:cs typeface="B Titr" panose="00000700000000000000" pitchFamily="2" charset="-78"/>
              </a:rPr>
              <a:t>1</a:t>
            </a:r>
            <a:r>
              <a:rPr lang="fa-IR" sz="2000" b="1" dirty="0">
                <a:solidFill>
                  <a:prstClr val="black"/>
                </a:solidFill>
                <a:latin typeface="B Titr"/>
                <a:cs typeface="B Titr" panose="00000700000000000000" pitchFamily="2" charset="-78"/>
              </a:rPr>
              <a:t> میلیارد</a:t>
            </a:r>
            <a:r>
              <a:rPr lang="en-US" sz="2000" b="1" dirty="0">
                <a:solidFill>
                  <a:prstClr val="black"/>
                </a:solidFill>
                <a:latin typeface="B Titr"/>
                <a:cs typeface="B Titr" panose="00000700000000000000" pitchFamily="2" charset="-78"/>
              </a:rPr>
              <a:t> </a:t>
            </a:r>
            <a:r>
              <a:rPr lang="fa-IR" sz="2000" b="1" dirty="0">
                <a:solidFill>
                  <a:prstClr val="black"/>
                </a:solidFill>
                <a:latin typeface="B Titr"/>
                <a:cs typeface="B Titr" panose="00000700000000000000" pitchFamily="2" charset="-78"/>
              </a:rPr>
              <a:t> و 200 هزار نفر در جهان به بیماری فشارخون بالا مبتلا هستند.</a:t>
            </a:r>
          </a:p>
          <a:p>
            <a:pPr marL="274320" indent="-274320" algn="just" rtl="1">
              <a:lnSpc>
                <a:spcPct val="200000"/>
              </a:lnSpc>
              <a:spcBef>
                <a:spcPct val="0"/>
              </a:spcBef>
              <a:buClr>
                <a:srgbClr val="0BD0D9"/>
              </a:buClr>
              <a:buFont typeface="Wingdings 2"/>
              <a:buChar char=""/>
              <a:defRPr/>
            </a:pPr>
            <a:endParaRPr lang="fa-IR" sz="2000" b="1" dirty="0">
              <a:solidFill>
                <a:prstClr val="black"/>
              </a:solidFill>
              <a:latin typeface="B Titr"/>
              <a:cs typeface="B Titr" panose="00000700000000000000" pitchFamily="2" charset="-78"/>
            </a:endParaRPr>
          </a:p>
          <a:p>
            <a:pPr marL="274320" indent="-274320" algn="just" rtl="1">
              <a:lnSpc>
                <a:spcPct val="200000"/>
              </a:lnSpc>
              <a:spcBef>
                <a:spcPct val="0"/>
              </a:spcBef>
              <a:buClr>
                <a:srgbClr val="0BD0D9"/>
              </a:buClr>
              <a:buFont typeface="Wingdings 2"/>
              <a:buChar char=""/>
              <a:defRPr/>
            </a:pPr>
            <a:r>
              <a:rPr lang="fa-IR" sz="2000" b="1" dirty="0">
                <a:solidFill>
                  <a:prstClr val="black"/>
                </a:solidFill>
                <a:latin typeface="B Titr"/>
                <a:cs typeface="B Titr" panose="00000700000000000000" pitchFamily="2" charset="-78"/>
              </a:rPr>
              <a:t>در سال 2017 بالغ بر 10 میلیون نفر در جهان به علل مرتبط با فشارخون بالا جان خود را از دست داده اند.</a:t>
            </a:r>
          </a:p>
          <a:p>
            <a:pPr algn="r" rtl="1"/>
            <a:endParaRPr lang="en-US" sz="2000" dirty="0"/>
          </a:p>
        </p:txBody>
      </p:sp>
    </p:spTree>
    <p:extLst>
      <p:ext uri="{BB962C8B-B14F-4D97-AF65-F5344CB8AC3E}">
        <p14:creationId xmlns:p14="http://schemas.microsoft.com/office/powerpoint/2010/main" val="4215373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74883"/>
            <a:ext cx="7543800" cy="1202498"/>
          </a:xfrm>
        </p:spPr>
        <p:txBody>
          <a:bodyPr>
            <a:noAutofit/>
          </a:bodyPr>
          <a:lstStyle/>
          <a:p>
            <a:pPr defTabSz="914400" rtl="1" fontAlgn="base">
              <a:lnSpc>
                <a:spcPct val="200000"/>
              </a:lnSpc>
              <a:spcAft>
                <a:spcPct val="0"/>
              </a:spcAft>
            </a:pPr>
            <a:r>
              <a:rPr lang="fa-IR" altLang="en-US" sz="2800" b="1" dirty="0">
                <a:solidFill>
                  <a:srgbClr val="FF0000"/>
                </a:solidFill>
                <a:latin typeface="B Titr" panose="00000700000000000000" pitchFamily="2" charset="-78"/>
                <a:ea typeface="+mn-ea"/>
                <a:cs typeface="B Titr" panose="00000700000000000000" pitchFamily="2" charset="-78"/>
              </a:rPr>
              <a:t>بر اساس نتایج پیمایش ملی بیماریهای غیرواگیر </a:t>
            </a:r>
            <a:br>
              <a:rPr lang="fa-IR" altLang="en-US" sz="2800" b="1" dirty="0">
                <a:solidFill>
                  <a:srgbClr val="FF0000"/>
                </a:solidFill>
                <a:latin typeface="B Titr" panose="00000700000000000000" pitchFamily="2" charset="-78"/>
                <a:ea typeface="+mn-ea"/>
                <a:cs typeface="B Titr" panose="00000700000000000000" pitchFamily="2" charset="-78"/>
              </a:rPr>
            </a:br>
            <a:endParaRPr lang="en-US" sz="4000" dirty="0"/>
          </a:p>
        </p:txBody>
      </p:sp>
      <p:sp>
        <p:nvSpPr>
          <p:cNvPr id="3" name="Content Placeholder 2"/>
          <p:cNvSpPr>
            <a:spLocks noGrp="1"/>
          </p:cNvSpPr>
          <p:nvPr>
            <p:ph idx="1"/>
          </p:nvPr>
        </p:nvSpPr>
        <p:spPr>
          <a:xfrm>
            <a:off x="2440264" y="1543664"/>
            <a:ext cx="7819999" cy="4993477"/>
          </a:xfrm>
        </p:spPr>
        <p:txBody>
          <a:bodyPr>
            <a:normAutofit/>
          </a:bodyPr>
          <a:lstStyle/>
          <a:p>
            <a:pPr marL="0" indent="0" algn="just" rtl="1" fontAlgn="base">
              <a:lnSpc>
                <a:spcPct val="200000"/>
              </a:lnSpc>
              <a:spcBef>
                <a:spcPct val="0"/>
              </a:spcBef>
              <a:spcAft>
                <a:spcPct val="0"/>
              </a:spcAft>
              <a:buClr>
                <a:srgbClr val="0BD0D9"/>
              </a:buClr>
              <a:buNone/>
            </a:pPr>
            <a:r>
              <a:rPr lang="fa-IR" altLang="en-US" b="1" dirty="0">
                <a:solidFill>
                  <a:srgbClr val="000000"/>
                </a:solidFill>
                <a:latin typeface="B Titr" panose="00000700000000000000" pitchFamily="2" charset="-78"/>
                <a:cs typeface="B Titr" panose="00000700000000000000" pitchFamily="2" charset="-78"/>
              </a:rPr>
              <a:t>در سال 1399 بیش از 32% افراد 18 سال و بالاتر کشورمان فشارخون بالا داشته اند (فشارخون سیستولیک 140 میلی متر جیوه و بالاتر یا فشارخون دیاستولیک 90 میلی متر جیوه و بالاتر).</a:t>
            </a:r>
          </a:p>
          <a:p>
            <a:pPr marL="0" indent="0" algn="just" rtl="1" fontAlgn="base">
              <a:lnSpc>
                <a:spcPct val="200000"/>
              </a:lnSpc>
              <a:spcBef>
                <a:spcPct val="0"/>
              </a:spcBef>
              <a:spcAft>
                <a:spcPct val="0"/>
              </a:spcAft>
              <a:buClr>
                <a:srgbClr val="0BD0D9"/>
              </a:buClr>
              <a:buNone/>
            </a:pPr>
            <a:endParaRPr lang="fa-IR" altLang="en-US" b="1" dirty="0">
              <a:solidFill>
                <a:srgbClr val="000000"/>
              </a:solidFill>
              <a:latin typeface="B Titr" panose="00000700000000000000" pitchFamily="2" charset="-78"/>
              <a:cs typeface="B Titr" panose="00000700000000000000" pitchFamily="2" charset="-78"/>
            </a:endParaRPr>
          </a:p>
          <a:p>
            <a:pPr marL="0" indent="0" algn="just" rtl="1" fontAlgn="base">
              <a:lnSpc>
                <a:spcPct val="200000"/>
              </a:lnSpc>
              <a:spcBef>
                <a:spcPct val="0"/>
              </a:spcBef>
              <a:spcAft>
                <a:spcPct val="0"/>
              </a:spcAft>
              <a:buClr>
                <a:srgbClr val="0BD0D9"/>
              </a:buClr>
              <a:buNone/>
            </a:pPr>
            <a:r>
              <a:rPr lang="fa-IR" altLang="en-US" b="1" dirty="0">
                <a:solidFill>
                  <a:srgbClr val="000000"/>
                </a:solidFill>
                <a:latin typeface="B Titr" panose="00000700000000000000" pitchFamily="2" charset="-78"/>
                <a:cs typeface="B Titr" panose="00000700000000000000" pitchFamily="2" charset="-78"/>
              </a:rPr>
              <a:t> متاسفانه علیرغم افزایش آگاهی طی سال های اخیر، میزان آگاهی مردم از ابتلا به این بیماری همچنان در سطح پایین قرار داشته (62%) و این ارقام بین 53 درصد تا 74 درصد برحسب استان های مختلف متفاوت بوده است.</a:t>
            </a:r>
          </a:p>
          <a:p>
            <a:pPr marL="0" indent="0" algn="just" rtl="1" fontAlgn="base">
              <a:lnSpc>
                <a:spcPct val="200000"/>
              </a:lnSpc>
              <a:spcBef>
                <a:spcPct val="0"/>
              </a:spcBef>
              <a:spcAft>
                <a:spcPct val="0"/>
              </a:spcAft>
              <a:buClr>
                <a:srgbClr val="0BD0D9"/>
              </a:buClr>
              <a:buNone/>
            </a:pPr>
            <a:r>
              <a:rPr lang="fa-IR" altLang="en-US" b="1" dirty="0">
                <a:solidFill>
                  <a:srgbClr val="000000"/>
                </a:solidFill>
                <a:latin typeface="B Titr" panose="00000700000000000000" pitchFamily="2" charset="-78"/>
                <a:cs typeface="B Titr" panose="00000700000000000000" pitchFamily="2" charset="-78"/>
              </a:rPr>
              <a:t> حدود نیمی از مبتلایان تحت درمان قرار دارند </a:t>
            </a:r>
          </a:p>
          <a:p>
            <a:pPr marL="0" indent="0" algn="just" rtl="1" fontAlgn="base">
              <a:lnSpc>
                <a:spcPct val="200000"/>
              </a:lnSpc>
              <a:spcBef>
                <a:spcPct val="0"/>
              </a:spcBef>
              <a:spcAft>
                <a:spcPct val="0"/>
              </a:spcAft>
              <a:buClr>
                <a:srgbClr val="0BD0D9"/>
              </a:buClr>
              <a:buNone/>
            </a:pPr>
            <a:r>
              <a:rPr lang="fa-IR" altLang="en-US" b="1" dirty="0">
                <a:solidFill>
                  <a:srgbClr val="000000"/>
                </a:solidFill>
                <a:latin typeface="B Titr" panose="00000700000000000000" pitchFamily="2" charset="-78"/>
                <a:cs typeface="B Titr" panose="00000700000000000000" pitchFamily="2" charset="-78"/>
              </a:rPr>
              <a:t>حدود 42 درصد درمان موثر دریافت می کنند.</a:t>
            </a:r>
          </a:p>
          <a:p>
            <a:endParaRPr lang="en-US" dirty="0"/>
          </a:p>
        </p:txBody>
      </p:sp>
    </p:spTree>
    <p:extLst>
      <p:ext uri="{BB962C8B-B14F-4D97-AF65-F5344CB8AC3E}">
        <p14:creationId xmlns:p14="http://schemas.microsoft.com/office/powerpoint/2010/main" val="1006953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618" y="764248"/>
            <a:ext cx="10087087" cy="5404947"/>
          </a:xfrm>
        </p:spPr>
        <p:style>
          <a:lnRef idx="2">
            <a:schemeClr val="accent1"/>
          </a:lnRef>
          <a:fillRef idx="1">
            <a:schemeClr val="lt1"/>
          </a:fillRef>
          <a:effectRef idx="0">
            <a:schemeClr val="accent1"/>
          </a:effectRef>
          <a:fontRef idx="minor">
            <a:schemeClr val="dk1"/>
          </a:fontRef>
        </p:style>
        <p:txBody>
          <a:bodyPr/>
          <a:lstStyle/>
          <a:p>
            <a:pPr marL="0" lvl="0" indent="0" algn="just" rtl="1">
              <a:lnSpc>
                <a:spcPct val="150000"/>
              </a:lnSpc>
              <a:buNone/>
            </a:pPr>
            <a:r>
              <a:rPr lang="fa-IR" sz="2800" b="1" dirty="0" smtClean="0">
                <a:solidFill>
                  <a:srgbClr val="FF0000"/>
                </a:solidFill>
                <a:cs typeface="B Titr" panose="00000700000000000000" pitchFamily="2" charset="-78"/>
              </a:rPr>
              <a:t>فشارخون </a:t>
            </a:r>
            <a:r>
              <a:rPr lang="fa-IR" sz="2800" b="1" dirty="0">
                <a:solidFill>
                  <a:srgbClr val="FF0000"/>
                </a:solidFill>
                <a:cs typeface="B Titr" panose="00000700000000000000" pitchFamily="2" charset="-78"/>
              </a:rPr>
              <a:t>به دو عامل مهم بستگي دارد</a:t>
            </a:r>
            <a:r>
              <a:rPr lang="fa-IR" sz="2800" b="1" dirty="0" smtClean="0">
                <a:solidFill>
                  <a:srgbClr val="FF0000"/>
                </a:solidFill>
                <a:cs typeface="B Titr" panose="00000700000000000000" pitchFamily="2" charset="-78"/>
              </a:rPr>
              <a:t>:</a:t>
            </a:r>
          </a:p>
          <a:p>
            <a:pPr marL="0" lvl="0" indent="0" algn="just" rtl="1">
              <a:lnSpc>
                <a:spcPct val="150000"/>
              </a:lnSpc>
              <a:buNone/>
            </a:pPr>
            <a:endParaRPr lang="en-US" sz="2800" b="1" dirty="0" smtClean="0">
              <a:solidFill>
                <a:srgbClr val="FF0000"/>
              </a:solidFill>
              <a:cs typeface="B Titr" panose="00000700000000000000" pitchFamily="2" charset="-78"/>
            </a:endParaRPr>
          </a:p>
          <a:p>
            <a:pPr marL="0" lvl="0" indent="0" algn="just" rtl="1">
              <a:lnSpc>
                <a:spcPct val="150000"/>
              </a:lnSpc>
              <a:buNone/>
            </a:pPr>
            <a:r>
              <a:rPr lang="fa-IR" sz="2400" b="1" dirty="0" smtClean="0">
                <a:solidFill>
                  <a:srgbClr val="000000"/>
                </a:solidFill>
                <a:cs typeface="B Nazanin" panose="00000400000000000000" pitchFamily="2" charset="-78"/>
              </a:rPr>
              <a:t>برون </a:t>
            </a:r>
            <a:r>
              <a:rPr lang="fa-IR" sz="2400" b="1" dirty="0">
                <a:solidFill>
                  <a:srgbClr val="000000"/>
                </a:solidFill>
                <a:cs typeface="B Nazanin" panose="00000400000000000000" pitchFamily="2" charset="-78"/>
              </a:rPr>
              <a:t>ده </a:t>
            </a:r>
            <a:r>
              <a:rPr lang="fa-IR" sz="2400" b="1" dirty="0" smtClean="0">
                <a:solidFill>
                  <a:srgbClr val="000000"/>
                </a:solidFill>
                <a:cs typeface="B Nazanin" panose="00000400000000000000" pitchFamily="2" charset="-78"/>
              </a:rPr>
              <a:t>قلب: مقدار </a:t>
            </a:r>
            <a:r>
              <a:rPr lang="fa-IR" sz="2400" b="1" dirty="0">
                <a:solidFill>
                  <a:srgbClr val="000000"/>
                </a:solidFill>
                <a:cs typeface="B Nazanin" panose="00000400000000000000" pitchFamily="2" charset="-78"/>
              </a:rPr>
              <a:t>خوني كه در هر دقيقه به وسيله قلب به درون شريان آئورت پمپ مي شود (حدود </a:t>
            </a:r>
            <a:r>
              <a:rPr lang="fa-IR" sz="2400" b="1" dirty="0" smtClean="0">
                <a:solidFill>
                  <a:srgbClr val="000000"/>
                </a:solidFill>
                <a:cs typeface="B Nazanin" panose="00000400000000000000" pitchFamily="2" charset="-78"/>
              </a:rPr>
              <a:t>5-6 ليتر</a:t>
            </a:r>
            <a:r>
              <a:rPr lang="fa-IR" sz="2400" b="1" dirty="0">
                <a:solidFill>
                  <a:srgbClr val="000000"/>
                </a:solidFill>
                <a:cs typeface="B Nazanin" panose="00000400000000000000" pitchFamily="2" charset="-78"/>
              </a:rPr>
              <a:t>) </a:t>
            </a:r>
            <a:endParaRPr lang="fa-IR" sz="2400" b="1" dirty="0" smtClean="0">
              <a:solidFill>
                <a:srgbClr val="000000"/>
              </a:solidFill>
              <a:cs typeface="B Nazanin" panose="00000400000000000000" pitchFamily="2" charset="-78"/>
            </a:endParaRPr>
          </a:p>
          <a:p>
            <a:pPr marL="0" lvl="0" indent="0" algn="just" rtl="1">
              <a:lnSpc>
                <a:spcPct val="150000"/>
              </a:lnSpc>
              <a:buNone/>
            </a:pPr>
            <a:r>
              <a:rPr lang="fa-IR" sz="2400" b="1" dirty="0" smtClean="0">
                <a:solidFill>
                  <a:srgbClr val="000000"/>
                </a:solidFill>
                <a:cs typeface="B Nazanin" panose="00000400000000000000" pitchFamily="2" charset="-78"/>
              </a:rPr>
              <a:t>مقاومت رگ: مقاومتي </a:t>
            </a:r>
            <a:r>
              <a:rPr lang="fa-IR" sz="2400" b="1" dirty="0">
                <a:solidFill>
                  <a:srgbClr val="000000"/>
                </a:solidFill>
                <a:cs typeface="B Nazanin" panose="00000400000000000000" pitchFamily="2" charset="-78"/>
              </a:rPr>
              <a:t>كه بر سر راه خروج خون از قلب در رگ ها وجود دارد</a:t>
            </a:r>
            <a:r>
              <a:rPr lang="fa-IR" sz="2400" b="1" dirty="0" smtClean="0">
                <a:solidFill>
                  <a:srgbClr val="000000"/>
                </a:solidFill>
                <a:cs typeface="B Nazanin" panose="00000400000000000000" pitchFamily="2" charset="-78"/>
              </a:rPr>
              <a:t>.</a:t>
            </a:r>
          </a:p>
          <a:p>
            <a:pPr marL="0" lvl="0" indent="0" algn="just" rtl="1">
              <a:lnSpc>
                <a:spcPct val="150000"/>
              </a:lnSpc>
              <a:buNone/>
            </a:pPr>
            <a:endParaRPr lang="fa-IR" sz="2400" b="1" dirty="0" smtClean="0">
              <a:solidFill>
                <a:srgbClr val="000000"/>
              </a:solidFill>
              <a:cs typeface="B Nazanin" panose="00000400000000000000" pitchFamily="2" charset="-78"/>
            </a:endParaRPr>
          </a:p>
          <a:p>
            <a:pPr marL="0" lvl="0" indent="0" algn="ctr" rtl="1">
              <a:lnSpc>
                <a:spcPct val="150000"/>
              </a:lnSpc>
              <a:buNone/>
            </a:pPr>
            <a:r>
              <a:rPr lang="fa-IR" sz="2800" b="1" dirty="0" smtClean="0">
                <a:solidFill>
                  <a:srgbClr val="7030A0"/>
                </a:solidFill>
                <a:cs typeface="B Titr" panose="00000700000000000000" pitchFamily="2" charset="-78"/>
              </a:rPr>
              <a:t> </a:t>
            </a:r>
            <a:r>
              <a:rPr lang="fa-IR" sz="2800" b="1" dirty="0">
                <a:solidFill>
                  <a:srgbClr val="7030A0"/>
                </a:solidFill>
                <a:cs typeface="B Titr" panose="00000700000000000000" pitchFamily="2" charset="-78"/>
              </a:rPr>
              <a:t>با تغيير برون ده قلب يا مقاومت رگ، مقدار فشارخون تغيير مي </a:t>
            </a:r>
            <a:r>
              <a:rPr lang="fa-IR" sz="2800" b="1" dirty="0" smtClean="0">
                <a:solidFill>
                  <a:srgbClr val="7030A0"/>
                </a:solidFill>
                <a:cs typeface="B Titr" panose="00000700000000000000" pitchFamily="2" charset="-78"/>
              </a:rPr>
              <a:t>كند</a:t>
            </a:r>
            <a:endParaRPr lang="en-US" sz="2400" b="1" dirty="0">
              <a:solidFill>
                <a:srgbClr val="000000"/>
              </a:solidFill>
              <a:cs typeface="B Nazanin" panose="00000400000000000000" pitchFamily="2" charset="-78"/>
            </a:endParaRPr>
          </a:p>
          <a:p>
            <a:endParaRPr lang="en-US" dirty="0"/>
          </a:p>
        </p:txBody>
      </p:sp>
    </p:spTree>
    <p:extLst>
      <p:ext uri="{BB962C8B-B14F-4D97-AF65-F5344CB8AC3E}">
        <p14:creationId xmlns:p14="http://schemas.microsoft.com/office/powerpoint/2010/main" val="353502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2475"/>
            <a:ext cx="10972800" cy="924059"/>
          </a:xfrm>
        </p:spPr>
        <p:txBody>
          <a:bodyPr/>
          <a:lstStyle/>
          <a:p>
            <a:pPr rtl="1"/>
            <a:r>
              <a:rPr lang="fa-IR" dirty="0" smtClean="0">
                <a:solidFill>
                  <a:srgbClr val="C00000"/>
                </a:solidFill>
                <a:cs typeface="B Titr" panose="00000700000000000000" pitchFamily="2" charset="-78"/>
              </a:rPr>
              <a:t>طبقه </a:t>
            </a:r>
            <a:r>
              <a:rPr lang="fa-IR" dirty="0">
                <a:solidFill>
                  <a:srgbClr val="C00000"/>
                </a:solidFill>
                <a:cs typeface="B Titr" panose="00000700000000000000" pitchFamily="2" charset="-78"/>
              </a:rPr>
              <a:t>بندی فشارخون</a:t>
            </a:r>
            <a:endParaRPr lang="en-US" dirty="0">
              <a:solidFill>
                <a:srgbClr val="C00000"/>
              </a:solidFill>
              <a:cs typeface="B Titr" panose="00000700000000000000" pitchFamily="2" charset="-78"/>
            </a:endParaRPr>
          </a:p>
        </p:txBody>
      </p:sp>
      <p:sp>
        <p:nvSpPr>
          <p:cNvPr id="3" name="Content Placeholder 2"/>
          <p:cNvSpPr>
            <a:spLocks noGrp="1"/>
          </p:cNvSpPr>
          <p:nvPr>
            <p:ph idx="1"/>
          </p:nvPr>
        </p:nvSpPr>
        <p:spPr>
          <a:xfrm>
            <a:off x="609600" y="1197734"/>
            <a:ext cx="11135932" cy="5544441"/>
          </a:xfrm>
        </p:spPr>
        <p:style>
          <a:lnRef idx="2">
            <a:schemeClr val="accent1"/>
          </a:lnRef>
          <a:fillRef idx="1">
            <a:schemeClr val="lt1"/>
          </a:fillRef>
          <a:effectRef idx="0">
            <a:schemeClr val="accent1"/>
          </a:effectRef>
          <a:fontRef idx="minor">
            <a:schemeClr val="dk1"/>
          </a:fontRef>
        </p:style>
        <p:txBody>
          <a:bodyPr/>
          <a:lstStyle/>
          <a:p>
            <a:pPr marL="0" indent="0" algn="just" rtl="1">
              <a:buNone/>
            </a:pPr>
            <a:r>
              <a:rPr lang="fa-IR" sz="2400" b="1" dirty="0">
                <a:solidFill>
                  <a:srgbClr val="FF0000"/>
                </a:solidFill>
                <a:cs typeface="B Nazanin" panose="00000400000000000000" pitchFamily="2" charset="-78"/>
              </a:rPr>
              <a:t>فشارخون طبيعي: </a:t>
            </a:r>
            <a:r>
              <a:rPr lang="fa-IR" sz="2400" b="1" dirty="0">
                <a:cs typeface="B Nazanin" panose="00000400000000000000" pitchFamily="2" charset="-78"/>
              </a:rPr>
              <a:t>در يك فرد سالم در حال استراحت فشارخون كمتر </a:t>
            </a:r>
            <a:r>
              <a:rPr lang="fa-IR" sz="2400" b="1" dirty="0" smtClean="0">
                <a:cs typeface="B Nazanin" panose="00000400000000000000" pitchFamily="2" charset="-78"/>
              </a:rPr>
              <a:t>از 80/120 </a:t>
            </a:r>
            <a:r>
              <a:rPr lang="fa-IR" sz="2400" b="1" dirty="0">
                <a:cs typeface="B Nazanin" panose="00000400000000000000" pitchFamily="2" charset="-78"/>
              </a:rPr>
              <a:t>ميلي متر جيوه </a:t>
            </a:r>
            <a:r>
              <a:rPr lang="fa-IR" sz="2400" b="1" dirty="0" smtClean="0">
                <a:cs typeface="B Nazanin" panose="00000400000000000000" pitchFamily="2" charset="-78"/>
              </a:rPr>
              <a:t>است </a:t>
            </a:r>
            <a:r>
              <a:rPr lang="fa-IR" sz="2400" b="1" dirty="0">
                <a:cs typeface="B Nazanin" panose="00000400000000000000" pitchFamily="2" charset="-78"/>
              </a:rPr>
              <a:t>. </a:t>
            </a:r>
            <a:endParaRPr lang="fa-IR" sz="2400" b="1" dirty="0" smtClean="0">
              <a:cs typeface="B Nazanin" panose="00000400000000000000" pitchFamily="2" charset="-78"/>
            </a:endParaRPr>
          </a:p>
          <a:p>
            <a:pPr marL="0" indent="0" algn="just" rtl="1">
              <a:buNone/>
            </a:pPr>
            <a:r>
              <a:rPr lang="fa-IR" sz="2400" b="1" dirty="0">
                <a:solidFill>
                  <a:srgbClr val="FF0000"/>
                </a:solidFill>
                <a:latin typeface="BNazanin,Bold"/>
                <a:cs typeface="B Nazanin" panose="00000400000000000000" pitchFamily="2" charset="-78"/>
              </a:rPr>
              <a:t>پيش فشارخون بالا</a:t>
            </a:r>
            <a:r>
              <a:rPr lang="fa-IR" sz="2400" b="1" dirty="0">
                <a:solidFill>
                  <a:srgbClr val="FF0000"/>
                </a:solidFill>
                <a:latin typeface="BNazanin"/>
                <a:cs typeface="B Nazanin" panose="00000400000000000000" pitchFamily="2" charset="-78"/>
              </a:rPr>
              <a:t>: </a:t>
            </a:r>
            <a:r>
              <a:rPr lang="fa-IR" sz="2400" b="1" dirty="0" smtClean="0">
                <a:latin typeface="BNazanin"/>
                <a:cs typeface="B Nazanin" panose="00000400000000000000" pitchFamily="2" charset="-78"/>
              </a:rPr>
              <a:t>فشار </a:t>
            </a:r>
            <a:r>
              <a:rPr lang="fa-IR" sz="2400" b="1" dirty="0">
                <a:latin typeface="BNazanin"/>
                <a:cs typeface="B Nazanin" panose="00000400000000000000" pitchFamily="2" charset="-78"/>
              </a:rPr>
              <a:t>سيستول بين 120 تا 139 و يا فشار دياستول بين 80 تا 89 ميلي متر جيوه </a:t>
            </a:r>
            <a:r>
              <a:rPr lang="fa-IR" sz="2400" b="1" dirty="0" smtClean="0">
                <a:latin typeface="BNazanin"/>
                <a:cs typeface="B Nazanin" panose="00000400000000000000" pitchFamily="2" charset="-78"/>
              </a:rPr>
              <a:t>است.</a:t>
            </a:r>
          </a:p>
          <a:p>
            <a:pPr marL="0" indent="0" algn="just" rtl="1">
              <a:buNone/>
            </a:pPr>
            <a:r>
              <a:rPr lang="fa-IR" sz="2400" b="1" dirty="0" smtClean="0">
                <a:solidFill>
                  <a:srgbClr val="FF0000"/>
                </a:solidFill>
                <a:latin typeface="BNazanin,Bold"/>
                <a:cs typeface="B Nazanin" panose="00000400000000000000" pitchFamily="2" charset="-78"/>
              </a:rPr>
              <a:t>فشار </a:t>
            </a:r>
            <a:r>
              <a:rPr lang="fa-IR" sz="2400" b="1" dirty="0">
                <a:solidFill>
                  <a:srgbClr val="FF0000"/>
                </a:solidFill>
                <a:latin typeface="BNazanin,Bold"/>
                <a:cs typeface="B Nazanin" panose="00000400000000000000" pitchFamily="2" charset="-78"/>
              </a:rPr>
              <a:t>خون بالاي مرحله </a:t>
            </a:r>
            <a:r>
              <a:rPr lang="fa-IR" sz="2400" b="1" dirty="0" smtClean="0">
                <a:solidFill>
                  <a:srgbClr val="FF0000"/>
                </a:solidFill>
                <a:latin typeface="BNazanin,Bold"/>
                <a:cs typeface="B Nazanin" panose="00000400000000000000" pitchFamily="2" charset="-78"/>
              </a:rPr>
              <a:t>يك</a:t>
            </a:r>
            <a:r>
              <a:rPr lang="fa-IR" sz="2400" b="1" dirty="0" smtClean="0">
                <a:solidFill>
                  <a:srgbClr val="FF0000"/>
                </a:solidFill>
                <a:latin typeface="BNazanin"/>
                <a:cs typeface="B Nazanin" panose="00000400000000000000" pitchFamily="2" charset="-78"/>
              </a:rPr>
              <a:t>: </a:t>
            </a:r>
            <a:r>
              <a:rPr lang="fa-IR" sz="2400" b="1" dirty="0" smtClean="0">
                <a:latin typeface="BNazanin"/>
                <a:cs typeface="B Nazanin" panose="00000400000000000000" pitchFamily="2" charset="-78"/>
              </a:rPr>
              <a:t>فشار </a:t>
            </a:r>
            <a:r>
              <a:rPr lang="fa-IR" sz="2400" b="1" dirty="0">
                <a:latin typeface="BNazanin"/>
                <a:cs typeface="B Nazanin" panose="00000400000000000000" pitchFamily="2" charset="-78"/>
              </a:rPr>
              <a:t>سيستول بين 140 تا 159 و يا فشار دياستول </a:t>
            </a:r>
            <a:r>
              <a:rPr lang="fa-IR" sz="2400" b="1" dirty="0" smtClean="0">
                <a:latin typeface="BNazanin"/>
                <a:cs typeface="B Nazanin" panose="00000400000000000000" pitchFamily="2" charset="-78"/>
              </a:rPr>
              <a:t>بين </a:t>
            </a:r>
            <a:r>
              <a:rPr lang="fa-IR" sz="2400" b="1" dirty="0">
                <a:latin typeface="BNazanin"/>
                <a:cs typeface="B Nazanin" panose="00000400000000000000" pitchFamily="2" charset="-78"/>
              </a:rPr>
              <a:t>90 </a:t>
            </a:r>
            <a:r>
              <a:rPr lang="fa-IR" sz="2400" b="1" dirty="0" smtClean="0">
                <a:latin typeface="BNazanin"/>
                <a:cs typeface="B Nazanin" panose="00000400000000000000" pitchFamily="2" charset="-78"/>
              </a:rPr>
              <a:t>تا </a:t>
            </a:r>
            <a:r>
              <a:rPr lang="fa-IR" sz="2400" b="1" dirty="0">
                <a:latin typeface="BNazanin"/>
                <a:cs typeface="B Nazanin" panose="00000400000000000000" pitchFamily="2" charset="-78"/>
              </a:rPr>
              <a:t>99 ميلي متر </a:t>
            </a:r>
            <a:r>
              <a:rPr lang="fa-IR" sz="2400" b="1" dirty="0" smtClean="0">
                <a:latin typeface="BNazanin"/>
                <a:cs typeface="B Nazanin" panose="00000400000000000000" pitchFamily="2" charset="-78"/>
              </a:rPr>
              <a:t>جيوه است.</a:t>
            </a:r>
            <a:endParaRPr lang="fa-IR" sz="2400" b="1" dirty="0">
              <a:latin typeface="BNazanin"/>
              <a:cs typeface="B Nazanin" panose="00000400000000000000" pitchFamily="2" charset="-78"/>
            </a:endParaRPr>
          </a:p>
          <a:p>
            <a:pPr marL="0" indent="0" algn="just" rtl="1">
              <a:buNone/>
            </a:pPr>
            <a:r>
              <a:rPr lang="fa-IR" sz="2400" b="1" dirty="0">
                <a:solidFill>
                  <a:srgbClr val="FF0000"/>
                </a:solidFill>
                <a:latin typeface="BNazanin,Bold"/>
                <a:cs typeface="B Nazanin" panose="00000400000000000000" pitchFamily="2" charset="-78"/>
              </a:rPr>
              <a:t>فشار خون بالاي مرحله </a:t>
            </a:r>
            <a:r>
              <a:rPr lang="fa-IR" sz="2400" b="1" dirty="0" smtClean="0">
                <a:solidFill>
                  <a:srgbClr val="FF0000"/>
                </a:solidFill>
                <a:latin typeface="BNazanin,Bold"/>
                <a:cs typeface="B Nazanin" panose="00000400000000000000" pitchFamily="2" charset="-78"/>
              </a:rPr>
              <a:t>دو</a:t>
            </a:r>
            <a:r>
              <a:rPr lang="fa-IR" sz="2400" b="1" dirty="0" smtClean="0">
                <a:solidFill>
                  <a:srgbClr val="FF0000"/>
                </a:solidFill>
                <a:latin typeface="BNazanin"/>
                <a:cs typeface="B Nazanin" panose="00000400000000000000" pitchFamily="2" charset="-78"/>
              </a:rPr>
              <a:t>: </a:t>
            </a:r>
            <a:r>
              <a:rPr lang="fa-IR" sz="2400" b="1" dirty="0" smtClean="0">
                <a:latin typeface="BNazanin"/>
                <a:cs typeface="B Nazanin" panose="00000400000000000000" pitchFamily="2" charset="-78"/>
              </a:rPr>
              <a:t>فشار سيستول </a:t>
            </a:r>
            <a:r>
              <a:rPr lang="fa-IR" sz="2400" b="1" dirty="0">
                <a:latin typeface="BNazanin"/>
                <a:cs typeface="B Nazanin" panose="00000400000000000000" pitchFamily="2" charset="-78"/>
              </a:rPr>
              <a:t>160 </a:t>
            </a:r>
            <a:r>
              <a:rPr lang="fa-IR" sz="2400" b="1" dirty="0" smtClean="0">
                <a:latin typeface="BNazanin"/>
                <a:cs typeface="B Nazanin" panose="00000400000000000000" pitchFamily="2" charset="-78"/>
              </a:rPr>
              <a:t>ميلي </a:t>
            </a:r>
            <a:r>
              <a:rPr lang="fa-IR" sz="2400" b="1" dirty="0">
                <a:latin typeface="BNazanin"/>
                <a:cs typeface="B Nazanin" panose="00000400000000000000" pitchFamily="2" charset="-78"/>
              </a:rPr>
              <a:t>متر جيوه و بالاتر و يا فشار </a:t>
            </a:r>
            <a:r>
              <a:rPr lang="fa-IR" sz="2400" b="1" dirty="0" smtClean="0">
                <a:latin typeface="BNazanin"/>
                <a:cs typeface="B Nazanin" panose="00000400000000000000" pitchFamily="2" charset="-78"/>
              </a:rPr>
              <a:t>دياستول </a:t>
            </a:r>
            <a:r>
              <a:rPr lang="fa-IR" sz="2400" b="1" dirty="0">
                <a:latin typeface="BNazanin"/>
                <a:cs typeface="B Nazanin" panose="00000400000000000000" pitchFamily="2" charset="-78"/>
              </a:rPr>
              <a:t>100 </a:t>
            </a:r>
            <a:r>
              <a:rPr lang="fa-IR" sz="2400" b="1" dirty="0" smtClean="0">
                <a:latin typeface="BNazanin"/>
                <a:cs typeface="B Nazanin" panose="00000400000000000000" pitchFamily="2" charset="-78"/>
              </a:rPr>
              <a:t>ميلي </a:t>
            </a:r>
            <a:r>
              <a:rPr lang="fa-IR" sz="2400" b="1" dirty="0">
                <a:latin typeface="BNazanin"/>
                <a:cs typeface="B Nazanin" panose="00000400000000000000" pitchFamily="2" charset="-78"/>
              </a:rPr>
              <a:t>متر جيوه </a:t>
            </a:r>
            <a:r>
              <a:rPr lang="fa-IR" sz="2400" b="1" dirty="0" smtClean="0">
                <a:latin typeface="BNazanin"/>
                <a:cs typeface="B Nazanin" panose="00000400000000000000" pitchFamily="2" charset="-78"/>
              </a:rPr>
              <a:t>و بالاتر است. </a:t>
            </a:r>
          </a:p>
          <a:p>
            <a:pPr marL="0" indent="0" algn="just" rtl="1">
              <a:buNone/>
            </a:pPr>
            <a:endParaRPr lang="fa-IR" sz="2400" b="1" dirty="0" smtClean="0">
              <a:latin typeface="BNazanin"/>
              <a:cs typeface="B Nazanin" panose="00000400000000000000" pitchFamily="2" charset="-78"/>
            </a:endParaRPr>
          </a:p>
          <a:p>
            <a:pPr marL="0" indent="0" algn="ctr" rtl="1">
              <a:buNone/>
            </a:pPr>
            <a:r>
              <a:rPr lang="fa-IR" sz="2400" b="1" dirty="0" smtClean="0">
                <a:solidFill>
                  <a:srgbClr val="7030A0"/>
                </a:solidFill>
                <a:latin typeface="BNazanin"/>
                <a:cs typeface="B Nazanin" panose="00000400000000000000" pitchFamily="2" charset="-78"/>
              </a:rPr>
              <a:t>اگر </a:t>
            </a:r>
            <a:r>
              <a:rPr lang="fa-IR" sz="2400" b="1" dirty="0">
                <a:solidFill>
                  <a:srgbClr val="7030A0"/>
                </a:solidFill>
                <a:latin typeface="BNazanin"/>
                <a:cs typeface="B Nazanin" panose="00000400000000000000" pitchFamily="2" charset="-78"/>
              </a:rPr>
              <a:t>فقط فشار سيستول يا فقط فشار دياستول در اين حد باشد، باز هم فشارخون بالاي </a:t>
            </a:r>
            <a:r>
              <a:rPr lang="fa-IR" sz="2400" b="1" dirty="0" smtClean="0">
                <a:solidFill>
                  <a:srgbClr val="7030A0"/>
                </a:solidFill>
                <a:latin typeface="BNazanin"/>
                <a:cs typeface="B Nazanin" panose="00000400000000000000" pitchFamily="2" charset="-78"/>
              </a:rPr>
              <a:t>مرحله دو محسوب مي </a:t>
            </a:r>
            <a:r>
              <a:rPr lang="fa-IR" sz="2400" b="1" dirty="0">
                <a:solidFill>
                  <a:srgbClr val="7030A0"/>
                </a:solidFill>
                <a:latin typeface="BNazanin"/>
                <a:cs typeface="B Nazanin" panose="00000400000000000000" pitchFamily="2" charset="-78"/>
              </a:rPr>
              <a:t>شوند</a:t>
            </a:r>
            <a:r>
              <a:rPr lang="fa-IR" sz="2400" b="1" dirty="0" smtClean="0">
                <a:solidFill>
                  <a:srgbClr val="7030A0"/>
                </a:solidFill>
                <a:latin typeface="BNazanin"/>
                <a:cs typeface="B Nazanin" panose="00000400000000000000" pitchFamily="2" charset="-78"/>
              </a:rPr>
              <a:t>.</a:t>
            </a:r>
          </a:p>
          <a:p>
            <a:pPr marL="0" indent="0" algn="ctr" rtl="1">
              <a:buNone/>
            </a:pPr>
            <a:endParaRPr lang="fa-IR" sz="2400" b="1" dirty="0">
              <a:solidFill>
                <a:srgbClr val="7030A0"/>
              </a:solidFill>
              <a:latin typeface="BNazanin"/>
              <a:cs typeface="B Nazanin" panose="00000400000000000000" pitchFamily="2" charset="-78"/>
            </a:endParaRPr>
          </a:p>
          <a:p>
            <a:pPr marL="0" indent="0" algn="just" rtl="1">
              <a:buNone/>
            </a:pPr>
            <a:r>
              <a:rPr lang="fa-IR" sz="2400" b="1" dirty="0">
                <a:solidFill>
                  <a:srgbClr val="FF0000"/>
                </a:solidFill>
                <a:latin typeface="BNazanin"/>
                <a:cs typeface="B Nazanin" panose="00000400000000000000" pitchFamily="2" charset="-78"/>
              </a:rPr>
              <a:t> (فشارخون بحراني يا بحران فشارخون</a:t>
            </a:r>
            <a:r>
              <a:rPr lang="fa-IR" sz="2400" b="1" dirty="0" smtClean="0">
                <a:solidFill>
                  <a:srgbClr val="FF0000"/>
                </a:solidFill>
                <a:latin typeface="BNazanin"/>
                <a:cs typeface="B Nazanin" panose="00000400000000000000" pitchFamily="2" charset="-78"/>
              </a:rPr>
              <a:t>): </a:t>
            </a:r>
            <a:r>
              <a:rPr lang="fa-IR" sz="2400" b="1" dirty="0" smtClean="0">
                <a:latin typeface="BNazanin"/>
                <a:cs typeface="B Nazanin" panose="00000400000000000000" pitchFamily="2" charset="-78"/>
              </a:rPr>
              <a:t>فشارخون سيستول </a:t>
            </a:r>
            <a:r>
              <a:rPr lang="fa-IR" sz="2400" b="1" dirty="0">
                <a:latin typeface="BNazanin"/>
                <a:cs typeface="B Nazanin" panose="00000400000000000000" pitchFamily="2" charset="-78"/>
              </a:rPr>
              <a:t>180 </a:t>
            </a:r>
            <a:r>
              <a:rPr lang="fa-IR" sz="2400" b="1" dirty="0" smtClean="0">
                <a:latin typeface="BNazanin"/>
                <a:cs typeface="B Nazanin" panose="00000400000000000000" pitchFamily="2" charset="-78"/>
              </a:rPr>
              <a:t>ميلي </a:t>
            </a:r>
            <a:r>
              <a:rPr lang="fa-IR" sz="2400" b="1" dirty="0">
                <a:latin typeface="BNazanin"/>
                <a:cs typeface="B Nazanin" panose="00000400000000000000" pitchFamily="2" charset="-78"/>
              </a:rPr>
              <a:t>متر جيوه و بيشتر و يا فشار </a:t>
            </a:r>
            <a:r>
              <a:rPr lang="fa-IR" sz="2400" b="1" dirty="0" smtClean="0">
                <a:latin typeface="BNazanin"/>
                <a:cs typeface="B Nazanin" panose="00000400000000000000" pitchFamily="2" charset="-78"/>
              </a:rPr>
              <a:t>دياستول </a:t>
            </a:r>
            <a:r>
              <a:rPr lang="fa-IR" sz="2400" b="1" dirty="0">
                <a:latin typeface="BNazanin"/>
                <a:cs typeface="B Nazanin" panose="00000400000000000000" pitchFamily="2" charset="-78"/>
              </a:rPr>
              <a:t>110 </a:t>
            </a:r>
            <a:r>
              <a:rPr lang="fa-IR" sz="2400" b="1" dirty="0" smtClean="0">
                <a:latin typeface="BNazanin"/>
                <a:cs typeface="B Nazanin" panose="00000400000000000000" pitchFamily="2" charset="-78"/>
              </a:rPr>
              <a:t>ميلي </a:t>
            </a:r>
            <a:r>
              <a:rPr lang="fa-IR" sz="2400" b="1" dirty="0">
                <a:latin typeface="BNazanin"/>
                <a:cs typeface="B Nazanin" panose="00000400000000000000" pitchFamily="2" charset="-78"/>
              </a:rPr>
              <a:t>متر جيوه و بيشتر به عنوان </a:t>
            </a:r>
            <a:r>
              <a:rPr lang="fa-IR" sz="2400" b="1" dirty="0" smtClean="0">
                <a:latin typeface="BNazanin"/>
                <a:cs typeface="B Nazanin" panose="00000400000000000000" pitchFamily="2" charset="-78"/>
              </a:rPr>
              <a:t>كريز </a:t>
            </a:r>
            <a:r>
              <a:rPr lang="fa-IR" sz="1600" b="1" dirty="0" smtClean="0">
                <a:latin typeface="TimesNewRoman"/>
                <a:cs typeface="B Nazanin" panose="00000400000000000000" pitchFamily="2" charset="-78"/>
              </a:rPr>
              <a:t>(</a:t>
            </a:r>
            <a:r>
              <a:rPr lang="en-US" sz="1600" b="1" dirty="0" smtClean="0">
                <a:latin typeface="TimesNewRoman"/>
                <a:cs typeface="B Nazanin" panose="00000400000000000000" pitchFamily="2" charset="-78"/>
              </a:rPr>
              <a:t>crisis</a:t>
            </a:r>
            <a:r>
              <a:rPr lang="fa-IR" sz="1600" b="1" dirty="0" smtClean="0">
                <a:latin typeface="TimesNewRoman"/>
                <a:cs typeface="B Nazanin" panose="00000400000000000000" pitchFamily="2" charset="-78"/>
              </a:rPr>
              <a:t>) </a:t>
            </a:r>
            <a:r>
              <a:rPr lang="fa-IR" sz="2400" b="1" dirty="0" smtClean="0">
                <a:latin typeface="BNazanin"/>
                <a:cs typeface="B Nazanin" panose="00000400000000000000" pitchFamily="2" charset="-78"/>
              </a:rPr>
              <a:t>فشارخون </a:t>
            </a:r>
            <a:r>
              <a:rPr lang="fa-IR" sz="2400" b="1" dirty="0">
                <a:latin typeface="BNazanin"/>
                <a:cs typeface="B Nazanin" panose="00000400000000000000" pitchFamily="2" charset="-78"/>
              </a:rPr>
              <a:t>محسوب مي شود و اقدام اورژانسي نياز دارد</a:t>
            </a:r>
            <a:r>
              <a:rPr lang="fa-IR" sz="2400" b="1" dirty="0" smtClean="0">
                <a:latin typeface="BNazanin"/>
                <a:cs typeface="B Nazanin" panose="00000400000000000000" pitchFamily="2" charset="-78"/>
              </a:rPr>
              <a:t>.</a:t>
            </a:r>
          </a:p>
        </p:txBody>
      </p:sp>
    </p:spTree>
    <p:extLst>
      <p:ext uri="{BB962C8B-B14F-4D97-AF65-F5344CB8AC3E}">
        <p14:creationId xmlns:p14="http://schemas.microsoft.com/office/powerpoint/2010/main" val="1991060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90548"/>
            <a:ext cx="10972800" cy="1143000"/>
          </a:xfrm>
        </p:spPr>
        <p:txBody>
          <a:bodyPr/>
          <a:lstStyle/>
          <a:p>
            <a:pPr rtl="1"/>
            <a:r>
              <a:rPr lang="fa-IR" sz="3200" b="1" dirty="0" smtClean="0">
                <a:solidFill>
                  <a:srgbClr val="FF0000"/>
                </a:solidFill>
                <a:cs typeface="B Titr" panose="00000700000000000000" pitchFamily="2" charset="-78"/>
              </a:rPr>
              <a:t>جدول</a:t>
            </a:r>
            <a:r>
              <a:rPr lang="fa-IR" sz="3200" dirty="0" smtClean="0">
                <a:solidFill>
                  <a:srgbClr val="FF0000"/>
                </a:solidFill>
                <a:cs typeface="B Titr" panose="00000700000000000000" pitchFamily="2" charset="-78"/>
              </a:rPr>
              <a:t> </a:t>
            </a:r>
            <a:r>
              <a:rPr lang="fa-IR" sz="3200" b="1" dirty="0" smtClean="0">
                <a:solidFill>
                  <a:srgbClr val="FF0000"/>
                </a:solidFill>
                <a:cs typeface="B Titr" panose="00000700000000000000" pitchFamily="2" charset="-78"/>
              </a:rPr>
              <a:t>طبقه </a:t>
            </a:r>
            <a:r>
              <a:rPr lang="fa-IR" sz="3200" b="1" dirty="0">
                <a:solidFill>
                  <a:srgbClr val="FF0000"/>
                </a:solidFill>
                <a:cs typeface="B Titr" panose="00000700000000000000" pitchFamily="2" charset="-78"/>
              </a:rPr>
              <a:t>بندي فشارخون در افراد </a:t>
            </a:r>
            <a:r>
              <a:rPr lang="fa-IR" sz="3200" b="1" dirty="0" smtClean="0">
                <a:solidFill>
                  <a:srgbClr val="FF0000"/>
                </a:solidFill>
                <a:cs typeface="B Titr" panose="00000700000000000000" pitchFamily="2" charset="-78"/>
              </a:rPr>
              <a:t>بزرگسال</a:t>
            </a:r>
            <a:endParaRPr lang="en-US" sz="3200" dirty="0">
              <a:solidFill>
                <a:srgbClr val="FF0000"/>
              </a:solidFill>
              <a:cs typeface="B Titr" panose="00000700000000000000" pitchFamily="2" charset="-78"/>
            </a:endParaRPr>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599" y="1533548"/>
            <a:ext cx="11238964" cy="4905889"/>
          </a:xfrm>
        </p:spPr>
      </p:pic>
    </p:spTree>
    <p:extLst>
      <p:ext uri="{BB962C8B-B14F-4D97-AF65-F5344CB8AC3E}">
        <p14:creationId xmlns:p14="http://schemas.microsoft.com/office/powerpoint/2010/main" val="13995217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02275"/>
            <a:ext cx="10972800" cy="785611"/>
          </a:xfrm>
        </p:spPr>
        <p:txBody>
          <a:bodyPr/>
          <a:lstStyle/>
          <a:p>
            <a:pPr rtl="1"/>
            <a:r>
              <a:rPr lang="fa-IR" sz="3200" b="1" dirty="0" smtClean="0">
                <a:solidFill>
                  <a:srgbClr val="FF0000"/>
                </a:solidFill>
                <a:cs typeface="B Titr" panose="00000700000000000000" pitchFamily="2" charset="-78"/>
              </a:rPr>
              <a:t/>
            </a:r>
            <a:br>
              <a:rPr lang="fa-IR" sz="3200" b="1" dirty="0" smtClean="0">
                <a:solidFill>
                  <a:srgbClr val="FF0000"/>
                </a:solidFill>
                <a:cs typeface="B Titr" panose="00000700000000000000" pitchFamily="2" charset="-78"/>
              </a:rPr>
            </a:br>
            <a:r>
              <a:rPr lang="fa-IR" sz="4000" b="1" dirty="0" smtClean="0">
                <a:solidFill>
                  <a:srgbClr val="FF0000"/>
                </a:solidFill>
                <a:cs typeface="B Titr" panose="00000700000000000000" pitchFamily="2" charset="-78"/>
              </a:rPr>
              <a:t>انواع </a:t>
            </a:r>
            <a:r>
              <a:rPr lang="fa-IR" sz="4000" b="1" dirty="0">
                <a:solidFill>
                  <a:srgbClr val="FF0000"/>
                </a:solidFill>
                <a:cs typeface="B Titr" panose="00000700000000000000" pitchFamily="2" charset="-78"/>
              </a:rPr>
              <a:t>فشارخون بالا</a:t>
            </a:r>
            <a:r>
              <a:rPr lang="fa-IR" sz="3200" b="1" dirty="0">
                <a:solidFill>
                  <a:srgbClr val="FF0000"/>
                </a:solidFill>
                <a:cs typeface="B Titr" panose="00000700000000000000" pitchFamily="2" charset="-78"/>
              </a:rPr>
              <a:t/>
            </a:r>
            <a:br>
              <a:rPr lang="fa-IR" sz="3200" b="1" dirty="0">
                <a:solidFill>
                  <a:srgbClr val="FF0000"/>
                </a:solidFill>
                <a:cs typeface="B Titr" panose="00000700000000000000" pitchFamily="2" charset="-78"/>
              </a:rPr>
            </a:b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a:xfrm>
            <a:off x="609600" y="1442434"/>
            <a:ext cx="10972800" cy="5087155"/>
          </a:xfrm>
        </p:spPr>
        <p:style>
          <a:lnRef idx="2">
            <a:schemeClr val="accent1"/>
          </a:lnRef>
          <a:fillRef idx="1">
            <a:schemeClr val="lt1"/>
          </a:fillRef>
          <a:effectRef idx="0">
            <a:schemeClr val="accent1"/>
          </a:effectRef>
          <a:fontRef idx="minor">
            <a:schemeClr val="dk1"/>
          </a:fontRef>
        </p:style>
        <p:txBody>
          <a:bodyPr/>
          <a:lstStyle/>
          <a:p>
            <a:pPr marL="0" indent="0" algn="just" rtl="1">
              <a:buNone/>
            </a:pPr>
            <a:r>
              <a:rPr lang="fa-IR" sz="3600" b="1" dirty="0" smtClean="0">
                <a:solidFill>
                  <a:srgbClr val="FF0000"/>
                </a:solidFill>
                <a:cs typeface="B Nazanin" panose="00000400000000000000" pitchFamily="2" charset="-78"/>
              </a:rPr>
              <a:t>فشارخون </a:t>
            </a:r>
            <a:r>
              <a:rPr lang="fa-IR" sz="3600" b="1" dirty="0">
                <a:solidFill>
                  <a:srgbClr val="FF0000"/>
                </a:solidFill>
                <a:cs typeface="B Nazanin" panose="00000400000000000000" pitchFamily="2" charset="-78"/>
              </a:rPr>
              <a:t>بالا اوليه</a:t>
            </a:r>
            <a:r>
              <a:rPr lang="fa-IR" sz="3600" b="1" dirty="0" smtClean="0">
                <a:solidFill>
                  <a:srgbClr val="FF0000"/>
                </a:solidFill>
                <a:cs typeface="B Nazanin" panose="00000400000000000000" pitchFamily="2" charset="-78"/>
              </a:rPr>
              <a:t>: </a:t>
            </a:r>
            <a:r>
              <a:rPr lang="fa-IR" sz="2800" b="1" dirty="0" smtClean="0">
                <a:cs typeface="B Nazanin" panose="00000400000000000000" pitchFamily="2" charset="-78"/>
              </a:rPr>
              <a:t>95 % بيماران </a:t>
            </a:r>
            <a:r>
              <a:rPr lang="fa-IR" sz="2800" b="1" dirty="0">
                <a:cs typeface="B Nazanin" panose="00000400000000000000" pitchFamily="2" charset="-78"/>
              </a:rPr>
              <a:t>فشارخوني را </a:t>
            </a:r>
            <a:r>
              <a:rPr lang="fa-IR" sz="2800" b="1" dirty="0" smtClean="0">
                <a:cs typeface="B Nazanin" panose="00000400000000000000" pitchFamily="2" charset="-78"/>
              </a:rPr>
              <a:t>شامل مي </a:t>
            </a:r>
            <a:r>
              <a:rPr lang="fa-IR" sz="2800" b="1" dirty="0">
                <a:cs typeface="B Nazanin" panose="00000400000000000000" pitchFamily="2" charset="-78"/>
              </a:rPr>
              <a:t>شود، </a:t>
            </a:r>
            <a:r>
              <a:rPr lang="fa-IR" sz="2800" b="1" dirty="0">
                <a:solidFill>
                  <a:srgbClr val="0070C0"/>
                </a:solidFill>
                <a:cs typeface="B Nazanin" panose="00000400000000000000" pitchFamily="2" charset="-78"/>
              </a:rPr>
              <a:t>علت فشارخون بالا مشخص نيست </a:t>
            </a:r>
            <a:r>
              <a:rPr lang="fa-IR" sz="2800" b="1" dirty="0">
                <a:cs typeface="B Nazanin" panose="00000400000000000000" pitchFamily="2" charset="-78"/>
              </a:rPr>
              <a:t>و عوامل </a:t>
            </a:r>
            <a:r>
              <a:rPr lang="fa-IR" sz="2800" b="1" dirty="0" smtClean="0">
                <a:cs typeface="B Nazanin" panose="00000400000000000000" pitchFamily="2" charset="-78"/>
              </a:rPr>
              <a:t>خطرسازي مانند </a:t>
            </a:r>
            <a:r>
              <a:rPr lang="fa-IR" sz="2800" b="1" dirty="0" smtClean="0">
                <a:ln>
                  <a:solidFill>
                    <a:srgbClr val="FF0000"/>
                  </a:solidFill>
                </a:ln>
                <a:solidFill>
                  <a:srgbClr val="FFC000"/>
                </a:solidFill>
                <a:cs typeface="B Nazanin" panose="00000400000000000000" pitchFamily="2" charset="-78"/>
              </a:rPr>
              <a:t>سن </a:t>
            </a:r>
            <a:r>
              <a:rPr lang="fa-IR" sz="2800" b="1" dirty="0">
                <a:ln>
                  <a:solidFill>
                    <a:srgbClr val="FF0000"/>
                  </a:solidFill>
                </a:ln>
                <a:solidFill>
                  <a:srgbClr val="FFC000"/>
                </a:solidFill>
                <a:cs typeface="B Nazanin" panose="00000400000000000000" pitchFamily="2" charset="-78"/>
              </a:rPr>
              <a:t>بالا، جنسيت مردانه، مصرف زياد نمك، چاقي، ديابت و سابقه خانوادگي</a:t>
            </a:r>
            <a:r>
              <a:rPr lang="fa-IR" sz="2800" b="1" dirty="0">
                <a:cs typeface="B Nazanin" panose="00000400000000000000" pitchFamily="2" charset="-78"/>
              </a:rPr>
              <a:t> را در ايجاد آن دخيل مي دانند.</a:t>
            </a:r>
            <a:endParaRPr lang="fa-IR" sz="2800" b="1" dirty="0" smtClean="0">
              <a:cs typeface="B Nazanin" panose="00000400000000000000" pitchFamily="2" charset="-78"/>
            </a:endParaRPr>
          </a:p>
          <a:p>
            <a:pPr marL="0" indent="0" algn="just" rtl="1">
              <a:buNone/>
            </a:pPr>
            <a:endParaRPr lang="fa-IR" sz="2800" b="1" dirty="0">
              <a:cs typeface="B Nazanin" panose="00000400000000000000" pitchFamily="2" charset="-78"/>
            </a:endParaRPr>
          </a:p>
          <a:p>
            <a:pPr marL="0" indent="0" algn="just" rtl="1">
              <a:buNone/>
            </a:pPr>
            <a:r>
              <a:rPr lang="fa-IR" sz="3600" b="1" dirty="0" smtClean="0">
                <a:solidFill>
                  <a:srgbClr val="FF0000"/>
                </a:solidFill>
                <a:cs typeface="B Nazanin" panose="00000400000000000000" pitchFamily="2" charset="-78"/>
              </a:rPr>
              <a:t> </a:t>
            </a:r>
            <a:r>
              <a:rPr lang="fa-IR" sz="3600" b="1" dirty="0">
                <a:solidFill>
                  <a:srgbClr val="FF0000"/>
                </a:solidFill>
                <a:cs typeface="B Nazanin" panose="00000400000000000000" pitchFamily="2" charset="-78"/>
              </a:rPr>
              <a:t>فشارخون بالا </a:t>
            </a:r>
            <a:r>
              <a:rPr lang="fa-IR" sz="3600" b="1" dirty="0" smtClean="0">
                <a:solidFill>
                  <a:srgbClr val="FF0000"/>
                </a:solidFill>
                <a:cs typeface="B Nazanin" panose="00000400000000000000" pitchFamily="2" charset="-78"/>
              </a:rPr>
              <a:t>ثانويه:</a:t>
            </a:r>
            <a:r>
              <a:rPr lang="fa-IR" sz="3600" b="1" dirty="0">
                <a:cs typeface="B Nazanin" panose="00000400000000000000" pitchFamily="2" charset="-78"/>
              </a:rPr>
              <a:t> </a:t>
            </a:r>
            <a:r>
              <a:rPr lang="fa-IR" sz="2800" b="1" dirty="0" smtClean="0">
                <a:cs typeface="B Nazanin" panose="00000400000000000000" pitchFamily="2" charset="-78"/>
              </a:rPr>
              <a:t>5 % </a:t>
            </a:r>
            <a:r>
              <a:rPr lang="fa-IR" sz="2800" b="1" dirty="0">
                <a:cs typeface="B Nazanin" panose="00000400000000000000" pitchFamily="2" charset="-78"/>
              </a:rPr>
              <a:t>بيماران فشارخوني را </a:t>
            </a:r>
            <a:r>
              <a:rPr lang="fa-IR" sz="2800" b="1" dirty="0" smtClean="0">
                <a:cs typeface="B Nazanin" panose="00000400000000000000" pitchFamily="2" charset="-78"/>
              </a:rPr>
              <a:t>شامل ميشود </a:t>
            </a:r>
            <a:r>
              <a:rPr lang="fa-IR" sz="2800" b="1" dirty="0">
                <a:cs typeface="B Nazanin" panose="00000400000000000000" pitchFamily="2" charset="-78"/>
              </a:rPr>
              <a:t>، </a:t>
            </a:r>
            <a:r>
              <a:rPr lang="fa-IR" sz="2800" b="1" dirty="0">
                <a:ln>
                  <a:solidFill>
                    <a:srgbClr val="FF0000"/>
                  </a:solidFill>
                </a:ln>
                <a:cs typeface="B Nazanin" panose="00000400000000000000" pitchFamily="2" charset="-78"/>
              </a:rPr>
              <a:t>علت فشارخون </a:t>
            </a:r>
            <a:r>
              <a:rPr lang="fa-IR" sz="2800" b="1" dirty="0" smtClean="0">
                <a:ln>
                  <a:solidFill>
                    <a:srgbClr val="FF0000"/>
                  </a:solidFill>
                </a:ln>
                <a:cs typeface="B Nazanin" panose="00000400000000000000" pitchFamily="2" charset="-78"/>
              </a:rPr>
              <a:t>بالا، اختلال عملكرد </a:t>
            </a:r>
            <a:r>
              <a:rPr lang="fa-IR" sz="2800" b="1" dirty="0">
                <a:ln>
                  <a:solidFill>
                    <a:srgbClr val="FF0000"/>
                  </a:solidFill>
                </a:ln>
                <a:cs typeface="B Nazanin" panose="00000400000000000000" pitchFamily="2" charset="-78"/>
              </a:rPr>
              <a:t>يكي از </a:t>
            </a:r>
            <a:r>
              <a:rPr lang="fa-IR" sz="2800" b="1" dirty="0" smtClean="0">
                <a:ln>
                  <a:solidFill>
                    <a:srgbClr val="FF0000"/>
                  </a:solidFill>
                </a:ln>
                <a:cs typeface="B Nazanin" panose="00000400000000000000" pitchFamily="2" charset="-78"/>
              </a:rPr>
              <a:t>عوامل تنظيم </a:t>
            </a:r>
            <a:r>
              <a:rPr lang="fa-IR" sz="2800" b="1" dirty="0">
                <a:ln>
                  <a:solidFill>
                    <a:srgbClr val="FF0000"/>
                  </a:solidFill>
                </a:ln>
                <a:cs typeface="B Nazanin" panose="00000400000000000000" pitchFamily="2" charset="-78"/>
              </a:rPr>
              <a:t>كننده </a:t>
            </a:r>
            <a:r>
              <a:rPr lang="fa-IR" sz="2800" b="1" dirty="0" smtClean="0">
                <a:ln>
                  <a:solidFill>
                    <a:srgbClr val="FF0000"/>
                  </a:solidFill>
                </a:ln>
                <a:cs typeface="B Nazanin" panose="00000400000000000000" pitchFamily="2" charset="-78"/>
              </a:rPr>
              <a:t>فشارخون </a:t>
            </a:r>
            <a:r>
              <a:rPr lang="fa-IR" sz="2800" b="1" dirty="0">
                <a:ln>
                  <a:solidFill>
                    <a:srgbClr val="FF0000"/>
                  </a:solidFill>
                </a:ln>
                <a:cs typeface="B Nazanin" panose="00000400000000000000" pitchFamily="2" charset="-78"/>
              </a:rPr>
              <a:t>است </a:t>
            </a:r>
            <a:r>
              <a:rPr lang="fa-IR" sz="2800" b="1" dirty="0">
                <a:cs typeface="B Nazanin" panose="00000400000000000000" pitchFamily="2" charset="-78"/>
              </a:rPr>
              <a:t>. (تغيير در ترشح </a:t>
            </a:r>
            <a:r>
              <a:rPr lang="fa-IR" sz="2800" b="1" dirty="0" smtClean="0">
                <a:cs typeface="B Nazanin" panose="00000400000000000000" pitchFamily="2" charset="-78"/>
              </a:rPr>
              <a:t>هورمون </a:t>
            </a:r>
            <a:r>
              <a:rPr lang="fa-IR" sz="2800" b="1" dirty="0">
                <a:cs typeface="B Nazanin" panose="00000400000000000000" pitchFamily="2" charset="-78"/>
              </a:rPr>
              <a:t>ها و يا عملكرد </a:t>
            </a:r>
            <a:r>
              <a:rPr lang="fa-IR" sz="2800" b="1" dirty="0" smtClean="0">
                <a:cs typeface="B Nazanin" panose="00000400000000000000" pitchFamily="2" charset="-78"/>
              </a:rPr>
              <a:t>كليه </a:t>
            </a:r>
            <a:r>
              <a:rPr lang="fa-IR" sz="2800" b="1" dirty="0">
                <a:cs typeface="B Nazanin" panose="00000400000000000000" pitchFamily="2" charset="-78"/>
              </a:rPr>
              <a:t>ها و غدد فوق </a:t>
            </a:r>
            <a:r>
              <a:rPr lang="fa-IR" sz="2800" b="1" dirty="0" smtClean="0">
                <a:cs typeface="B Nazanin" panose="00000400000000000000" pitchFamily="2" charset="-78"/>
              </a:rPr>
              <a:t>كليوي )</a:t>
            </a:r>
          </a:p>
          <a:p>
            <a:pPr marL="0" indent="0" algn="just" rtl="1">
              <a:buNone/>
            </a:pPr>
            <a:endParaRPr lang="fa-IR" sz="2800" b="1" dirty="0" smtClean="0">
              <a:cs typeface="B Nazanin" panose="00000400000000000000" pitchFamily="2" charset="-78"/>
            </a:endParaRPr>
          </a:p>
          <a:p>
            <a:pPr marL="0" indent="0" algn="just" rtl="1">
              <a:buNone/>
            </a:pPr>
            <a:r>
              <a:rPr lang="fa-IR" sz="2800" b="1" dirty="0" smtClean="0">
                <a:solidFill>
                  <a:srgbClr val="7030A0"/>
                </a:solidFill>
                <a:cs typeface="B Nazanin" panose="00000400000000000000" pitchFamily="2" charset="-78"/>
              </a:rPr>
              <a:t> توجه: درمان بيماري ايجاد </a:t>
            </a:r>
            <a:r>
              <a:rPr lang="fa-IR" sz="2800" b="1" dirty="0">
                <a:solidFill>
                  <a:srgbClr val="7030A0"/>
                </a:solidFill>
                <a:cs typeface="B Nazanin" panose="00000400000000000000" pitchFamily="2" charset="-78"/>
              </a:rPr>
              <a:t>كننده، ممكن است به بر طرف شدن قطعي فشار خون بالا منجر شود و براي هميشه بيمار را بهبود </a:t>
            </a:r>
            <a:r>
              <a:rPr lang="fa-IR" sz="2800" b="1" dirty="0" smtClean="0">
                <a:solidFill>
                  <a:srgbClr val="7030A0"/>
                </a:solidFill>
                <a:cs typeface="B Nazanin" panose="00000400000000000000" pitchFamily="2" charset="-78"/>
              </a:rPr>
              <a:t>بخشد.</a:t>
            </a:r>
            <a:endParaRPr lang="en-US" sz="2800" b="1" dirty="0">
              <a:solidFill>
                <a:srgbClr val="7030A0"/>
              </a:solidFill>
              <a:cs typeface="B Nazanin" panose="00000400000000000000" pitchFamily="2" charset="-78"/>
            </a:endParaRPr>
          </a:p>
        </p:txBody>
      </p:sp>
    </p:spTree>
    <p:extLst>
      <p:ext uri="{BB962C8B-B14F-4D97-AF65-F5344CB8AC3E}">
        <p14:creationId xmlns:p14="http://schemas.microsoft.com/office/powerpoint/2010/main" val="1600062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996286" y="1501253"/>
            <a:ext cx="10140287" cy="1091821"/>
          </a:xfrm>
        </p:spPr>
        <p:style>
          <a:lnRef idx="2">
            <a:schemeClr val="accent3"/>
          </a:lnRef>
          <a:fillRef idx="1">
            <a:schemeClr val="lt1"/>
          </a:fillRef>
          <a:effectRef idx="0">
            <a:schemeClr val="accent3"/>
          </a:effectRef>
          <a:fontRef idx="minor">
            <a:schemeClr val="dk1"/>
          </a:fontRef>
        </p:style>
        <p:txBody>
          <a:bodyPr>
            <a:normAutofit fontScale="90000"/>
          </a:bodyPr>
          <a:lstStyle/>
          <a:p>
            <a:pPr rtl="1"/>
            <a: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60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fa-IR" sz="54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
            </a:r>
            <a:br>
              <a:rPr lang="fa-IR" sz="5400" b="1" cap="none" dirty="0" smtClean="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br>
            <a:r>
              <a:rPr lang="ar-SA"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کارگاه آموزشی </a:t>
            </a:r>
            <a:r>
              <a:rPr lang="fa-IR" sz="6000" b="1" cap="none" dirty="0">
                <a:ln w="12700">
                  <a:solidFill>
                    <a:schemeClr val="accent1"/>
                  </a:solidFill>
                  <a:prstDash val="solid"/>
                </a:ln>
                <a:solidFill>
                  <a:srgbClr val="FFC000"/>
                </a:solidFill>
                <a:effectLst>
                  <a:outerShdw dist="38100" dir="2640000" algn="bl" rotWithShape="0">
                    <a:schemeClr val="accent1"/>
                  </a:outerShdw>
                </a:effectLst>
                <a:latin typeface="Times New Roman" pitchFamily="18" charset="0"/>
                <a:ea typeface="Times New Roman" pitchFamily="18" charset="0"/>
                <a:cs typeface="B Titr" panose="00000700000000000000" pitchFamily="2" charset="-78"/>
              </a:rPr>
              <a:t>برنامه دیابت</a:t>
            </a:r>
            <a:endParaRPr lang="fa-IR" sz="6000" b="1" i="1" cap="none" dirty="0" smtClean="0">
              <a:ln w="12700">
                <a:solidFill>
                  <a:schemeClr val="accent1"/>
                </a:solidFill>
                <a:prstDash val="solid"/>
              </a:ln>
              <a:solidFill>
                <a:srgbClr val="FFC000"/>
              </a:solidFill>
              <a:effectLst>
                <a:outerShdw dist="38100" dir="2640000" algn="bl" rotWithShape="0">
                  <a:schemeClr val="accent1"/>
                </a:outerShdw>
              </a:effectLst>
              <a:ea typeface="Times New Roman" pitchFamily="18" charset="0"/>
              <a:cs typeface="B Titr" panose="00000700000000000000" pitchFamily="2" charset="-78"/>
            </a:endParaRPr>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484199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3200" b="1" dirty="0">
                <a:ln>
                  <a:solidFill>
                    <a:srgbClr val="002060"/>
                  </a:solidFill>
                </a:ln>
                <a:solidFill>
                  <a:srgbClr val="FF0000"/>
                </a:solidFill>
                <a:latin typeface="BNazanin,Bold"/>
                <a:cs typeface="B Titr" panose="00000700000000000000" pitchFamily="2" charset="-78"/>
              </a:rPr>
              <a:t>عوامل خطر زمينه ساز بيماري فشار خون بالا در نوع اوليه</a:t>
            </a:r>
            <a:endParaRPr lang="en-US" sz="3200" dirty="0">
              <a:ln>
                <a:solidFill>
                  <a:srgbClr val="002060"/>
                </a:solidFill>
              </a:ln>
              <a:solidFill>
                <a:srgbClr val="FF0000"/>
              </a:solidFill>
              <a:cs typeface="B Titr" panose="00000700000000000000" pitchFamily="2" charset="-78"/>
            </a:endParaRPr>
          </a:p>
        </p:txBody>
      </p:sp>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lstStyle/>
          <a:p>
            <a:pPr marL="0" indent="0" algn="just" rtl="1">
              <a:buNone/>
            </a:pPr>
            <a:r>
              <a:rPr lang="fa-IR" b="1" dirty="0" smtClean="0">
                <a:solidFill>
                  <a:srgbClr val="FF0000"/>
                </a:solidFill>
                <a:cs typeface="B Nazanin" panose="00000400000000000000" pitchFamily="2" charset="-78"/>
              </a:rPr>
              <a:t>سابقه خانوادگي: </a:t>
            </a:r>
            <a:r>
              <a:rPr lang="fa-IR" sz="2800" b="1" dirty="0">
                <a:cs typeface="B Nazanin" panose="00000400000000000000" pitchFamily="2" charset="-78"/>
              </a:rPr>
              <a:t>سابقه فشار خون بالا </a:t>
            </a:r>
            <a:r>
              <a:rPr lang="fa-IR" sz="2800" b="1" dirty="0">
                <a:solidFill>
                  <a:srgbClr val="7030A0"/>
                </a:solidFill>
                <a:cs typeface="B Nazanin" panose="00000400000000000000" pitchFamily="2" charset="-78"/>
              </a:rPr>
              <a:t>در افراد درجه يك خانواده شامل پدر، مادر، خواهر و برادر </a:t>
            </a:r>
            <a:r>
              <a:rPr lang="fa-IR" sz="2800" b="1" dirty="0" smtClean="0">
                <a:cs typeface="B Nazanin" panose="00000400000000000000" pitchFamily="2" charset="-78"/>
              </a:rPr>
              <a:t>از عوامل بسيارمهم </a:t>
            </a:r>
            <a:r>
              <a:rPr lang="fa-IR" sz="2800" b="1" dirty="0">
                <a:cs typeface="B Nazanin" panose="00000400000000000000" pitchFamily="2" charset="-78"/>
              </a:rPr>
              <a:t>بوده و احتمال ابتلاء به فشار خون بالا در افراد </a:t>
            </a:r>
            <a:r>
              <a:rPr lang="fa-IR" sz="2800" b="1" dirty="0" smtClean="0">
                <a:cs typeface="B Nazanin" panose="00000400000000000000" pitchFamily="2" charset="-78"/>
              </a:rPr>
              <a:t>اين خانواده </a:t>
            </a:r>
            <a:r>
              <a:rPr lang="fa-IR" sz="2800" b="1" dirty="0">
                <a:cs typeface="B Nazanin" panose="00000400000000000000" pitchFamily="2" charset="-78"/>
              </a:rPr>
              <a:t>ها بيش از افرادي است كه سابقه خانوادگي </a:t>
            </a:r>
            <a:r>
              <a:rPr lang="fa-IR" sz="2800" b="1" dirty="0" smtClean="0">
                <a:cs typeface="B Nazanin" panose="00000400000000000000" pitchFamily="2" charset="-78"/>
              </a:rPr>
              <a:t>ابتلاء به</a:t>
            </a:r>
            <a:r>
              <a:rPr lang="fa-IR" sz="2800" b="1" dirty="0">
                <a:cs typeface="B Nazanin" panose="00000400000000000000" pitchFamily="2" charset="-78"/>
              </a:rPr>
              <a:t> </a:t>
            </a:r>
            <a:r>
              <a:rPr lang="fa-IR" sz="2800" b="1" dirty="0" smtClean="0">
                <a:cs typeface="B Nazanin" panose="00000400000000000000" pitchFamily="2" charset="-78"/>
              </a:rPr>
              <a:t>اين </a:t>
            </a:r>
            <a:r>
              <a:rPr lang="fa-IR" sz="2800" b="1" dirty="0">
                <a:cs typeface="B Nazanin" panose="00000400000000000000" pitchFamily="2" charset="-78"/>
              </a:rPr>
              <a:t>بيماري را </a:t>
            </a:r>
            <a:r>
              <a:rPr lang="fa-IR" sz="2800" b="1" dirty="0" smtClean="0">
                <a:cs typeface="B Nazanin" panose="00000400000000000000" pitchFamily="2" charset="-78"/>
              </a:rPr>
              <a:t>ندارند </a:t>
            </a:r>
            <a:r>
              <a:rPr lang="fa-IR" sz="2800" b="1" dirty="0">
                <a:cs typeface="B Nazanin" panose="00000400000000000000" pitchFamily="2" charset="-78"/>
              </a:rPr>
              <a:t>. در كساني كه سا بقه خانوادگي دارند مشاوره ژنتيك در پيشگيري و كنترل اين </a:t>
            </a:r>
            <a:r>
              <a:rPr lang="fa-IR" sz="2800" b="1" dirty="0" smtClean="0">
                <a:cs typeface="B Nazanin" panose="00000400000000000000" pitchFamily="2" charset="-78"/>
              </a:rPr>
              <a:t>بيماري مؤثر</a:t>
            </a:r>
            <a:r>
              <a:rPr lang="fa-IR" sz="2800" b="1" dirty="0">
                <a:cs typeface="B Nazanin" panose="00000400000000000000" pitchFamily="2" charset="-78"/>
              </a:rPr>
              <a:t> </a:t>
            </a:r>
            <a:r>
              <a:rPr lang="fa-IR" sz="2800" b="1" dirty="0" smtClean="0">
                <a:cs typeface="B Nazanin" panose="00000400000000000000" pitchFamily="2" charset="-78"/>
              </a:rPr>
              <a:t>است.</a:t>
            </a:r>
          </a:p>
          <a:p>
            <a:pPr marL="0" indent="0" algn="just" rtl="1">
              <a:buNone/>
            </a:pPr>
            <a:endParaRPr lang="fa-IR" sz="2800" b="1" dirty="0">
              <a:cs typeface="B Nazanin" panose="00000400000000000000" pitchFamily="2" charset="-78"/>
            </a:endParaRPr>
          </a:p>
          <a:p>
            <a:pPr marL="0" indent="0" algn="just" rtl="1">
              <a:buNone/>
            </a:pPr>
            <a:r>
              <a:rPr lang="fa-IR" b="1" dirty="0" smtClean="0">
                <a:solidFill>
                  <a:srgbClr val="FF0000"/>
                </a:solidFill>
                <a:cs typeface="B Nazanin" panose="00000400000000000000" pitchFamily="2" charset="-78"/>
              </a:rPr>
              <a:t>سن </a:t>
            </a:r>
            <a:r>
              <a:rPr lang="fa-IR" b="1" dirty="0">
                <a:solidFill>
                  <a:srgbClr val="FF0000"/>
                </a:solidFill>
                <a:cs typeface="B Nazanin" panose="00000400000000000000" pitchFamily="2" charset="-78"/>
              </a:rPr>
              <a:t>و </a:t>
            </a:r>
            <a:r>
              <a:rPr lang="fa-IR" b="1" dirty="0" smtClean="0">
                <a:solidFill>
                  <a:srgbClr val="FF0000"/>
                </a:solidFill>
                <a:cs typeface="B Nazanin" panose="00000400000000000000" pitchFamily="2" charset="-78"/>
              </a:rPr>
              <a:t>جنسيت</a:t>
            </a:r>
            <a:r>
              <a:rPr lang="fa-IR" b="1" dirty="0">
                <a:solidFill>
                  <a:srgbClr val="FF0000"/>
                </a:solidFill>
                <a:cs typeface="B Nazanin" panose="00000400000000000000" pitchFamily="2" charset="-78"/>
              </a:rPr>
              <a:t>: </a:t>
            </a:r>
            <a:r>
              <a:rPr lang="fa-IR" sz="2800" b="1" dirty="0">
                <a:cs typeface="B Nazanin" panose="00000400000000000000" pitchFamily="2" charset="-78"/>
              </a:rPr>
              <a:t>شيوع فشار خون بالا در </a:t>
            </a:r>
            <a:r>
              <a:rPr lang="fa-IR" sz="2800" b="1" dirty="0">
                <a:solidFill>
                  <a:srgbClr val="7030A0"/>
                </a:solidFill>
                <a:cs typeface="B Nazanin" panose="00000400000000000000" pitchFamily="2" charset="-78"/>
              </a:rPr>
              <a:t>مردان قبل </a:t>
            </a:r>
            <a:r>
              <a:rPr lang="fa-IR" sz="2800" b="1" dirty="0" smtClean="0">
                <a:solidFill>
                  <a:srgbClr val="7030A0"/>
                </a:solidFill>
                <a:cs typeface="B Nazanin" panose="00000400000000000000" pitchFamily="2" charset="-78"/>
              </a:rPr>
              <a:t>از سن </a:t>
            </a:r>
            <a:r>
              <a:rPr lang="fa-IR" sz="2800" b="1" dirty="0">
                <a:solidFill>
                  <a:srgbClr val="7030A0"/>
                </a:solidFill>
                <a:cs typeface="B Nazanin" panose="00000400000000000000" pitchFamily="2" charset="-78"/>
              </a:rPr>
              <a:t>50 سالگي بيشتر </a:t>
            </a:r>
            <a:r>
              <a:rPr lang="fa-IR" sz="2800" b="1" dirty="0">
                <a:cs typeface="B Nazanin" panose="00000400000000000000" pitchFamily="2" charset="-78"/>
              </a:rPr>
              <a:t>از زنان هم سن آن ها مي باشد، </a:t>
            </a:r>
            <a:r>
              <a:rPr lang="fa-IR" sz="2800" b="1" dirty="0">
                <a:solidFill>
                  <a:srgbClr val="7030A0"/>
                </a:solidFill>
                <a:cs typeface="B Nazanin" panose="00000400000000000000" pitchFamily="2" charset="-78"/>
              </a:rPr>
              <a:t>اما </a:t>
            </a:r>
            <a:r>
              <a:rPr lang="fa-IR" sz="2800" b="1" dirty="0" smtClean="0">
                <a:solidFill>
                  <a:srgbClr val="7030A0"/>
                </a:solidFill>
                <a:cs typeface="B Nazanin" panose="00000400000000000000" pitchFamily="2" charset="-78"/>
              </a:rPr>
              <a:t>بعد از </a:t>
            </a:r>
            <a:r>
              <a:rPr lang="fa-IR" sz="2800" b="1" dirty="0">
                <a:solidFill>
                  <a:srgbClr val="7030A0"/>
                </a:solidFill>
                <a:cs typeface="B Nazanin" panose="00000400000000000000" pitchFamily="2" charset="-78"/>
              </a:rPr>
              <a:t>50 سالگي به دليل يائسگي، شيوع فشارخون بالا در زنان</a:t>
            </a:r>
            <a:r>
              <a:rPr lang="fa-IR" sz="2800" b="1" dirty="0">
                <a:cs typeface="B Nazanin" panose="00000400000000000000" pitchFamily="2" charset="-78"/>
              </a:rPr>
              <a:t> افزايش مي يابد.</a:t>
            </a:r>
            <a:endParaRPr lang="en-US" sz="2800" b="1" dirty="0">
              <a:cs typeface="B Nazanin" panose="00000400000000000000" pitchFamily="2" charset="-78"/>
            </a:endParaRPr>
          </a:p>
        </p:txBody>
      </p:sp>
    </p:spTree>
    <p:extLst>
      <p:ext uri="{BB962C8B-B14F-4D97-AF65-F5344CB8AC3E}">
        <p14:creationId xmlns:p14="http://schemas.microsoft.com/office/powerpoint/2010/main" val="1043961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761" y="489397"/>
            <a:ext cx="11337701" cy="6007994"/>
          </a:xfrm>
        </p:spPr>
        <p:style>
          <a:lnRef idx="2">
            <a:schemeClr val="accent1"/>
          </a:lnRef>
          <a:fillRef idx="1">
            <a:schemeClr val="lt1"/>
          </a:fillRef>
          <a:effectRef idx="0">
            <a:schemeClr val="accent1"/>
          </a:effectRef>
          <a:fontRef idx="minor">
            <a:schemeClr val="dk1"/>
          </a:fontRef>
        </p:style>
        <p:txBody>
          <a:bodyPr/>
          <a:lstStyle/>
          <a:p>
            <a:pPr marL="0" indent="0" algn="just" rtl="1">
              <a:buNone/>
            </a:pPr>
            <a:r>
              <a:rPr lang="fa-IR" sz="2800" b="1" dirty="0">
                <a:solidFill>
                  <a:srgbClr val="FF0000"/>
                </a:solidFill>
                <a:latin typeface="BNazanin,Bold"/>
                <a:cs typeface="B Nazanin" panose="00000400000000000000" pitchFamily="2" charset="-78"/>
              </a:rPr>
              <a:t>مصرف </a:t>
            </a:r>
            <a:r>
              <a:rPr lang="fa-IR" sz="2800" b="1" dirty="0" smtClean="0">
                <a:solidFill>
                  <a:srgbClr val="FF0000"/>
                </a:solidFill>
                <a:latin typeface="BNazanin,Bold"/>
                <a:cs typeface="B Nazanin" panose="00000400000000000000" pitchFamily="2" charset="-78"/>
              </a:rPr>
              <a:t>نمك: </a:t>
            </a:r>
            <a:r>
              <a:rPr lang="fa-IR" sz="2800" b="1" dirty="0">
                <a:latin typeface="BNazanin"/>
                <a:cs typeface="B Nazanin" panose="00000400000000000000" pitchFamily="2" charset="-78"/>
              </a:rPr>
              <a:t>بين </a:t>
            </a:r>
            <a:r>
              <a:rPr lang="fa-IR" sz="2800" b="1" dirty="0" smtClean="0">
                <a:latin typeface="BNazanin"/>
                <a:cs typeface="B Nazanin" panose="00000400000000000000" pitchFamily="2" charset="-78"/>
              </a:rPr>
              <a:t>مصرف </a:t>
            </a:r>
            <a:r>
              <a:rPr lang="fa-IR" sz="2800" b="1" dirty="0">
                <a:latin typeface="BNazanin"/>
                <a:cs typeface="B Nazanin" panose="00000400000000000000" pitchFamily="2" charset="-78"/>
              </a:rPr>
              <a:t>نمك بيش از </a:t>
            </a:r>
            <a:r>
              <a:rPr lang="fa-IR" sz="2800" b="1" dirty="0" smtClean="0">
                <a:latin typeface="BNazanin"/>
                <a:cs typeface="B Nazanin" panose="00000400000000000000" pitchFamily="2" charset="-78"/>
              </a:rPr>
              <a:t>نياز </a:t>
            </a:r>
            <a:r>
              <a:rPr lang="fa-IR" sz="2800" b="1" dirty="0">
                <a:latin typeface="BNazanin"/>
                <a:cs typeface="B Nazanin" panose="00000400000000000000" pitchFamily="2" charset="-78"/>
              </a:rPr>
              <a:t>بدن و </a:t>
            </a:r>
            <a:r>
              <a:rPr lang="fa-IR" sz="2800" b="1" dirty="0" smtClean="0">
                <a:latin typeface="BNazanin"/>
                <a:cs typeface="B Nazanin" panose="00000400000000000000" pitchFamily="2" charset="-78"/>
              </a:rPr>
              <a:t>فشارخون </a:t>
            </a:r>
            <a:r>
              <a:rPr lang="fa-IR" sz="2800" b="1" dirty="0">
                <a:latin typeface="BNazanin"/>
                <a:cs typeface="B Nazanin" panose="00000400000000000000" pitchFamily="2" charset="-78"/>
              </a:rPr>
              <a:t>بالا ارتباط وجود </a:t>
            </a:r>
            <a:r>
              <a:rPr lang="fa-IR" sz="2800" b="1" dirty="0" smtClean="0">
                <a:latin typeface="BNazanin"/>
                <a:cs typeface="B Nazanin" panose="00000400000000000000" pitchFamily="2" charset="-78"/>
              </a:rPr>
              <a:t>دارد. حداکثر مقدار مصرف </a:t>
            </a:r>
            <a:r>
              <a:rPr lang="fa-IR" sz="2800" b="1" dirty="0" smtClean="0">
                <a:solidFill>
                  <a:schemeClr val="accent5">
                    <a:lumMod val="50000"/>
                  </a:schemeClr>
                </a:solidFill>
                <a:latin typeface="BNazanin"/>
                <a:cs typeface="B Nazanin" panose="00000400000000000000" pitchFamily="2" charset="-78"/>
              </a:rPr>
              <a:t>روزانه نمک </a:t>
            </a:r>
            <a:r>
              <a:rPr lang="fa-IR" sz="2800" b="1" dirty="0" smtClean="0">
                <a:latin typeface="BNazanin"/>
                <a:cs typeface="B Nazanin" panose="00000400000000000000" pitchFamily="2" charset="-78"/>
              </a:rPr>
              <a:t>در افراد </a:t>
            </a:r>
            <a:r>
              <a:rPr lang="fa-IR" sz="2800" b="1" dirty="0" smtClean="0">
                <a:solidFill>
                  <a:schemeClr val="accent5">
                    <a:lumMod val="50000"/>
                  </a:schemeClr>
                </a:solidFill>
                <a:latin typeface="BNazanin"/>
                <a:cs typeface="B Nazanin" panose="00000400000000000000" pitchFamily="2" charset="-78"/>
              </a:rPr>
              <a:t>زیر 50 سال 5 گرم </a:t>
            </a:r>
            <a:r>
              <a:rPr lang="fa-IR" sz="2800" b="1" dirty="0" smtClean="0">
                <a:latin typeface="BNazanin"/>
                <a:cs typeface="B Nazanin" panose="00000400000000000000" pitchFamily="2" charset="-78"/>
              </a:rPr>
              <a:t>( کمتر از یک قاشق مرباخوری) و افراد </a:t>
            </a:r>
            <a:r>
              <a:rPr lang="fa-IR" sz="2800" b="1" dirty="0" smtClean="0">
                <a:solidFill>
                  <a:srgbClr val="C00000"/>
                </a:solidFill>
                <a:latin typeface="BNazanin"/>
                <a:cs typeface="B Nazanin" panose="00000400000000000000" pitchFamily="2" charset="-78"/>
              </a:rPr>
              <a:t>بالای 50 سال </a:t>
            </a:r>
            <a:r>
              <a:rPr lang="fa-IR" sz="2800" b="1" dirty="0" smtClean="0">
                <a:latin typeface="BNazanin"/>
                <a:cs typeface="B Nazanin" panose="00000400000000000000" pitchFamily="2" charset="-78"/>
              </a:rPr>
              <a:t> و کسانی </a:t>
            </a:r>
            <a:r>
              <a:rPr lang="fa-IR" sz="2800" b="1" dirty="0" smtClean="0">
                <a:solidFill>
                  <a:srgbClr val="C00000"/>
                </a:solidFill>
                <a:latin typeface="BNazanin"/>
                <a:cs typeface="B Nazanin" panose="00000400000000000000" pitchFamily="2" charset="-78"/>
              </a:rPr>
              <a:t>که بیماری فشارخون و قلبی عروقی </a:t>
            </a:r>
            <a:r>
              <a:rPr lang="fa-IR" sz="2800" b="1" dirty="0" smtClean="0">
                <a:latin typeface="BNazanin"/>
                <a:cs typeface="B Nazanin" panose="00000400000000000000" pitchFamily="2" charset="-78"/>
              </a:rPr>
              <a:t>دارند باید </a:t>
            </a:r>
            <a:r>
              <a:rPr lang="fa-IR" sz="2800" b="1" dirty="0" smtClean="0">
                <a:solidFill>
                  <a:srgbClr val="C00000"/>
                </a:solidFill>
                <a:latin typeface="BNazanin"/>
                <a:cs typeface="B Nazanin" panose="00000400000000000000" pitchFamily="2" charset="-78"/>
              </a:rPr>
              <a:t>کمتر از 3 گرم</a:t>
            </a:r>
            <a:r>
              <a:rPr lang="fa-IR" sz="2800" b="1" dirty="0" smtClean="0">
                <a:latin typeface="BNazanin"/>
                <a:cs typeface="B Nazanin" panose="00000400000000000000" pitchFamily="2" charset="-78"/>
              </a:rPr>
              <a:t> ( نصف قاشق مرباخوری) روزانه دریافت کنند.</a:t>
            </a:r>
          </a:p>
          <a:p>
            <a:pPr marL="0" indent="0" algn="just" rtl="1">
              <a:buNone/>
            </a:pPr>
            <a:endParaRPr lang="fa-IR" sz="2800" b="1" dirty="0">
              <a:latin typeface="BNazanin"/>
              <a:cs typeface="B Nazanin" panose="00000400000000000000" pitchFamily="2" charset="-78"/>
            </a:endParaRPr>
          </a:p>
          <a:p>
            <a:pPr marL="0" indent="0" algn="just" rtl="1">
              <a:buNone/>
            </a:pPr>
            <a:r>
              <a:rPr lang="fa-IR" sz="2800" b="1" dirty="0" smtClean="0">
                <a:solidFill>
                  <a:srgbClr val="FF0000"/>
                </a:solidFill>
                <a:latin typeface="BNazanin,Bold"/>
                <a:cs typeface="B Nazanin" panose="00000400000000000000" pitchFamily="2" charset="-78"/>
              </a:rPr>
              <a:t>ميزان </a:t>
            </a:r>
            <a:r>
              <a:rPr lang="fa-IR" sz="2800" b="1" dirty="0">
                <a:solidFill>
                  <a:srgbClr val="FF0000"/>
                </a:solidFill>
                <a:latin typeface="BNazanin,Bold"/>
                <a:cs typeface="B Nazanin" panose="00000400000000000000" pitchFamily="2" charset="-78"/>
              </a:rPr>
              <a:t>چربي </a:t>
            </a:r>
            <a:r>
              <a:rPr lang="fa-IR" sz="2800" b="1" dirty="0" smtClean="0">
                <a:solidFill>
                  <a:srgbClr val="FF0000"/>
                </a:solidFill>
                <a:latin typeface="BNazanin,Bold"/>
                <a:cs typeface="B Nazanin" panose="00000400000000000000" pitchFamily="2" charset="-78"/>
              </a:rPr>
              <a:t>خون</a:t>
            </a:r>
            <a:r>
              <a:rPr lang="fa-IR" sz="2800" b="1" dirty="0">
                <a:solidFill>
                  <a:srgbClr val="FF0000"/>
                </a:solidFill>
                <a:latin typeface="BNazanin,Bold"/>
                <a:cs typeface="B Nazanin" panose="00000400000000000000" pitchFamily="2" charset="-78"/>
              </a:rPr>
              <a:t>: </a:t>
            </a:r>
            <a:r>
              <a:rPr lang="fa-IR" sz="2800" b="1" dirty="0">
                <a:latin typeface="BNazanin"/>
                <a:cs typeface="B Nazanin" panose="00000400000000000000" pitchFamily="2" charset="-78"/>
              </a:rPr>
              <a:t>اگرچه اختلال </a:t>
            </a:r>
            <a:r>
              <a:rPr lang="fa-IR" sz="2800" b="1" dirty="0" smtClean="0">
                <a:latin typeface="BNazanin"/>
                <a:cs typeface="B Nazanin" panose="00000400000000000000" pitchFamily="2" charset="-78"/>
              </a:rPr>
              <a:t>چربي </a:t>
            </a:r>
            <a:r>
              <a:rPr lang="fa-IR" sz="2800" b="1" dirty="0">
                <a:latin typeface="BNazanin"/>
                <a:cs typeface="B Nazanin" panose="00000400000000000000" pitchFamily="2" charset="-78"/>
              </a:rPr>
              <a:t>هاي خون به طور مستقيم در ايجاد فشارخون بالا دخيل نيست، اما به </a:t>
            </a:r>
            <a:r>
              <a:rPr lang="fa-IR" sz="2800" b="1" dirty="0" smtClean="0">
                <a:latin typeface="BNazanin"/>
                <a:cs typeface="B Nazanin" panose="00000400000000000000" pitchFamily="2" charset="-78"/>
              </a:rPr>
              <a:t>دليل تغييراتي </a:t>
            </a:r>
            <a:r>
              <a:rPr lang="fa-IR" sz="2800" b="1" dirty="0">
                <a:latin typeface="BNazanin"/>
                <a:cs typeface="B Nazanin" panose="00000400000000000000" pitchFamily="2" charset="-78"/>
              </a:rPr>
              <a:t>كه در جدار </a:t>
            </a:r>
            <a:r>
              <a:rPr lang="fa-IR" sz="2800" b="1" dirty="0" smtClean="0">
                <a:latin typeface="BNazanin"/>
                <a:cs typeface="B Nazanin" panose="00000400000000000000" pitchFamily="2" charset="-78"/>
              </a:rPr>
              <a:t>رگ به </a:t>
            </a:r>
            <a:r>
              <a:rPr lang="fa-IR" sz="2800" b="1" dirty="0">
                <a:latin typeface="BNazanin"/>
                <a:cs typeface="B Nazanin" panose="00000400000000000000" pitchFamily="2" charset="-78"/>
              </a:rPr>
              <a:t>وجود مي آورد، ممكن است بيماري فشارخون بالا را تشديد نمايد. </a:t>
            </a:r>
            <a:endParaRPr lang="fa-IR" sz="2800" b="1" dirty="0" smtClean="0">
              <a:latin typeface="BNazanin"/>
              <a:cs typeface="B Nazanin" panose="00000400000000000000" pitchFamily="2" charset="-78"/>
            </a:endParaRPr>
          </a:p>
          <a:p>
            <a:pPr marL="0" indent="0" algn="just" rtl="1">
              <a:buNone/>
            </a:pPr>
            <a:r>
              <a:rPr lang="fa-IR" sz="2800" b="1" dirty="0" smtClean="0">
                <a:solidFill>
                  <a:srgbClr val="7030A0"/>
                </a:solidFill>
                <a:latin typeface="BNazanin"/>
                <a:cs typeface="B Nazanin" panose="00000400000000000000" pitchFamily="2" charset="-78"/>
              </a:rPr>
              <a:t>البته </a:t>
            </a:r>
            <a:r>
              <a:rPr lang="fa-IR" sz="2800" b="1" dirty="0">
                <a:solidFill>
                  <a:srgbClr val="7030A0"/>
                </a:solidFill>
                <a:latin typeface="BNazanin"/>
                <a:cs typeface="B Nazanin" panose="00000400000000000000" pitchFamily="2" charset="-78"/>
              </a:rPr>
              <a:t>ميزان </a:t>
            </a:r>
            <a:r>
              <a:rPr lang="fa-IR" sz="2800" b="1" dirty="0" smtClean="0">
                <a:solidFill>
                  <a:srgbClr val="7030A0"/>
                </a:solidFill>
                <a:latin typeface="BNazanin"/>
                <a:cs typeface="B Nazanin" panose="00000400000000000000" pitchFamily="2" charset="-78"/>
              </a:rPr>
              <a:t>كلسترول خون </a:t>
            </a:r>
            <a:r>
              <a:rPr lang="fa-IR" sz="2800" b="1" dirty="0">
                <a:solidFill>
                  <a:srgbClr val="7030A0"/>
                </a:solidFill>
                <a:latin typeface="BNazanin"/>
                <a:cs typeface="B Nazanin" panose="00000400000000000000" pitchFamily="2" charset="-78"/>
              </a:rPr>
              <a:t>داراي اهميت زيادي است، </a:t>
            </a:r>
            <a:r>
              <a:rPr lang="fa-IR" sz="2800" b="1" dirty="0" smtClean="0">
                <a:solidFill>
                  <a:srgbClr val="7030A0"/>
                </a:solidFill>
                <a:latin typeface="BNazanin"/>
                <a:cs typeface="B Nazanin" panose="00000400000000000000" pitchFamily="2" charset="-78"/>
              </a:rPr>
              <a:t>لذا </a:t>
            </a:r>
            <a:r>
              <a:rPr lang="fa-IR" sz="2800" b="1" dirty="0">
                <a:solidFill>
                  <a:srgbClr val="7030A0"/>
                </a:solidFill>
                <a:latin typeface="BNazanin"/>
                <a:cs typeface="B Nazanin" panose="00000400000000000000" pitchFamily="2" charset="-78"/>
              </a:rPr>
              <a:t>اگر </a:t>
            </a:r>
            <a:r>
              <a:rPr lang="fa-IR" sz="2800" b="1" dirty="0" smtClean="0">
                <a:solidFill>
                  <a:srgbClr val="7030A0"/>
                </a:solidFill>
                <a:latin typeface="BNazanin"/>
                <a:cs typeface="B Nazanin" panose="00000400000000000000" pitchFamily="2" charset="-78"/>
              </a:rPr>
              <a:t>مقدار </a:t>
            </a:r>
            <a:r>
              <a:rPr lang="en-US" sz="2800" b="1" dirty="0">
                <a:solidFill>
                  <a:srgbClr val="7030A0"/>
                </a:solidFill>
                <a:latin typeface="TimesNewRoman"/>
                <a:cs typeface="B Nazanin" panose="00000400000000000000" pitchFamily="2" charset="-78"/>
              </a:rPr>
              <a:t>LDL </a:t>
            </a:r>
            <a:r>
              <a:rPr lang="fa-IR" sz="2800" b="1" dirty="0">
                <a:solidFill>
                  <a:srgbClr val="7030A0"/>
                </a:solidFill>
                <a:latin typeface="BNazanin"/>
                <a:cs typeface="B Nazanin" panose="00000400000000000000" pitchFamily="2" charset="-78"/>
              </a:rPr>
              <a:t>كه حامل اصلي كلسترول خون </a:t>
            </a:r>
            <a:r>
              <a:rPr lang="fa-IR" sz="2800" b="1" dirty="0" smtClean="0">
                <a:solidFill>
                  <a:srgbClr val="7030A0"/>
                </a:solidFill>
                <a:latin typeface="BNazanin"/>
                <a:cs typeface="B Nazanin" panose="00000400000000000000" pitchFamily="2" charset="-78"/>
              </a:rPr>
              <a:t>است </a:t>
            </a:r>
            <a:r>
              <a:rPr lang="fa-IR" sz="2800" b="1" dirty="0">
                <a:solidFill>
                  <a:srgbClr val="7030A0"/>
                </a:solidFill>
                <a:latin typeface="BNazanin"/>
                <a:cs typeface="B Nazanin" panose="00000400000000000000" pitchFamily="2" charset="-78"/>
              </a:rPr>
              <a:t>، بالا باشد، </a:t>
            </a:r>
            <a:r>
              <a:rPr lang="fa-IR" sz="2800" b="1" dirty="0" smtClean="0">
                <a:solidFill>
                  <a:srgbClr val="7030A0"/>
                </a:solidFill>
                <a:latin typeface="BNazanin"/>
                <a:cs typeface="B Nazanin" panose="00000400000000000000" pitchFamily="2" charset="-78"/>
              </a:rPr>
              <a:t>درجدار عروق رسوب </a:t>
            </a:r>
            <a:r>
              <a:rPr lang="fa-IR" sz="2800" b="1" dirty="0">
                <a:solidFill>
                  <a:srgbClr val="7030A0"/>
                </a:solidFill>
                <a:latin typeface="BNazanin"/>
                <a:cs typeface="B Nazanin" panose="00000400000000000000" pitchFamily="2" charset="-78"/>
              </a:rPr>
              <a:t>كرده و منجر به تصلب شرايين مي شود. تصلب شرايين نيز منجر به فشارخون بالا مي شود</a:t>
            </a:r>
            <a:r>
              <a:rPr lang="fa-IR" sz="2800" b="1" dirty="0" smtClean="0">
                <a:solidFill>
                  <a:srgbClr val="7030A0"/>
                </a:solidFill>
                <a:latin typeface="BNazanin"/>
                <a:cs typeface="B Nazanin" panose="00000400000000000000" pitchFamily="2" charset="-78"/>
              </a:rPr>
              <a:t>.</a:t>
            </a:r>
          </a:p>
        </p:txBody>
      </p:sp>
    </p:spTree>
    <p:extLst>
      <p:ext uri="{BB962C8B-B14F-4D97-AF65-F5344CB8AC3E}">
        <p14:creationId xmlns:p14="http://schemas.microsoft.com/office/powerpoint/2010/main" val="131466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746975"/>
            <a:ext cx="10972800" cy="5379189"/>
          </a:xfrm>
        </p:spPr>
        <p:style>
          <a:lnRef idx="2">
            <a:schemeClr val="accent1"/>
          </a:lnRef>
          <a:fillRef idx="1">
            <a:schemeClr val="lt1"/>
          </a:fillRef>
          <a:effectRef idx="0">
            <a:schemeClr val="accent1"/>
          </a:effectRef>
          <a:fontRef idx="minor">
            <a:schemeClr val="dk1"/>
          </a:fontRef>
        </p:style>
        <p:txBody>
          <a:bodyPr/>
          <a:lstStyle/>
          <a:p>
            <a:pPr marL="0" lvl="0" indent="0" algn="just" rtl="1">
              <a:buNone/>
            </a:pPr>
            <a:r>
              <a:rPr lang="fa-IR" sz="2800" b="1" dirty="0">
                <a:solidFill>
                  <a:srgbClr val="FF0000"/>
                </a:solidFill>
                <a:latin typeface="BNazanin,Bold"/>
                <a:cs typeface="B Nazanin" panose="00000400000000000000" pitchFamily="2" charset="-78"/>
              </a:rPr>
              <a:t>مصرف الكل: </a:t>
            </a:r>
            <a:r>
              <a:rPr lang="fa-IR" sz="2800" b="1" dirty="0">
                <a:solidFill>
                  <a:srgbClr val="000000"/>
                </a:solidFill>
                <a:latin typeface="BNazanin"/>
                <a:cs typeface="B Nazanin" panose="00000400000000000000" pitchFamily="2" charset="-78"/>
              </a:rPr>
              <a:t>اگر الكل به طور مداوم مصرف شود، موجب افزايش فشارخون مي شود</a:t>
            </a:r>
            <a:r>
              <a:rPr lang="fa-IR" sz="2800" b="1" dirty="0" smtClean="0">
                <a:solidFill>
                  <a:srgbClr val="000000"/>
                </a:solidFill>
                <a:latin typeface="BNazanin"/>
                <a:cs typeface="B Nazanin" panose="00000400000000000000" pitchFamily="2" charset="-78"/>
              </a:rPr>
              <a:t>.</a:t>
            </a:r>
          </a:p>
          <a:p>
            <a:pPr marL="0" lvl="0" indent="0" algn="just" rtl="1">
              <a:buNone/>
            </a:pPr>
            <a:endParaRPr lang="fa-IR" sz="2800" b="1" dirty="0">
              <a:solidFill>
                <a:srgbClr val="000000"/>
              </a:solidFill>
              <a:latin typeface="BNazanin"/>
              <a:cs typeface="B Nazanin" panose="00000400000000000000" pitchFamily="2" charset="-78"/>
            </a:endParaRPr>
          </a:p>
          <a:p>
            <a:pPr marL="0" lvl="0" indent="0" algn="just" rtl="1">
              <a:buNone/>
            </a:pPr>
            <a:r>
              <a:rPr lang="fa-IR" sz="2800" b="1" dirty="0">
                <a:solidFill>
                  <a:srgbClr val="FF0000"/>
                </a:solidFill>
                <a:latin typeface="BNazanin,Bold"/>
                <a:cs typeface="B Nazanin" panose="00000400000000000000" pitchFamily="2" charset="-78"/>
              </a:rPr>
              <a:t>مصرف دخانيات : </a:t>
            </a:r>
            <a:r>
              <a:rPr lang="fa-IR" sz="2800" b="1" dirty="0">
                <a:solidFill>
                  <a:srgbClr val="000000"/>
                </a:solidFill>
                <a:latin typeface="BNazanin"/>
                <a:cs typeface="B Nazanin" panose="00000400000000000000" pitchFamily="2" charset="-78"/>
              </a:rPr>
              <a:t>مصرف دخانيات يك عامل زمينه ساز براي تصلب شرايين است. </a:t>
            </a:r>
            <a:endParaRPr lang="fa-IR" sz="2800" b="1" dirty="0" smtClean="0">
              <a:solidFill>
                <a:srgbClr val="000000"/>
              </a:solidFill>
              <a:latin typeface="BNazanin"/>
              <a:cs typeface="B Nazanin" panose="00000400000000000000" pitchFamily="2" charset="-78"/>
            </a:endParaRPr>
          </a:p>
          <a:p>
            <a:pPr marL="0" lvl="0" indent="0" algn="just" rtl="1">
              <a:buNone/>
            </a:pPr>
            <a:endParaRPr lang="fa-IR" sz="2800" b="1" dirty="0">
              <a:solidFill>
                <a:srgbClr val="000000"/>
              </a:solidFill>
              <a:latin typeface="BNazanin"/>
              <a:cs typeface="B Nazanin" panose="00000400000000000000" pitchFamily="2" charset="-78"/>
            </a:endParaRPr>
          </a:p>
          <a:p>
            <a:pPr marL="0" lvl="0" indent="0" algn="just" rtl="1">
              <a:buNone/>
            </a:pPr>
            <a:r>
              <a:rPr lang="fa-IR" sz="2800" b="1" dirty="0">
                <a:solidFill>
                  <a:srgbClr val="000000"/>
                </a:solidFill>
                <a:latin typeface="BNazanin"/>
                <a:cs typeface="B Nazanin" panose="00000400000000000000" pitchFamily="2" charset="-78"/>
              </a:rPr>
              <a:t>در افرادي كه فشارخون بالا دارند و سيگاري هستند ، </a:t>
            </a:r>
            <a:r>
              <a:rPr lang="fa-IR" sz="2800" b="1" dirty="0">
                <a:solidFill>
                  <a:srgbClr val="FF0000"/>
                </a:solidFill>
                <a:latin typeface="BNazanin"/>
                <a:cs typeface="B Nazanin" panose="00000400000000000000" pitchFamily="2" charset="-78"/>
              </a:rPr>
              <a:t>تصلب شريان ها زودتر </a:t>
            </a:r>
            <a:r>
              <a:rPr lang="fa-IR" sz="2800" b="1" dirty="0">
                <a:solidFill>
                  <a:srgbClr val="000000"/>
                </a:solidFill>
                <a:latin typeface="BNazanin"/>
                <a:cs typeface="B Nazanin" panose="00000400000000000000" pitchFamily="2" charset="-78"/>
              </a:rPr>
              <a:t>از افرادي كه فشارخون بالا دارند، اما سيگاري نيستند، اتفاق مي افتد، اين عامل خود موجب تشديد فشارخون بالا مي شود.</a:t>
            </a:r>
          </a:p>
          <a:p>
            <a:pPr marL="0" lvl="0" indent="0" algn="just" rtl="1">
              <a:buNone/>
            </a:pPr>
            <a:r>
              <a:rPr lang="fa-IR" sz="2800" b="1" dirty="0">
                <a:solidFill>
                  <a:srgbClr val="000000"/>
                </a:solidFill>
                <a:latin typeface="BNazanin"/>
                <a:cs typeface="B Nazanin" panose="00000400000000000000" pitchFamily="2" charset="-78"/>
              </a:rPr>
              <a:t> اگرچه نيكوتين سيگار نيز به طور موقتي منجر به افزايش ضربان قلب و فشارخون مي شود، اما در دراز مدت تأثير قابل توجهي در افزايش فشارخون خواهد داشت.</a:t>
            </a:r>
            <a:endParaRPr lang="en-US" sz="2800" b="1" dirty="0">
              <a:solidFill>
                <a:srgbClr val="000000"/>
              </a:solidFill>
              <a:cs typeface="B Nazanin" panose="00000400000000000000" pitchFamily="2" charset="-78"/>
            </a:endParaRPr>
          </a:p>
          <a:p>
            <a:endParaRPr lang="en-US" dirty="0"/>
          </a:p>
        </p:txBody>
      </p:sp>
    </p:spTree>
    <p:extLst>
      <p:ext uri="{BB962C8B-B14F-4D97-AF65-F5344CB8AC3E}">
        <p14:creationId xmlns:p14="http://schemas.microsoft.com/office/powerpoint/2010/main" val="2331269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4545"/>
            <a:ext cx="10972800" cy="6574665"/>
          </a:xfrm>
        </p:spPr>
        <p:style>
          <a:lnRef idx="2">
            <a:schemeClr val="accent1"/>
          </a:lnRef>
          <a:fillRef idx="1">
            <a:schemeClr val="lt1"/>
          </a:fillRef>
          <a:effectRef idx="0">
            <a:schemeClr val="accent1"/>
          </a:effectRef>
          <a:fontRef idx="minor">
            <a:schemeClr val="dk1"/>
          </a:fontRef>
        </p:style>
        <p:txBody>
          <a:bodyPr/>
          <a:lstStyle/>
          <a:p>
            <a:pPr marL="0" indent="0" algn="just" rtl="1">
              <a:lnSpc>
                <a:spcPct val="150000"/>
              </a:lnSpc>
              <a:buNone/>
            </a:pPr>
            <a:r>
              <a:rPr lang="fa-IR" sz="2800" b="1" dirty="0">
                <a:solidFill>
                  <a:srgbClr val="FF0000"/>
                </a:solidFill>
                <a:cs typeface="B Nazanin" panose="00000400000000000000" pitchFamily="2" charset="-78"/>
              </a:rPr>
              <a:t>چاقي: </a:t>
            </a:r>
            <a:r>
              <a:rPr lang="fa-IR" sz="2800" b="1" dirty="0">
                <a:cs typeface="B Nazanin" panose="00000400000000000000" pitchFamily="2" charset="-78"/>
              </a:rPr>
              <a:t>چاقي يكي از عوامل مهمي است كه در شيوع فشار خون </a:t>
            </a:r>
            <a:r>
              <a:rPr lang="fa-IR" sz="2800" b="1" dirty="0" smtClean="0">
                <a:cs typeface="B Nazanin" panose="00000400000000000000" pitchFamily="2" charset="-78"/>
              </a:rPr>
              <a:t>بالا نقش </a:t>
            </a:r>
            <a:r>
              <a:rPr lang="fa-IR" sz="2800" b="1" dirty="0">
                <a:cs typeface="B Nazanin" panose="00000400000000000000" pitchFamily="2" charset="-78"/>
              </a:rPr>
              <a:t>به سزايي دارد . فشار خون بالا در </a:t>
            </a:r>
            <a:r>
              <a:rPr lang="fa-IR" sz="2800" b="1" dirty="0" smtClean="0">
                <a:cs typeface="B Nazanin" panose="00000400000000000000" pitchFamily="2" charset="-78"/>
              </a:rPr>
              <a:t>افراد</a:t>
            </a:r>
            <a:r>
              <a:rPr lang="fa-IR" sz="2800" b="1" dirty="0">
                <a:cs typeface="B Nazanin" panose="00000400000000000000" pitchFamily="2" charset="-78"/>
              </a:rPr>
              <a:t> </a:t>
            </a:r>
            <a:r>
              <a:rPr lang="fa-IR" sz="2800" b="1" dirty="0" smtClean="0">
                <a:cs typeface="B Nazanin" panose="00000400000000000000" pitchFamily="2" charset="-78"/>
              </a:rPr>
              <a:t>چاق</a:t>
            </a:r>
            <a:r>
              <a:rPr lang="fa-IR" sz="2800" b="1" dirty="0" smtClean="0">
                <a:solidFill>
                  <a:srgbClr val="7030A0"/>
                </a:solidFill>
                <a:cs typeface="B Nazanin" panose="00000400000000000000" pitchFamily="2" charset="-78"/>
              </a:rPr>
              <a:t> </a:t>
            </a:r>
            <a:r>
              <a:rPr lang="fa-IR" sz="2800" b="1" dirty="0">
                <a:solidFill>
                  <a:srgbClr val="7030A0"/>
                </a:solidFill>
                <a:cs typeface="B Nazanin" panose="00000400000000000000" pitchFamily="2" charset="-78"/>
              </a:rPr>
              <a:t>2 </a:t>
            </a:r>
            <a:r>
              <a:rPr lang="fa-IR" sz="2800" b="1" dirty="0" smtClean="0">
                <a:solidFill>
                  <a:srgbClr val="7030A0"/>
                </a:solidFill>
                <a:cs typeface="B Nazanin" panose="00000400000000000000" pitchFamily="2" charset="-78"/>
              </a:rPr>
              <a:t>تا </a:t>
            </a:r>
            <a:r>
              <a:rPr lang="fa-IR" sz="2800" b="1" dirty="0">
                <a:solidFill>
                  <a:srgbClr val="7030A0"/>
                </a:solidFill>
                <a:cs typeface="B Nazanin" panose="00000400000000000000" pitchFamily="2" charset="-78"/>
              </a:rPr>
              <a:t>6 برابر بيشتر </a:t>
            </a:r>
            <a:r>
              <a:rPr lang="fa-IR" sz="2800" b="1" dirty="0">
                <a:cs typeface="B Nazanin" panose="00000400000000000000" pitchFamily="2" charset="-78"/>
              </a:rPr>
              <a:t>از افرادي است كه افزايش وزن </a:t>
            </a:r>
            <a:r>
              <a:rPr lang="fa-IR" sz="2800" b="1" dirty="0" smtClean="0">
                <a:cs typeface="B Nazanin" panose="00000400000000000000" pitchFamily="2" charset="-78"/>
              </a:rPr>
              <a:t>ندارند </a:t>
            </a:r>
            <a:r>
              <a:rPr lang="fa-IR" sz="2800" b="1" dirty="0">
                <a:cs typeface="B Nazanin" panose="00000400000000000000" pitchFamily="2" charset="-78"/>
              </a:rPr>
              <a:t>. </a:t>
            </a:r>
            <a:endParaRPr lang="fa-IR" sz="2800" b="1" dirty="0" smtClean="0">
              <a:cs typeface="B Nazanin" panose="00000400000000000000" pitchFamily="2" charset="-78"/>
            </a:endParaRPr>
          </a:p>
          <a:p>
            <a:pPr marL="0" indent="0" algn="just" rtl="1">
              <a:buNone/>
            </a:pPr>
            <a:r>
              <a:rPr lang="fa-IR" sz="2800" b="1" dirty="0" smtClean="0">
                <a:solidFill>
                  <a:srgbClr val="C00000"/>
                </a:solidFill>
                <a:cs typeface="B Nazanin" panose="00000400000000000000" pitchFamily="2" charset="-78"/>
              </a:rPr>
              <a:t>هر </a:t>
            </a:r>
            <a:r>
              <a:rPr lang="fa-IR" sz="2800" b="1" dirty="0">
                <a:solidFill>
                  <a:srgbClr val="C00000"/>
                </a:solidFill>
                <a:cs typeface="B Nazanin" panose="00000400000000000000" pitchFamily="2" charset="-78"/>
              </a:rPr>
              <a:t>10 كيلو گرم افزايش وزن موجب </a:t>
            </a:r>
            <a:r>
              <a:rPr lang="fa-IR" sz="2800" b="1" dirty="0" smtClean="0">
                <a:solidFill>
                  <a:srgbClr val="C00000"/>
                </a:solidFill>
                <a:cs typeface="B Nazanin" panose="00000400000000000000" pitchFamily="2" charset="-78"/>
              </a:rPr>
              <a:t>افزايش فشار</a:t>
            </a:r>
            <a:r>
              <a:rPr lang="fa-IR" sz="2800" b="1" dirty="0">
                <a:solidFill>
                  <a:srgbClr val="C00000"/>
                </a:solidFill>
                <a:cs typeface="B Nazanin" panose="00000400000000000000" pitchFamily="2" charset="-78"/>
              </a:rPr>
              <a:t> </a:t>
            </a:r>
            <a:r>
              <a:rPr lang="fa-IR" sz="2800" b="1" dirty="0" smtClean="0">
                <a:solidFill>
                  <a:srgbClr val="C00000"/>
                </a:solidFill>
                <a:cs typeface="B Nazanin" panose="00000400000000000000" pitchFamily="2" charset="-78"/>
              </a:rPr>
              <a:t>سيستولي </a:t>
            </a:r>
            <a:r>
              <a:rPr lang="fa-IR" sz="2800" b="1" dirty="0">
                <a:solidFill>
                  <a:srgbClr val="C00000"/>
                </a:solidFill>
                <a:cs typeface="B Nazanin" panose="00000400000000000000" pitchFamily="2" charset="-78"/>
              </a:rPr>
              <a:t>2 </a:t>
            </a:r>
            <a:r>
              <a:rPr lang="fa-IR" sz="2800" b="1" dirty="0" smtClean="0">
                <a:solidFill>
                  <a:srgbClr val="C00000"/>
                </a:solidFill>
                <a:cs typeface="B Nazanin" panose="00000400000000000000" pitchFamily="2" charset="-78"/>
              </a:rPr>
              <a:t>تا </a:t>
            </a:r>
            <a:r>
              <a:rPr lang="fa-IR" sz="2800" b="1" dirty="0">
                <a:solidFill>
                  <a:srgbClr val="C00000"/>
                </a:solidFill>
                <a:cs typeface="B Nazanin" panose="00000400000000000000" pitchFamily="2" charset="-78"/>
              </a:rPr>
              <a:t>3 ميلي متر جيوه و فشار </a:t>
            </a:r>
            <a:r>
              <a:rPr lang="fa-IR" sz="2800" b="1" dirty="0" smtClean="0">
                <a:solidFill>
                  <a:srgbClr val="C00000"/>
                </a:solidFill>
                <a:cs typeface="B Nazanin" panose="00000400000000000000" pitchFamily="2" charset="-78"/>
              </a:rPr>
              <a:t>دياستولي </a:t>
            </a:r>
            <a:r>
              <a:rPr lang="fa-IR" sz="2800" b="1" dirty="0">
                <a:solidFill>
                  <a:srgbClr val="C00000"/>
                </a:solidFill>
                <a:cs typeface="B Nazanin" panose="00000400000000000000" pitchFamily="2" charset="-78"/>
              </a:rPr>
              <a:t>1 </a:t>
            </a:r>
            <a:r>
              <a:rPr lang="fa-IR" sz="2800" b="1" dirty="0" smtClean="0">
                <a:solidFill>
                  <a:srgbClr val="C00000"/>
                </a:solidFill>
                <a:cs typeface="B Nazanin" panose="00000400000000000000" pitchFamily="2" charset="-78"/>
              </a:rPr>
              <a:t>تا </a:t>
            </a:r>
            <a:r>
              <a:rPr lang="fa-IR" sz="2800" b="1" dirty="0">
                <a:solidFill>
                  <a:srgbClr val="C00000"/>
                </a:solidFill>
                <a:cs typeface="B Nazanin" panose="00000400000000000000" pitchFamily="2" charset="-78"/>
              </a:rPr>
              <a:t>3 ميليمتر جيوه </a:t>
            </a:r>
            <a:r>
              <a:rPr lang="fa-IR" sz="2800" b="1" dirty="0" smtClean="0">
                <a:solidFill>
                  <a:srgbClr val="C00000"/>
                </a:solidFill>
                <a:cs typeface="B Nazanin" panose="00000400000000000000" pitchFamily="2" charset="-78"/>
              </a:rPr>
              <a:t>مي </a:t>
            </a:r>
            <a:r>
              <a:rPr lang="fa-IR" sz="2800" b="1" dirty="0">
                <a:solidFill>
                  <a:srgbClr val="C00000"/>
                </a:solidFill>
                <a:cs typeface="B Nazanin" panose="00000400000000000000" pitchFamily="2" charset="-78"/>
              </a:rPr>
              <a:t>شود</a:t>
            </a:r>
            <a:r>
              <a:rPr lang="fa-IR" sz="2800" b="1" dirty="0">
                <a:cs typeface="B Nazanin" panose="00000400000000000000" pitchFamily="2" charset="-78"/>
              </a:rPr>
              <a:t>. </a:t>
            </a:r>
            <a:r>
              <a:rPr lang="fa-IR" sz="2800" b="1" dirty="0" smtClean="0">
                <a:cs typeface="B Nazanin" panose="00000400000000000000" pitchFamily="2" charset="-78"/>
              </a:rPr>
              <a:t>چاقي </a:t>
            </a:r>
            <a:r>
              <a:rPr lang="fa-IR" sz="2800" b="1" dirty="0">
                <a:cs typeface="B Nazanin" panose="00000400000000000000" pitchFamily="2" charset="-78"/>
              </a:rPr>
              <a:t>هاي مركزي يعني </a:t>
            </a:r>
            <a:r>
              <a:rPr lang="fa-IR" sz="2800" b="1" dirty="0" smtClean="0">
                <a:cs typeface="B Nazanin" panose="00000400000000000000" pitchFamily="2" charset="-78"/>
              </a:rPr>
              <a:t>چاقي </a:t>
            </a:r>
            <a:r>
              <a:rPr lang="fa-IR" sz="2800" b="1" dirty="0">
                <a:cs typeface="B Nazanin" panose="00000400000000000000" pitchFamily="2" charset="-78"/>
              </a:rPr>
              <a:t>كه </a:t>
            </a:r>
            <a:r>
              <a:rPr lang="fa-IR" sz="2800" b="1" dirty="0" smtClean="0">
                <a:cs typeface="B Nazanin" panose="00000400000000000000" pitchFamily="2" charset="-78"/>
              </a:rPr>
              <a:t>در</a:t>
            </a:r>
            <a:r>
              <a:rPr lang="fa-IR" sz="2800" b="1" dirty="0">
                <a:cs typeface="B Nazanin" panose="00000400000000000000" pitchFamily="2" charset="-78"/>
              </a:rPr>
              <a:t> </a:t>
            </a:r>
            <a:r>
              <a:rPr lang="fa-IR" sz="2800" b="1" dirty="0" smtClean="0">
                <a:cs typeface="B Nazanin" panose="00000400000000000000" pitchFamily="2" charset="-78"/>
              </a:rPr>
              <a:t>قسمت </a:t>
            </a:r>
            <a:r>
              <a:rPr lang="fa-IR" sz="2800" b="1" dirty="0">
                <a:cs typeface="B Nazanin" panose="00000400000000000000" pitchFamily="2" charset="-78"/>
              </a:rPr>
              <a:t>شكم متمركز </a:t>
            </a:r>
            <a:r>
              <a:rPr lang="fa-IR" sz="2800" b="1" dirty="0" smtClean="0">
                <a:cs typeface="B Nazanin" panose="00000400000000000000" pitchFamily="2" charset="-78"/>
              </a:rPr>
              <a:t>است </a:t>
            </a:r>
            <a:r>
              <a:rPr lang="fa-IR" sz="2800" b="1" dirty="0">
                <a:cs typeface="B Nazanin" panose="00000400000000000000" pitchFamily="2" charset="-78"/>
              </a:rPr>
              <a:t>(چاقي نوع </a:t>
            </a:r>
            <a:r>
              <a:rPr lang="fa-IR" sz="2800" b="1" dirty="0" smtClean="0">
                <a:cs typeface="B Nazanin" panose="00000400000000000000" pitchFamily="2" charset="-78"/>
              </a:rPr>
              <a:t>مردانه </a:t>
            </a:r>
            <a:r>
              <a:rPr lang="fa-IR" sz="2800" b="1" dirty="0">
                <a:cs typeface="B Nazanin" panose="00000400000000000000" pitchFamily="2" charset="-78"/>
              </a:rPr>
              <a:t>) در ايجاد فشار خون بالا اهميت </a:t>
            </a:r>
            <a:r>
              <a:rPr lang="fa-IR" sz="2800" b="1" dirty="0" smtClean="0">
                <a:cs typeface="B Nazanin" panose="00000400000000000000" pitchFamily="2" charset="-78"/>
              </a:rPr>
              <a:t>بيشتري دارد </a:t>
            </a:r>
            <a:r>
              <a:rPr lang="fa-IR" sz="2800" b="1" dirty="0">
                <a:cs typeface="B Nazanin" panose="00000400000000000000" pitchFamily="2" charset="-78"/>
              </a:rPr>
              <a:t>. چاقي مركزي منجر </a:t>
            </a:r>
            <a:r>
              <a:rPr lang="fa-IR" sz="2800" b="1" dirty="0" smtClean="0">
                <a:cs typeface="B Nazanin" panose="00000400000000000000" pitchFamily="2" charset="-78"/>
              </a:rPr>
              <a:t>به</a:t>
            </a:r>
            <a:r>
              <a:rPr lang="fa-IR" sz="2800" b="1" dirty="0">
                <a:cs typeface="B Nazanin" panose="00000400000000000000" pitchFamily="2" charset="-78"/>
              </a:rPr>
              <a:t> </a:t>
            </a:r>
            <a:r>
              <a:rPr lang="fa-IR" sz="2800" b="1" dirty="0" smtClean="0">
                <a:cs typeface="B Nazanin" panose="00000400000000000000" pitchFamily="2" charset="-78"/>
              </a:rPr>
              <a:t>مقاومت </a:t>
            </a:r>
            <a:r>
              <a:rPr lang="fa-IR" sz="2800" b="1" dirty="0">
                <a:cs typeface="B Nazanin" panose="00000400000000000000" pitchFamily="2" charset="-78"/>
              </a:rPr>
              <a:t>به انسولين طبيعي خون مي شود و مانع از پاسخ بافت هاي بدن به انسولين مي گردد</a:t>
            </a:r>
            <a:r>
              <a:rPr lang="fa-IR" sz="2800" b="1" dirty="0" smtClean="0">
                <a:cs typeface="B Nazanin" panose="00000400000000000000" pitchFamily="2" charset="-78"/>
              </a:rPr>
              <a:t>.</a:t>
            </a:r>
          </a:p>
          <a:p>
            <a:pPr marL="0" indent="0" algn="just" rtl="1">
              <a:buNone/>
            </a:pPr>
            <a:endParaRPr lang="fa-IR" sz="2800" b="1" dirty="0">
              <a:cs typeface="B Nazanin" panose="00000400000000000000" pitchFamily="2" charset="-78"/>
            </a:endParaRPr>
          </a:p>
          <a:p>
            <a:pPr marL="0" indent="0" algn="just" rtl="1">
              <a:buNone/>
            </a:pPr>
            <a:r>
              <a:rPr lang="fa-IR" sz="2800" b="1" dirty="0" smtClean="0">
                <a:solidFill>
                  <a:srgbClr val="FF0000"/>
                </a:solidFill>
                <a:cs typeface="B Nazanin" panose="00000400000000000000" pitchFamily="2" charset="-78"/>
              </a:rPr>
              <a:t>ديابت</a:t>
            </a:r>
            <a:r>
              <a:rPr lang="fa-IR" sz="2800" b="1" dirty="0">
                <a:solidFill>
                  <a:srgbClr val="FF0000"/>
                </a:solidFill>
                <a:cs typeface="B Nazanin" panose="00000400000000000000" pitchFamily="2" charset="-78"/>
              </a:rPr>
              <a:t>: </a:t>
            </a:r>
            <a:r>
              <a:rPr lang="fa-IR" sz="2800" b="1" dirty="0">
                <a:cs typeface="B Nazanin" panose="00000400000000000000" pitchFamily="2" charset="-78"/>
              </a:rPr>
              <a:t>بيماري ديابت </a:t>
            </a:r>
            <a:r>
              <a:rPr lang="fa-IR" sz="2800" b="1" dirty="0" smtClean="0">
                <a:cs typeface="B Nazanin" panose="00000400000000000000" pitchFamily="2" charset="-78"/>
              </a:rPr>
              <a:t>زمينه </a:t>
            </a:r>
            <a:r>
              <a:rPr lang="fa-IR" sz="2800" b="1" dirty="0">
                <a:cs typeface="B Nazanin" panose="00000400000000000000" pitchFamily="2" charset="-78"/>
              </a:rPr>
              <a:t>ساز فشار خون بالاست و در افراد مبتلا </a:t>
            </a:r>
            <a:r>
              <a:rPr lang="fa-IR" sz="2800" b="1" dirty="0" smtClean="0">
                <a:cs typeface="B Nazanin" panose="00000400000000000000" pitchFamily="2" charset="-78"/>
              </a:rPr>
              <a:t>به ديابت، </a:t>
            </a:r>
            <a:r>
              <a:rPr lang="fa-IR" sz="2800" b="1" dirty="0">
                <a:cs typeface="B Nazanin" panose="00000400000000000000" pitchFamily="2" charset="-78"/>
              </a:rPr>
              <a:t>شيوع </a:t>
            </a:r>
            <a:r>
              <a:rPr lang="fa-IR" sz="2800" b="1" dirty="0" smtClean="0">
                <a:cs typeface="B Nazanin" panose="00000400000000000000" pitchFamily="2" charset="-78"/>
              </a:rPr>
              <a:t>فشارخون </a:t>
            </a:r>
            <a:r>
              <a:rPr lang="fa-IR" sz="2800" b="1" dirty="0">
                <a:cs typeface="B Nazanin" panose="00000400000000000000" pitchFamily="2" charset="-78"/>
              </a:rPr>
              <a:t>بالا بيشتر </a:t>
            </a:r>
            <a:r>
              <a:rPr lang="fa-IR" sz="2800" b="1" dirty="0" smtClean="0">
                <a:cs typeface="B Nazanin" panose="00000400000000000000" pitchFamily="2" charset="-78"/>
              </a:rPr>
              <a:t>از افراد</a:t>
            </a:r>
            <a:r>
              <a:rPr lang="fa-IR" sz="2800" b="1" dirty="0">
                <a:cs typeface="B Nazanin" panose="00000400000000000000" pitchFamily="2" charset="-78"/>
              </a:rPr>
              <a:t> </a:t>
            </a:r>
            <a:r>
              <a:rPr lang="fa-IR" sz="2800" b="1" dirty="0" smtClean="0">
                <a:cs typeface="B Nazanin" panose="00000400000000000000" pitchFamily="2" charset="-78"/>
              </a:rPr>
              <a:t>غير </a:t>
            </a:r>
            <a:r>
              <a:rPr lang="fa-IR" sz="2800" b="1" dirty="0">
                <a:cs typeface="B Nazanin" panose="00000400000000000000" pitchFamily="2" charset="-78"/>
              </a:rPr>
              <a:t>ديابتي است و خطر بيماري </a:t>
            </a:r>
            <a:r>
              <a:rPr lang="fa-IR" sz="2800" b="1" dirty="0" smtClean="0">
                <a:cs typeface="B Nazanin" panose="00000400000000000000" pitchFamily="2" charset="-78"/>
              </a:rPr>
              <a:t>قلبي </a:t>
            </a:r>
            <a:r>
              <a:rPr lang="fa-IR" sz="2800" b="1" dirty="0">
                <a:cs typeface="B Nazanin" panose="00000400000000000000" pitchFamily="2" charset="-78"/>
              </a:rPr>
              <a:t>عروقي در اين افراد چندين </a:t>
            </a:r>
            <a:r>
              <a:rPr lang="fa-IR" sz="2800" b="1" dirty="0" smtClean="0">
                <a:cs typeface="B Nazanin" panose="00000400000000000000" pitchFamily="2" charset="-78"/>
              </a:rPr>
              <a:t>برابر مي </a:t>
            </a:r>
            <a:r>
              <a:rPr lang="fa-IR" sz="2800" b="1" dirty="0">
                <a:cs typeface="B Nazanin" panose="00000400000000000000" pitchFamily="2" charset="-78"/>
              </a:rPr>
              <a:t>باشد، بنابر اين كنترل فشارخون در </a:t>
            </a:r>
            <a:r>
              <a:rPr lang="fa-IR" sz="2800" b="1" dirty="0" smtClean="0">
                <a:cs typeface="B Nazanin" panose="00000400000000000000" pitchFamily="2" charset="-78"/>
              </a:rPr>
              <a:t>افراد</a:t>
            </a:r>
            <a:r>
              <a:rPr lang="fa-IR" sz="2800" b="1" dirty="0">
                <a:cs typeface="B Nazanin" panose="00000400000000000000" pitchFamily="2" charset="-78"/>
              </a:rPr>
              <a:t> </a:t>
            </a:r>
            <a:r>
              <a:rPr lang="fa-IR" sz="2800" b="1" dirty="0" smtClean="0">
                <a:cs typeface="B Nazanin" panose="00000400000000000000" pitchFamily="2" charset="-78"/>
              </a:rPr>
              <a:t>مبتلا </a:t>
            </a:r>
            <a:r>
              <a:rPr lang="fa-IR" sz="2800" b="1" dirty="0">
                <a:cs typeface="B Nazanin" panose="00000400000000000000" pitchFamily="2" charset="-78"/>
              </a:rPr>
              <a:t>به ديابت و تنظيم </a:t>
            </a:r>
            <a:r>
              <a:rPr lang="fa-IR" sz="2800" b="1" dirty="0" smtClean="0">
                <a:cs typeface="B Nazanin" panose="00000400000000000000" pitchFamily="2" charset="-78"/>
              </a:rPr>
              <a:t>قند </a:t>
            </a:r>
            <a:r>
              <a:rPr lang="fa-IR" sz="2800" b="1" dirty="0">
                <a:cs typeface="B Nazanin" panose="00000400000000000000" pitchFamily="2" charset="-78"/>
              </a:rPr>
              <a:t>خون در </a:t>
            </a:r>
            <a:r>
              <a:rPr lang="fa-IR" sz="2800" b="1" dirty="0" smtClean="0">
                <a:cs typeface="B Nazanin" panose="00000400000000000000" pitchFamily="2" charset="-78"/>
              </a:rPr>
              <a:t>افرادي </a:t>
            </a:r>
            <a:r>
              <a:rPr lang="fa-IR" sz="2800" b="1" dirty="0">
                <a:cs typeface="B Nazanin" panose="00000400000000000000" pitchFamily="2" charset="-78"/>
              </a:rPr>
              <a:t>كه مبتلا به فشار خون بالا هستند، اهميت زيادي در </a:t>
            </a:r>
            <a:r>
              <a:rPr lang="fa-IR" sz="2800" b="1" dirty="0" smtClean="0">
                <a:cs typeface="B Nazanin" panose="00000400000000000000" pitchFamily="2" charset="-78"/>
              </a:rPr>
              <a:t>كاهش احتمال</a:t>
            </a:r>
            <a:r>
              <a:rPr lang="fa-IR" sz="2800" b="1" dirty="0">
                <a:cs typeface="B Nazanin" panose="00000400000000000000" pitchFamily="2" charset="-78"/>
              </a:rPr>
              <a:t> </a:t>
            </a:r>
            <a:r>
              <a:rPr lang="fa-IR" sz="2800" b="1" dirty="0" smtClean="0">
                <a:cs typeface="B Nazanin" panose="00000400000000000000" pitchFamily="2" charset="-78"/>
              </a:rPr>
              <a:t>خطر </a:t>
            </a:r>
            <a:r>
              <a:rPr lang="fa-IR" sz="2800" b="1" dirty="0">
                <a:cs typeface="B Nazanin" panose="00000400000000000000" pitchFamily="2" charset="-78"/>
              </a:rPr>
              <a:t>بيماري هاي قلبي عروقي دارد.</a:t>
            </a:r>
            <a:endParaRPr lang="en-US" sz="2800" b="1" dirty="0">
              <a:cs typeface="B Nazanin" panose="00000400000000000000" pitchFamily="2" charset="-78"/>
            </a:endParaRPr>
          </a:p>
        </p:txBody>
      </p:sp>
    </p:spTree>
    <p:extLst>
      <p:ext uri="{BB962C8B-B14F-4D97-AF65-F5344CB8AC3E}">
        <p14:creationId xmlns:p14="http://schemas.microsoft.com/office/powerpoint/2010/main" val="8668507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25398"/>
            <a:ext cx="10972800" cy="974613"/>
          </a:xfrm>
        </p:spPr>
        <p:txBody>
          <a:bodyPr/>
          <a:lstStyle/>
          <a:p>
            <a:pPr rtl="1"/>
            <a:r>
              <a:rPr lang="fa-IR" b="1" dirty="0" smtClean="0">
                <a:cs typeface="B Nazanin" panose="00000400000000000000" pitchFamily="2" charset="-78"/>
              </a:rPr>
              <a:t/>
            </a:r>
            <a:br>
              <a:rPr lang="fa-IR" b="1" dirty="0" smtClean="0">
                <a:cs typeface="B Nazanin" panose="00000400000000000000" pitchFamily="2" charset="-78"/>
              </a:rPr>
            </a:br>
            <a:r>
              <a:rPr lang="fa-IR" b="1" dirty="0" smtClean="0">
                <a:solidFill>
                  <a:srgbClr val="FF0000"/>
                </a:solidFill>
                <a:cs typeface="B Titr" panose="00000700000000000000" pitchFamily="2" charset="-78"/>
              </a:rPr>
              <a:t>علايم </a:t>
            </a:r>
            <a:r>
              <a:rPr lang="fa-IR" b="1" dirty="0">
                <a:solidFill>
                  <a:srgbClr val="FF0000"/>
                </a:solidFill>
                <a:cs typeface="B Titr" panose="00000700000000000000" pitchFamily="2" charset="-78"/>
              </a:rPr>
              <a:t>باليني</a:t>
            </a:r>
            <a:r>
              <a:rPr lang="fa-IR" b="1" dirty="0">
                <a:cs typeface="B Nazanin" panose="00000400000000000000" pitchFamily="2" charset="-78"/>
              </a:rPr>
              <a:t/>
            </a:r>
            <a:br>
              <a:rPr lang="fa-IR" b="1" dirty="0">
                <a:cs typeface="B Nazanin" panose="00000400000000000000" pitchFamily="2" charset="-78"/>
              </a:rPr>
            </a:br>
            <a:endParaRPr lang="en-US" dirty="0"/>
          </a:p>
        </p:txBody>
      </p:sp>
      <p:sp>
        <p:nvSpPr>
          <p:cNvPr id="3" name="Content Placeholder 2"/>
          <p:cNvSpPr>
            <a:spLocks noGrp="1"/>
          </p:cNvSpPr>
          <p:nvPr>
            <p:ph idx="1"/>
          </p:nvPr>
        </p:nvSpPr>
        <p:spPr>
          <a:xfrm>
            <a:off x="609600" y="2150772"/>
            <a:ext cx="10972800" cy="3657600"/>
          </a:xfrm>
        </p:spPr>
        <p:style>
          <a:lnRef idx="2">
            <a:schemeClr val="accent1"/>
          </a:lnRef>
          <a:fillRef idx="1">
            <a:schemeClr val="lt1"/>
          </a:fillRef>
          <a:effectRef idx="0">
            <a:schemeClr val="accent1"/>
          </a:effectRef>
          <a:fontRef idx="minor">
            <a:schemeClr val="dk1"/>
          </a:fontRef>
        </p:style>
        <p:txBody>
          <a:bodyPr/>
          <a:lstStyle/>
          <a:p>
            <a:pPr marL="0" indent="0" algn="just" rtl="1">
              <a:lnSpc>
                <a:spcPct val="150000"/>
              </a:lnSpc>
              <a:buNone/>
            </a:pPr>
            <a:r>
              <a:rPr lang="fa-IR" sz="2800" b="1" dirty="0" smtClean="0">
                <a:cs typeface="B Nazanin" panose="00000400000000000000" pitchFamily="2" charset="-78"/>
              </a:rPr>
              <a:t>فشار </a:t>
            </a:r>
            <a:r>
              <a:rPr lang="fa-IR" sz="2800" b="1" dirty="0">
                <a:cs typeface="B Nazanin" panose="00000400000000000000" pitchFamily="2" charset="-78"/>
              </a:rPr>
              <a:t>خون اوليه </a:t>
            </a:r>
            <a:r>
              <a:rPr lang="fa-IR" sz="2800" b="1" dirty="0" smtClean="0">
                <a:cs typeface="B Nazanin" panose="00000400000000000000" pitchFamily="2" charset="-78"/>
              </a:rPr>
              <a:t>سال </a:t>
            </a:r>
            <a:r>
              <a:rPr lang="fa-IR" sz="2800" b="1" dirty="0">
                <a:cs typeface="B Nazanin" panose="00000400000000000000" pitchFamily="2" charset="-78"/>
              </a:rPr>
              <a:t>ها بدون علامت </a:t>
            </a:r>
            <a:r>
              <a:rPr lang="fa-IR" sz="2800" b="1" dirty="0" smtClean="0">
                <a:cs typeface="B Nazanin" panose="00000400000000000000" pitchFamily="2" charset="-78"/>
              </a:rPr>
              <a:t>است </a:t>
            </a:r>
            <a:r>
              <a:rPr lang="fa-IR" sz="2800" b="1" dirty="0">
                <a:cs typeface="B Nazanin" panose="00000400000000000000" pitchFamily="2" charset="-78"/>
              </a:rPr>
              <a:t>و معمولاً زماني علامت دار </a:t>
            </a:r>
            <a:r>
              <a:rPr lang="fa-IR" sz="2800" b="1" dirty="0" smtClean="0">
                <a:cs typeface="B Nazanin" panose="00000400000000000000" pitchFamily="2" charset="-78"/>
              </a:rPr>
              <a:t>مي </a:t>
            </a:r>
            <a:r>
              <a:rPr lang="fa-IR" sz="2800" b="1" dirty="0">
                <a:cs typeface="B Nazanin" panose="00000400000000000000" pitchFamily="2" charset="-78"/>
              </a:rPr>
              <a:t>شود كه بر </a:t>
            </a:r>
            <a:r>
              <a:rPr lang="fa-IR" sz="2800" b="1" dirty="0" smtClean="0">
                <a:cs typeface="B Nazanin" panose="00000400000000000000" pitchFamily="2" charset="-78"/>
              </a:rPr>
              <a:t>اندام </a:t>
            </a:r>
            <a:r>
              <a:rPr lang="fa-IR" sz="2800" b="1" dirty="0">
                <a:cs typeface="B Nazanin" panose="00000400000000000000" pitchFamily="2" charset="-78"/>
              </a:rPr>
              <a:t>هاي حياتي </a:t>
            </a:r>
            <a:r>
              <a:rPr lang="fa-IR" sz="2800" b="1" dirty="0" smtClean="0">
                <a:cs typeface="B Nazanin" panose="00000400000000000000" pitchFamily="2" charset="-78"/>
              </a:rPr>
              <a:t>مثل </a:t>
            </a:r>
            <a:r>
              <a:rPr lang="fa-IR" sz="2800" b="1" dirty="0">
                <a:solidFill>
                  <a:srgbClr val="FF0000"/>
                </a:solidFill>
                <a:cs typeface="B Nazanin" panose="00000400000000000000" pitchFamily="2" charset="-78"/>
              </a:rPr>
              <a:t>مغز، چشم، </a:t>
            </a:r>
            <a:r>
              <a:rPr lang="fa-IR" sz="2800" b="1" dirty="0" smtClean="0">
                <a:solidFill>
                  <a:srgbClr val="FF0000"/>
                </a:solidFill>
                <a:cs typeface="B Nazanin" panose="00000400000000000000" pitchFamily="2" charset="-78"/>
              </a:rPr>
              <a:t>كليه</a:t>
            </a:r>
            <a:r>
              <a:rPr lang="fa-IR" sz="2800" b="1" dirty="0">
                <a:solidFill>
                  <a:srgbClr val="FF0000"/>
                </a:solidFill>
                <a:cs typeface="B Nazanin" panose="00000400000000000000" pitchFamily="2" charset="-78"/>
              </a:rPr>
              <a:t> </a:t>
            </a:r>
            <a:r>
              <a:rPr lang="fa-IR" sz="2800" b="1" dirty="0" smtClean="0">
                <a:solidFill>
                  <a:srgbClr val="FF0000"/>
                </a:solidFill>
                <a:cs typeface="B Nazanin" panose="00000400000000000000" pitchFamily="2" charset="-78"/>
              </a:rPr>
              <a:t>و </a:t>
            </a:r>
            <a:r>
              <a:rPr lang="fa-IR" sz="2800" b="1" dirty="0">
                <a:solidFill>
                  <a:srgbClr val="FF0000"/>
                </a:solidFill>
                <a:cs typeface="B Nazanin" panose="00000400000000000000" pitchFamily="2" charset="-78"/>
              </a:rPr>
              <a:t>قلب </a:t>
            </a:r>
            <a:r>
              <a:rPr lang="fa-IR" sz="2800" b="1" dirty="0">
                <a:cs typeface="B Nazanin" panose="00000400000000000000" pitchFamily="2" charset="-78"/>
              </a:rPr>
              <a:t>تاثير گذاشته و به </a:t>
            </a:r>
            <a:r>
              <a:rPr lang="fa-IR" sz="2800" b="1" dirty="0" smtClean="0">
                <a:cs typeface="B Nazanin" panose="00000400000000000000" pitchFamily="2" charset="-78"/>
              </a:rPr>
              <a:t>آن </a:t>
            </a:r>
            <a:r>
              <a:rPr lang="fa-IR" sz="2800" b="1" dirty="0">
                <a:cs typeface="B Nazanin" panose="00000400000000000000" pitchFamily="2" charset="-78"/>
              </a:rPr>
              <a:t>ها آسيب رسانده </a:t>
            </a:r>
            <a:r>
              <a:rPr lang="fa-IR" sz="2800" b="1" dirty="0" smtClean="0">
                <a:cs typeface="B Nazanin" panose="00000400000000000000" pitchFamily="2" charset="-78"/>
              </a:rPr>
              <a:t>باشد </a:t>
            </a:r>
            <a:r>
              <a:rPr lang="fa-IR" sz="2800" b="1" dirty="0">
                <a:cs typeface="B Nazanin" panose="00000400000000000000" pitchFamily="2" charset="-78"/>
              </a:rPr>
              <a:t>. </a:t>
            </a:r>
            <a:endParaRPr lang="fa-IR" sz="2800" b="1" dirty="0" smtClean="0">
              <a:cs typeface="B Nazanin" panose="00000400000000000000" pitchFamily="2" charset="-78"/>
            </a:endParaRPr>
          </a:p>
          <a:p>
            <a:pPr marL="0" indent="0" algn="just" rtl="1">
              <a:lnSpc>
                <a:spcPct val="150000"/>
              </a:lnSpc>
              <a:buNone/>
            </a:pPr>
            <a:r>
              <a:rPr lang="fa-IR" sz="2800" b="1" dirty="0" smtClean="0">
                <a:cs typeface="B Nazanin" panose="00000400000000000000" pitchFamily="2" charset="-78"/>
              </a:rPr>
              <a:t>گاهي </a:t>
            </a:r>
            <a:r>
              <a:rPr lang="fa-IR" sz="2800" b="1" dirty="0">
                <a:cs typeface="B Nazanin" panose="00000400000000000000" pitchFamily="2" charset="-78"/>
              </a:rPr>
              <a:t>ممكن </a:t>
            </a:r>
            <a:r>
              <a:rPr lang="fa-IR" sz="2800" b="1" dirty="0" smtClean="0">
                <a:cs typeface="B Nazanin" panose="00000400000000000000" pitchFamily="2" charset="-78"/>
              </a:rPr>
              <a:t>است </a:t>
            </a:r>
            <a:r>
              <a:rPr lang="fa-IR" sz="2800" b="1" dirty="0">
                <a:cs typeface="B Nazanin" panose="00000400000000000000" pitchFamily="2" charset="-78"/>
              </a:rPr>
              <a:t>بيمار از </a:t>
            </a:r>
            <a:r>
              <a:rPr lang="fa-IR" sz="2800" b="1" dirty="0" smtClean="0">
                <a:cs typeface="B Nazanin" panose="00000400000000000000" pitchFamily="2" charset="-78"/>
              </a:rPr>
              <a:t>علايمي </a:t>
            </a:r>
            <a:r>
              <a:rPr lang="fa-IR" sz="2800" b="1" dirty="0">
                <a:cs typeface="B Nazanin" panose="00000400000000000000" pitchFamily="2" charset="-78"/>
              </a:rPr>
              <a:t>مثل </a:t>
            </a:r>
            <a:r>
              <a:rPr lang="fa-IR" sz="2800" b="1" dirty="0">
                <a:ln>
                  <a:solidFill>
                    <a:srgbClr val="FF0000"/>
                  </a:solidFill>
                </a:ln>
                <a:solidFill>
                  <a:srgbClr val="7030A0"/>
                </a:solidFill>
                <a:cs typeface="B Nazanin" panose="00000400000000000000" pitchFamily="2" charset="-78"/>
              </a:rPr>
              <a:t>سردرد در ناحيه </a:t>
            </a:r>
            <a:r>
              <a:rPr lang="fa-IR" sz="2800" b="1" dirty="0" smtClean="0">
                <a:ln>
                  <a:solidFill>
                    <a:srgbClr val="FF0000"/>
                  </a:solidFill>
                </a:ln>
                <a:solidFill>
                  <a:srgbClr val="7030A0"/>
                </a:solidFill>
                <a:cs typeface="B Nazanin" panose="00000400000000000000" pitchFamily="2" charset="-78"/>
              </a:rPr>
              <a:t>پس سر، سرگيجه</a:t>
            </a:r>
            <a:r>
              <a:rPr lang="fa-IR" sz="2800" b="1" dirty="0">
                <a:ln>
                  <a:solidFill>
                    <a:srgbClr val="FF0000"/>
                  </a:solidFill>
                </a:ln>
                <a:solidFill>
                  <a:srgbClr val="7030A0"/>
                </a:solidFill>
                <a:cs typeface="B Nazanin" panose="00000400000000000000" pitchFamily="2" charset="-78"/>
              </a:rPr>
              <a:t>، تاري و اختلال </a:t>
            </a:r>
            <a:r>
              <a:rPr lang="fa-IR" sz="2800" b="1" dirty="0" smtClean="0">
                <a:ln>
                  <a:solidFill>
                    <a:srgbClr val="FF0000"/>
                  </a:solidFill>
                </a:ln>
                <a:solidFill>
                  <a:srgbClr val="7030A0"/>
                </a:solidFill>
                <a:cs typeface="B Nazanin" panose="00000400000000000000" pitchFamily="2" charset="-78"/>
              </a:rPr>
              <a:t>ديد، </a:t>
            </a:r>
            <a:r>
              <a:rPr lang="fa-IR" sz="2800" b="1" dirty="0">
                <a:ln>
                  <a:solidFill>
                    <a:srgbClr val="FF0000"/>
                  </a:solidFill>
                </a:ln>
                <a:solidFill>
                  <a:srgbClr val="7030A0"/>
                </a:solidFill>
                <a:cs typeface="B Nazanin" panose="00000400000000000000" pitchFamily="2" charset="-78"/>
              </a:rPr>
              <a:t>خستگي </a:t>
            </a:r>
            <a:r>
              <a:rPr lang="fa-IR" sz="2800" b="1" dirty="0" smtClean="0">
                <a:ln>
                  <a:solidFill>
                    <a:srgbClr val="FF0000"/>
                  </a:solidFill>
                </a:ln>
                <a:solidFill>
                  <a:srgbClr val="7030A0"/>
                </a:solidFill>
                <a:cs typeface="B Nazanin" panose="00000400000000000000" pitchFamily="2" charset="-78"/>
              </a:rPr>
              <a:t>زودرس </a:t>
            </a:r>
            <a:r>
              <a:rPr lang="fa-IR" sz="2800" b="1" dirty="0">
                <a:ln>
                  <a:solidFill>
                    <a:srgbClr val="FF0000"/>
                  </a:solidFill>
                </a:ln>
                <a:solidFill>
                  <a:srgbClr val="7030A0"/>
                </a:solidFill>
                <a:cs typeface="B Nazanin" panose="00000400000000000000" pitchFamily="2" charset="-78"/>
              </a:rPr>
              <a:t>و طپش قلب، تنگي نفس شبانه و يا هنگام </a:t>
            </a:r>
            <a:r>
              <a:rPr lang="fa-IR" sz="2800" b="1" dirty="0" smtClean="0">
                <a:ln>
                  <a:solidFill>
                    <a:srgbClr val="FF0000"/>
                  </a:solidFill>
                </a:ln>
                <a:solidFill>
                  <a:srgbClr val="7030A0"/>
                </a:solidFill>
                <a:cs typeface="B Nazanin" panose="00000400000000000000" pitchFamily="2" charset="-78"/>
              </a:rPr>
              <a:t>فعاليت </a:t>
            </a:r>
            <a:r>
              <a:rPr lang="fa-IR" sz="2800" b="1" dirty="0">
                <a:ln>
                  <a:solidFill>
                    <a:srgbClr val="FF0000"/>
                  </a:solidFill>
                </a:ln>
                <a:solidFill>
                  <a:srgbClr val="7030A0"/>
                </a:solidFill>
                <a:cs typeface="B Nazanin" panose="00000400000000000000" pitchFamily="2" charset="-78"/>
              </a:rPr>
              <a:t>و دردهاي قفسه </a:t>
            </a:r>
            <a:r>
              <a:rPr lang="fa-IR" sz="2800" b="1" dirty="0" smtClean="0">
                <a:ln>
                  <a:solidFill>
                    <a:srgbClr val="FF0000"/>
                  </a:solidFill>
                </a:ln>
                <a:solidFill>
                  <a:srgbClr val="7030A0"/>
                </a:solidFill>
                <a:cs typeface="B Nazanin" panose="00000400000000000000" pitchFamily="2" charset="-78"/>
              </a:rPr>
              <a:t>سينه </a:t>
            </a:r>
            <a:r>
              <a:rPr lang="fa-IR" sz="2800" b="1" dirty="0" smtClean="0">
                <a:cs typeface="B Nazanin" panose="00000400000000000000" pitchFamily="2" charset="-78"/>
              </a:rPr>
              <a:t>شكايت </a:t>
            </a:r>
            <a:r>
              <a:rPr lang="fa-IR" sz="2800" b="1" dirty="0">
                <a:cs typeface="B Nazanin" panose="00000400000000000000" pitchFamily="2" charset="-78"/>
              </a:rPr>
              <a:t>كند. </a:t>
            </a:r>
            <a:endParaRPr lang="fa-IR" sz="2800" b="1" dirty="0" smtClean="0">
              <a:cs typeface="B Nazanin" panose="00000400000000000000" pitchFamily="2" charset="-78"/>
            </a:endParaRPr>
          </a:p>
        </p:txBody>
      </p:sp>
    </p:spTree>
    <p:extLst>
      <p:ext uri="{BB962C8B-B14F-4D97-AF65-F5344CB8AC3E}">
        <p14:creationId xmlns:p14="http://schemas.microsoft.com/office/powerpoint/2010/main" val="30315204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0972800" cy="861435"/>
          </a:xfrm>
        </p:spPr>
        <p:txBody>
          <a:bodyPr/>
          <a:lstStyle/>
          <a:p>
            <a:pPr rtl="1"/>
            <a:r>
              <a:rPr lang="fa-IR" b="1" dirty="0">
                <a:solidFill>
                  <a:srgbClr val="FF0000"/>
                </a:solidFill>
                <a:cs typeface="B Titr" panose="00000700000000000000" pitchFamily="2" charset="-78"/>
              </a:rPr>
              <a:t>راهنماي اندازه گيري فشارخون</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124691" y="861435"/>
            <a:ext cx="11914909" cy="5858019"/>
          </a:xfrm>
        </p:spPr>
        <p:style>
          <a:lnRef idx="2">
            <a:schemeClr val="accent1"/>
          </a:lnRef>
          <a:fillRef idx="1">
            <a:schemeClr val="lt1"/>
          </a:fillRef>
          <a:effectRef idx="0">
            <a:schemeClr val="accent1"/>
          </a:effectRef>
          <a:fontRef idx="minor">
            <a:schemeClr val="dk1"/>
          </a:fontRef>
        </p:style>
        <p:txBody>
          <a:bodyPr/>
          <a:lstStyle/>
          <a:p>
            <a:pPr marL="0" indent="0" algn="just" rtl="1">
              <a:buNone/>
            </a:pPr>
            <a:r>
              <a:rPr lang="fa-IR" sz="2800" b="1" dirty="0">
                <a:cs typeface="B Nazanin" panose="00000400000000000000" pitchFamily="2" charset="-78"/>
              </a:rPr>
              <a:t>در </a:t>
            </a:r>
            <a:r>
              <a:rPr lang="fa-IR" sz="2800" b="1" dirty="0" smtClean="0">
                <a:cs typeface="B Nazanin" panose="00000400000000000000" pitchFamily="2" charset="-78"/>
              </a:rPr>
              <a:t>اندازه </a:t>
            </a:r>
            <a:r>
              <a:rPr lang="fa-IR" sz="2800" b="1" dirty="0">
                <a:cs typeface="B Nazanin" panose="00000400000000000000" pitchFamily="2" charset="-78"/>
              </a:rPr>
              <a:t>گيري فشارخون بين دست راست و چپ ممكن است </a:t>
            </a:r>
            <a:r>
              <a:rPr lang="fa-IR" sz="2800" b="1" dirty="0" smtClean="0">
                <a:cs typeface="B Nazanin" panose="00000400000000000000" pitchFamily="2" charset="-78"/>
              </a:rPr>
              <a:t>اختلافي حدود </a:t>
            </a:r>
            <a:r>
              <a:rPr lang="fa-IR" sz="2800" b="1" dirty="0">
                <a:cs typeface="B Nazanin" panose="00000400000000000000" pitchFamily="2" charset="-78"/>
              </a:rPr>
              <a:t>20 - 10 </a:t>
            </a:r>
            <a:r>
              <a:rPr lang="fa-IR" sz="2800" b="1" dirty="0" smtClean="0">
                <a:cs typeface="B Nazanin" panose="00000400000000000000" pitchFamily="2" charset="-78"/>
              </a:rPr>
              <a:t>ميلي متر </a:t>
            </a:r>
            <a:r>
              <a:rPr lang="fa-IR" sz="2800" b="1" dirty="0">
                <a:cs typeface="B Nazanin" panose="00000400000000000000" pitchFamily="2" charset="-78"/>
              </a:rPr>
              <a:t>جيوه وجود </a:t>
            </a:r>
            <a:r>
              <a:rPr lang="fa-IR" sz="2800" b="1" dirty="0" smtClean="0">
                <a:cs typeface="B Nazanin" panose="00000400000000000000" pitchFamily="2" charset="-78"/>
              </a:rPr>
              <a:t>داشته باشد </a:t>
            </a:r>
            <a:r>
              <a:rPr lang="fa-IR" sz="2800" b="1" dirty="0">
                <a:cs typeface="B Nazanin" panose="00000400000000000000" pitchFamily="2" charset="-78"/>
              </a:rPr>
              <a:t>(معمولا فشار خون سيستول در دست راست ، حدود 10 ميلي متر جيوه بيشتر </a:t>
            </a:r>
            <a:r>
              <a:rPr lang="fa-IR" sz="2800" b="1" dirty="0" smtClean="0">
                <a:cs typeface="B Nazanin" panose="00000400000000000000" pitchFamily="2" charset="-78"/>
              </a:rPr>
              <a:t>است </a:t>
            </a:r>
            <a:r>
              <a:rPr lang="fa-IR" sz="2800" b="1" dirty="0">
                <a:cs typeface="B Nazanin" panose="00000400000000000000" pitchFamily="2" charset="-78"/>
              </a:rPr>
              <a:t>) و بايد فشارخوني كه </a:t>
            </a:r>
            <a:r>
              <a:rPr lang="fa-IR" sz="2800" b="1" dirty="0" smtClean="0">
                <a:cs typeface="B Nazanin" panose="00000400000000000000" pitchFamily="2" charset="-78"/>
              </a:rPr>
              <a:t>بالاتر</a:t>
            </a:r>
            <a:r>
              <a:rPr lang="fa-IR" sz="2800" b="1" dirty="0">
                <a:cs typeface="B Nazanin" panose="00000400000000000000" pitchFamily="2" charset="-78"/>
              </a:rPr>
              <a:t> </a:t>
            </a:r>
            <a:r>
              <a:rPr lang="fa-IR" sz="2800" b="1" dirty="0" smtClean="0">
                <a:cs typeface="B Nazanin" panose="00000400000000000000" pitchFamily="2" charset="-78"/>
              </a:rPr>
              <a:t>است </a:t>
            </a:r>
            <a:r>
              <a:rPr lang="fa-IR" sz="2800" b="1" dirty="0">
                <a:cs typeface="B Nazanin" panose="00000400000000000000" pitchFamily="2" charset="-78"/>
              </a:rPr>
              <a:t>در نظر بگيريد</a:t>
            </a:r>
            <a:r>
              <a:rPr lang="fa-IR" sz="2800" b="1" dirty="0" smtClean="0">
                <a:cs typeface="B Nazanin" panose="00000400000000000000" pitchFamily="2" charset="-78"/>
              </a:rPr>
              <a:t>.</a:t>
            </a:r>
          </a:p>
          <a:p>
            <a:pPr marL="0" indent="0" algn="just" rtl="1">
              <a:buNone/>
            </a:pPr>
            <a:endParaRPr lang="fa-IR" sz="2800" dirty="0" smtClean="0">
              <a:cs typeface="B Nazanin" panose="00000400000000000000" pitchFamily="2" charset="-78"/>
            </a:endParaRPr>
          </a:p>
          <a:p>
            <a:pPr marL="0" indent="0" algn="ctr" rtl="1">
              <a:buNone/>
            </a:pPr>
            <a:r>
              <a:rPr lang="fa-IR" sz="2800" dirty="0" smtClean="0">
                <a:cs typeface="B Nazanin" panose="00000400000000000000" pitchFamily="2" charset="-78"/>
              </a:rPr>
              <a:t> </a:t>
            </a:r>
            <a:r>
              <a:rPr lang="fa-IR" sz="2800" b="1" dirty="0">
                <a:solidFill>
                  <a:srgbClr val="00B0F0"/>
                </a:solidFill>
                <a:cs typeface="B Titr" panose="00000700000000000000" pitchFamily="2" charset="-78"/>
              </a:rPr>
              <a:t>بهتر است فشارخون از دست راست و در وضعيت نشسته اندازه گيري شود.</a:t>
            </a:r>
          </a:p>
          <a:p>
            <a:pPr marL="0" indent="0" algn="just" rtl="1">
              <a:buNone/>
            </a:pPr>
            <a:endParaRPr lang="fa-IR" sz="2800" dirty="0" smtClean="0">
              <a:cs typeface="B Nazanin" panose="00000400000000000000" pitchFamily="2" charset="-78"/>
            </a:endParaRPr>
          </a:p>
          <a:p>
            <a:pPr marL="0" indent="0" algn="just" rtl="1">
              <a:buNone/>
            </a:pPr>
            <a:r>
              <a:rPr lang="fa-IR" sz="2800" b="1" dirty="0" smtClean="0">
                <a:solidFill>
                  <a:srgbClr val="7030A0"/>
                </a:solidFill>
                <a:cs typeface="B Nazanin" panose="00000400000000000000" pitchFamily="2" charset="-78"/>
              </a:rPr>
              <a:t>افرادي </a:t>
            </a:r>
            <a:r>
              <a:rPr lang="fa-IR" sz="2800" b="1" dirty="0">
                <a:solidFill>
                  <a:srgbClr val="7030A0"/>
                </a:solidFill>
                <a:cs typeface="B Nazanin" panose="00000400000000000000" pitchFamily="2" charset="-78"/>
              </a:rPr>
              <a:t>كه فشارخون آنها اندازه گيري مي شود، قبل از اندازه گيري بايد شرايط زير را رعايت كنند:</a:t>
            </a:r>
          </a:p>
          <a:p>
            <a:pPr algn="just" rtl="1">
              <a:buFont typeface="Wingdings" panose="05000000000000000000" pitchFamily="2" charset="2"/>
              <a:buChar char="ü"/>
            </a:pPr>
            <a:r>
              <a:rPr lang="fa-IR" sz="2800" dirty="0" smtClean="0">
                <a:cs typeface="B Nazanin" panose="00000400000000000000" pitchFamily="2" charset="-78"/>
              </a:rPr>
              <a:t>بايد </a:t>
            </a:r>
            <a:r>
              <a:rPr lang="fa-IR" sz="2800" dirty="0">
                <a:cs typeface="B Nazanin" panose="00000400000000000000" pitchFamily="2" charset="-78"/>
              </a:rPr>
              <a:t>30 دقيقه قبل از </a:t>
            </a:r>
            <a:r>
              <a:rPr lang="fa-IR" sz="2800" dirty="0" smtClean="0">
                <a:cs typeface="B Nazanin" panose="00000400000000000000" pitchFamily="2" charset="-78"/>
              </a:rPr>
              <a:t>اندازه </a:t>
            </a:r>
            <a:r>
              <a:rPr lang="fa-IR" sz="2800" dirty="0">
                <a:cs typeface="B Nazanin" panose="00000400000000000000" pitchFamily="2" charset="-78"/>
              </a:rPr>
              <a:t>گيري </a:t>
            </a:r>
            <a:r>
              <a:rPr lang="fa-IR" sz="2800" dirty="0" smtClean="0">
                <a:cs typeface="B Nazanin" panose="00000400000000000000" pitchFamily="2" charset="-78"/>
              </a:rPr>
              <a:t>فشارخون </a:t>
            </a:r>
            <a:r>
              <a:rPr lang="fa-IR" sz="2800" dirty="0">
                <a:cs typeface="B Nazanin" panose="00000400000000000000" pitchFamily="2" charset="-78"/>
              </a:rPr>
              <a:t>از مصرف </a:t>
            </a:r>
            <a:r>
              <a:rPr lang="fa-IR" sz="2800" dirty="0" smtClean="0">
                <a:cs typeface="B Nazanin" panose="00000400000000000000" pitchFamily="2" charset="-78"/>
              </a:rPr>
              <a:t>كافئين </a:t>
            </a:r>
            <a:r>
              <a:rPr lang="fa-IR" sz="2800" dirty="0">
                <a:cs typeface="B Nazanin" panose="00000400000000000000" pitchFamily="2" charset="-78"/>
              </a:rPr>
              <a:t>(قهوه و </a:t>
            </a:r>
            <a:r>
              <a:rPr lang="fa-IR" sz="2800" dirty="0" smtClean="0">
                <a:cs typeface="B Nazanin" panose="00000400000000000000" pitchFamily="2" charset="-78"/>
              </a:rPr>
              <a:t>چاي </a:t>
            </a:r>
            <a:r>
              <a:rPr lang="fa-IR" sz="2800" dirty="0">
                <a:cs typeface="B Nazanin" panose="00000400000000000000" pitchFamily="2" charset="-78"/>
              </a:rPr>
              <a:t>) و الكل و مصرف محصولات </a:t>
            </a:r>
            <a:r>
              <a:rPr lang="fa-IR" sz="2800" dirty="0" smtClean="0">
                <a:cs typeface="B Nazanin" panose="00000400000000000000" pitchFamily="2" charset="-78"/>
              </a:rPr>
              <a:t>دخاني</a:t>
            </a:r>
            <a:r>
              <a:rPr lang="fa-IR" sz="2800" dirty="0">
                <a:cs typeface="B Nazanin" panose="00000400000000000000" pitchFamily="2" charset="-78"/>
              </a:rPr>
              <a:t> </a:t>
            </a:r>
            <a:r>
              <a:rPr lang="fa-IR" sz="2800" dirty="0" smtClean="0">
                <a:cs typeface="B Nazanin" panose="00000400000000000000" pitchFamily="2" charset="-78"/>
              </a:rPr>
              <a:t>خودداري </a:t>
            </a:r>
            <a:r>
              <a:rPr lang="fa-IR" sz="2800" dirty="0">
                <a:cs typeface="B Nazanin" panose="00000400000000000000" pitchFamily="2" charset="-78"/>
              </a:rPr>
              <a:t>كنند و فعاليت بدني شديد نداشته </a:t>
            </a:r>
            <a:r>
              <a:rPr lang="fa-IR" sz="2800" dirty="0" smtClean="0">
                <a:cs typeface="B Nazanin" panose="00000400000000000000" pitchFamily="2" charset="-78"/>
              </a:rPr>
              <a:t>با شند </a:t>
            </a:r>
            <a:r>
              <a:rPr lang="fa-IR" sz="2800" dirty="0">
                <a:cs typeface="B Nazanin" panose="00000400000000000000" pitchFamily="2" charset="-78"/>
              </a:rPr>
              <a:t>.</a:t>
            </a:r>
            <a:endParaRPr lang="en-US" sz="2800" dirty="0">
              <a:cs typeface="B Nazanin" panose="00000400000000000000" pitchFamily="2" charset="-78"/>
            </a:endParaRPr>
          </a:p>
        </p:txBody>
      </p:sp>
    </p:spTree>
    <p:extLst>
      <p:ext uri="{BB962C8B-B14F-4D97-AF65-F5344CB8AC3E}">
        <p14:creationId xmlns:p14="http://schemas.microsoft.com/office/powerpoint/2010/main" val="1130317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99246"/>
            <a:ext cx="10972800" cy="6349284"/>
          </a:xfrm>
        </p:spPr>
        <p:style>
          <a:lnRef idx="2">
            <a:schemeClr val="accent1"/>
          </a:lnRef>
          <a:fillRef idx="1">
            <a:schemeClr val="lt1"/>
          </a:fillRef>
          <a:effectRef idx="0">
            <a:schemeClr val="accent1"/>
          </a:effectRef>
          <a:fontRef idx="minor">
            <a:schemeClr val="dk1"/>
          </a:fontRef>
        </p:style>
        <p:txBody>
          <a:bodyPr/>
          <a:lstStyle/>
          <a:p>
            <a:pPr algn="just" rtl="1">
              <a:buFont typeface="Wingdings" panose="05000000000000000000" pitchFamily="2" charset="2"/>
              <a:buChar char="ü"/>
            </a:pPr>
            <a:r>
              <a:rPr lang="fa-IR" sz="2800" b="1" dirty="0" smtClean="0">
                <a:cs typeface="B Nazanin" panose="00000400000000000000" pitchFamily="2" charset="-78"/>
              </a:rPr>
              <a:t>نبايد </a:t>
            </a:r>
            <a:r>
              <a:rPr lang="fa-IR" sz="2800" b="1" dirty="0">
                <a:cs typeface="B Nazanin" panose="00000400000000000000" pitchFamily="2" charset="-78"/>
              </a:rPr>
              <a:t>ناشتا باشند.</a:t>
            </a:r>
          </a:p>
          <a:p>
            <a:pPr algn="just" rtl="1">
              <a:buFont typeface="Wingdings" panose="05000000000000000000" pitchFamily="2" charset="2"/>
              <a:buChar char="ü"/>
            </a:pPr>
            <a:r>
              <a:rPr lang="fa-IR" sz="2800" b="1" dirty="0" smtClean="0">
                <a:cs typeface="B Nazanin" panose="00000400000000000000" pitchFamily="2" charset="-78"/>
              </a:rPr>
              <a:t>قبل </a:t>
            </a:r>
            <a:r>
              <a:rPr lang="fa-IR" sz="2800" b="1" dirty="0">
                <a:cs typeface="B Nazanin" panose="00000400000000000000" pitchFamily="2" charset="-78"/>
              </a:rPr>
              <a:t>از اندازه گيري فشارخون مثانه آنها خالي باشد</a:t>
            </a:r>
            <a:r>
              <a:rPr lang="fa-IR" sz="2800" b="1" dirty="0" smtClean="0">
                <a:cs typeface="B Nazanin" panose="00000400000000000000" pitchFamily="2" charset="-78"/>
              </a:rPr>
              <a:t>.</a:t>
            </a:r>
          </a:p>
          <a:p>
            <a:pPr algn="just" rtl="1">
              <a:buFont typeface="Wingdings" panose="05000000000000000000" pitchFamily="2" charset="2"/>
              <a:buChar char="ü"/>
            </a:pPr>
            <a:r>
              <a:rPr lang="fa-IR" sz="2800" b="1" dirty="0" smtClean="0">
                <a:cs typeface="B Nazanin" panose="00000400000000000000" pitchFamily="2" charset="-78"/>
              </a:rPr>
              <a:t>به </a:t>
            </a:r>
            <a:r>
              <a:rPr lang="fa-IR" sz="2800" b="1" dirty="0">
                <a:cs typeface="B Nazanin" panose="00000400000000000000" pitchFamily="2" charset="-78"/>
              </a:rPr>
              <a:t>مدت 5 دقيقه قبل از اندازه گيري فشارخون استراحت كنند و صحبت نكنند</a:t>
            </a:r>
            <a:r>
              <a:rPr lang="fa-IR" sz="2800" b="1" dirty="0" smtClean="0">
                <a:cs typeface="B Nazanin" panose="00000400000000000000" pitchFamily="2" charset="-78"/>
              </a:rPr>
              <a:t>.</a:t>
            </a:r>
          </a:p>
          <a:p>
            <a:pPr marL="0" indent="0" algn="just" rtl="1">
              <a:buNone/>
            </a:pPr>
            <a:endParaRPr lang="fa-IR" sz="2800" dirty="0" smtClean="0">
              <a:cs typeface="B Nazanin" panose="00000400000000000000" pitchFamily="2" charset="-78"/>
            </a:endParaRPr>
          </a:p>
          <a:p>
            <a:pPr marL="0" indent="0" algn="ctr" rtl="1">
              <a:buNone/>
            </a:pPr>
            <a:r>
              <a:rPr lang="fa-IR" sz="2800" dirty="0" smtClean="0">
                <a:solidFill>
                  <a:srgbClr val="00B0F0"/>
                </a:solidFill>
                <a:cs typeface="B Titr" panose="00000700000000000000" pitchFamily="2" charset="-78"/>
              </a:rPr>
              <a:t>يك </a:t>
            </a:r>
            <a:r>
              <a:rPr lang="fa-IR" sz="2800" dirty="0">
                <a:solidFill>
                  <a:srgbClr val="00B0F0"/>
                </a:solidFill>
                <a:cs typeface="B Titr" panose="00000700000000000000" pitchFamily="2" charset="-78"/>
              </a:rPr>
              <a:t>خطاي مهم در </a:t>
            </a:r>
            <a:r>
              <a:rPr lang="fa-IR" sz="2800" dirty="0" smtClean="0">
                <a:solidFill>
                  <a:srgbClr val="00B0F0"/>
                </a:solidFill>
                <a:cs typeface="B Titr" panose="00000700000000000000" pitchFamily="2" charset="-78"/>
              </a:rPr>
              <a:t>اندازه </a:t>
            </a:r>
            <a:r>
              <a:rPr lang="fa-IR" sz="2800" dirty="0">
                <a:solidFill>
                  <a:srgbClr val="00B0F0"/>
                </a:solidFill>
                <a:cs typeface="B Titr" panose="00000700000000000000" pitchFamily="2" charset="-78"/>
              </a:rPr>
              <a:t>گيري فشارخون استفاده از بازوبند نامتناسب </a:t>
            </a:r>
            <a:r>
              <a:rPr lang="fa-IR" sz="2800" dirty="0" smtClean="0">
                <a:solidFill>
                  <a:srgbClr val="00B0F0"/>
                </a:solidFill>
                <a:cs typeface="B Titr" panose="00000700000000000000" pitchFamily="2" charset="-78"/>
              </a:rPr>
              <a:t>است </a:t>
            </a:r>
            <a:r>
              <a:rPr lang="fa-IR" sz="2800" dirty="0">
                <a:solidFill>
                  <a:srgbClr val="00B0F0"/>
                </a:solidFill>
                <a:cs typeface="B Titr" panose="00000700000000000000" pitchFamily="2" charset="-78"/>
              </a:rPr>
              <a:t>. </a:t>
            </a:r>
            <a:endParaRPr lang="fa-IR" sz="2800" dirty="0" smtClean="0">
              <a:solidFill>
                <a:srgbClr val="00B0F0"/>
              </a:solidFill>
              <a:cs typeface="B Titr" panose="00000700000000000000" pitchFamily="2" charset="-78"/>
            </a:endParaRPr>
          </a:p>
          <a:p>
            <a:pPr marL="0" indent="0" algn="ctr" rtl="1">
              <a:buNone/>
            </a:pPr>
            <a:endParaRPr lang="fa-IR" sz="2800" dirty="0" smtClean="0">
              <a:solidFill>
                <a:srgbClr val="00B0F0"/>
              </a:solidFill>
              <a:cs typeface="B Titr" panose="00000700000000000000" pitchFamily="2" charset="-78"/>
            </a:endParaRPr>
          </a:p>
          <a:p>
            <a:pPr marL="0" indent="0" algn="just" rtl="1">
              <a:buNone/>
            </a:pPr>
            <a:r>
              <a:rPr lang="fa-IR" sz="2800" dirty="0" smtClean="0">
                <a:cs typeface="B Nazanin" panose="00000400000000000000" pitchFamily="2" charset="-78"/>
              </a:rPr>
              <a:t>اگر </a:t>
            </a:r>
            <a:r>
              <a:rPr lang="fa-IR" sz="2800" dirty="0">
                <a:solidFill>
                  <a:srgbClr val="FF0000"/>
                </a:solidFill>
                <a:cs typeface="B Nazanin" panose="00000400000000000000" pitchFamily="2" charset="-78"/>
              </a:rPr>
              <a:t>بازوبند كوچك </a:t>
            </a:r>
            <a:r>
              <a:rPr lang="fa-IR" sz="2800" dirty="0" smtClean="0">
                <a:cs typeface="B Nazanin" panose="00000400000000000000" pitchFamily="2" charset="-78"/>
              </a:rPr>
              <a:t>باشد باعث مي </a:t>
            </a:r>
            <a:r>
              <a:rPr lang="fa-IR" sz="2800" dirty="0">
                <a:cs typeface="B Nazanin" panose="00000400000000000000" pitchFamily="2" charset="-78"/>
              </a:rPr>
              <a:t>شود </a:t>
            </a:r>
            <a:r>
              <a:rPr lang="fa-IR" sz="2800" dirty="0" smtClean="0">
                <a:cs typeface="B Nazanin" panose="00000400000000000000" pitchFamily="2" charset="-78"/>
              </a:rPr>
              <a:t>مقدار</a:t>
            </a:r>
            <a:r>
              <a:rPr lang="fa-IR" sz="2800" dirty="0">
                <a:cs typeface="B Nazanin" panose="00000400000000000000" pitchFamily="2" charset="-78"/>
              </a:rPr>
              <a:t> </a:t>
            </a:r>
            <a:r>
              <a:rPr lang="fa-IR" sz="2800" dirty="0" smtClean="0">
                <a:solidFill>
                  <a:srgbClr val="FF0000"/>
                </a:solidFill>
                <a:cs typeface="B Nazanin" panose="00000400000000000000" pitchFamily="2" charset="-78"/>
              </a:rPr>
              <a:t>فشارخون </a:t>
            </a:r>
            <a:r>
              <a:rPr lang="fa-IR" sz="2800" dirty="0">
                <a:solidFill>
                  <a:srgbClr val="FF0000"/>
                </a:solidFill>
                <a:cs typeface="B Nazanin" panose="00000400000000000000" pitchFamily="2" charset="-78"/>
              </a:rPr>
              <a:t>زيادتر از مقدار </a:t>
            </a:r>
            <a:r>
              <a:rPr lang="fa-IR" sz="2800" dirty="0" smtClean="0">
                <a:solidFill>
                  <a:srgbClr val="FF0000"/>
                </a:solidFill>
                <a:cs typeface="B Nazanin" panose="00000400000000000000" pitchFamily="2" charset="-78"/>
              </a:rPr>
              <a:t>واقعي </a:t>
            </a:r>
            <a:r>
              <a:rPr lang="fa-IR" sz="2800" dirty="0">
                <a:cs typeface="B Nazanin" panose="00000400000000000000" pitchFamily="2" charset="-78"/>
              </a:rPr>
              <a:t>(از </a:t>
            </a:r>
            <a:r>
              <a:rPr lang="fa-IR" sz="2800" dirty="0" smtClean="0">
                <a:cs typeface="B Nazanin" panose="00000400000000000000" pitchFamily="2" charset="-78"/>
              </a:rPr>
              <a:t>3/2 تا </a:t>
            </a:r>
            <a:r>
              <a:rPr lang="fa-IR" sz="2800" dirty="0">
                <a:cs typeface="B Nazanin" panose="00000400000000000000" pitchFamily="2" charset="-78"/>
              </a:rPr>
              <a:t>12 </a:t>
            </a:r>
            <a:r>
              <a:rPr lang="fa-IR" sz="2800" dirty="0" smtClean="0">
                <a:cs typeface="B Nazanin" panose="00000400000000000000" pitchFamily="2" charset="-78"/>
              </a:rPr>
              <a:t>ميلي </a:t>
            </a:r>
            <a:r>
              <a:rPr lang="fa-IR" sz="2800" dirty="0">
                <a:cs typeface="B Nazanin" panose="00000400000000000000" pitchFamily="2" charset="-78"/>
              </a:rPr>
              <a:t>متر جيوه در فشار سيستول و 4/ 2 تا 8 ميلي متر جيوه در </a:t>
            </a:r>
            <a:r>
              <a:rPr lang="fa-IR" sz="2800" dirty="0" smtClean="0">
                <a:cs typeface="B Nazanin" panose="00000400000000000000" pitchFamily="2" charset="-78"/>
              </a:rPr>
              <a:t>فشار دياستول)</a:t>
            </a:r>
          </a:p>
          <a:p>
            <a:pPr marL="0" indent="0" algn="just" rtl="1">
              <a:buNone/>
            </a:pPr>
            <a:r>
              <a:rPr lang="fa-IR" sz="2800" dirty="0" smtClean="0">
                <a:cs typeface="B Nazanin" panose="00000400000000000000" pitchFamily="2" charset="-78"/>
              </a:rPr>
              <a:t>اگر </a:t>
            </a:r>
            <a:r>
              <a:rPr lang="fa-IR" sz="2800" dirty="0">
                <a:solidFill>
                  <a:srgbClr val="FF0000"/>
                </a:solidFill>
                <a:cs typeface="B Nazanin" panose="00000400000000000000" pitchFamily="2" charset="-78"/>
              </a:rPr>
              <a:t>بازوبند بزرگ </a:t>
            </a:r>
            <a:r>
              <a:rPr lang="fa-IR" sz="2800" dirty="0">
                <a:cs typeface="B Nazanin" panose="00000400000000000000" pitchFamily="2" charset="-78"/>
              </a:rPr>
              <a:t>باشد مقدار </a:t>
            </a:r>
            <a:r>
              <a:rPr lang="fa-IR" sz="2800" dirty="0">
                <a:solidFill>
                  <a:srgbClr val="FF0000"/>
                </a:solidFill>
                <a:cs typeface="B Nazanin" panose="00000400000000000000" pitchFamily="2" charset="-78"/>
              </a:rPr>
              <a:t>فشارخون كمتر از مقدار واقعي </a:t>
            </a:r>
            <a:r>
              <a:rPr lang="fa-IR" sz="2800" dirty="0">
                <a:cs typeface="B Nazanin" panose="00000400000000000000" pitchFamily="2" charset="-78"/>
              </a:rPr>
              <a:t>( 10 تا 30 ميلي متر جيوه) نشان داده شود</a:t>
            </a:r>
            <a:r>
              <a:rPr lang="fa-IR" sz="2800" dirty="0" smtClean="0">
                <a:cs typeface="B Nazanin" panose="00000400000000000000" pitchFamily="2" charset="-78"/>
              </a:rPr>
              <a:t>.</a:t>
            </a:r>
            <a:endParaRPr lang="fa-IR" sz="2800" dirty="0">
              <a:cs typeface="B Nazanin" panose="00000400000000000000" pitchFamily="2" charset="-78"/>
            </a:endParaRPr>
          </a:p>
          <a:p>
            <a:pPr marL="0" indent="0" algn="just" rtl="1">
              <a:buNone/>
            </a:pPr>
            <a:r>
              <a:rPr lang="fa-IR" sz="2800" b="1" dirty="0">
                <a:cs typeface="B Nazanin" panose="00000400000000000000" pitchFamily="2" charset="-78"/>
              </a:rPr>
              <a:t>انتخاب </a:t>
            </a:r>
            <a:r>
              <a:rPr lang="fa-IR" sz="2800" b="1" dirty="0" smtClean="0">
                <a:cs typeface="B Nazanin" panose="00000400000000000000" pitchFamily="2" charset="-78"/>
              </a:rPr>
              <a:t>بازوبند: </a:t>
            </a:r>
            <a:r>
              <a:rPr lang="fa-IR" sz="2800" dirty="0" smtClean="0">
                <a:cs typeface="B Nazanin" panose="00000400000000000000" pitchFamily="2" charset="-78"/>
              </a:rPr>
              <a:t>اگر </a:t>
            </a:r>
            <a:r>
              <a:rPr lang="fa-IR" sz="2800" dirty="0">
                <a:cs typeface="B Nazanin" panose="00000400000000000000" pitchFamily="2" charset="-78"/>
              </a:rPr>
              <a:t>دور </a:t>
            </a:r>
            <a:r>
              <a:rPr lang="fa-IR" sz="2800" dirty="0" smtClean="0">
                <a:cs typeface="B Nazanin" panose="00000400000000000000" pitchFamily="2" charset="-78"/>
              </a:rPr>
              <a:t>بازو از </a:t>
            </a:r>
            <a:r>
              <a:rPr lang="fa-IR" sz="2800" dirty="0">
                <a:cs typeface="B Nazanin" panose="00000400000000000000" pitchFamily="2" charset="-78"/>
              </a:rPr>
              <a:t>33 سانتي متر بيشتر باشد بايد از بازوبند </a:t>
            </a:r>
            <a:r>
              <a:rPr lang="fa-IR" sz="2800" dirty="0" smtClean="0">
                <a:cs typeface="B Nazanin" panose="00000400000000000000" pitchFamily="2" charset="-78"/>
              </a:rPr>
              <a:t>بزرگتر </a:t>
            </a:r>
            <a:r>
              <a:rPr lang="fa-IR" sz="2800" dirty="0">
                <a:cs typeface="B Nazanin" panose="00000400000000000000" pitchFamily="2" charset="-78"/>
              </a:rPr>
              <a:t>بجاي استاندارد استفاده </a:t>
            </a:r>
            <a:r>
              <a:rPr lang="fa-IR" sz="2800" dirty="0" smtClean="0">
                <a:cs typeface="B Nazanin" panose="00000400000000000000" pitchFamily="2" charset="-78"/>
              </a:rPr>
              <a:t>كرد .</a:t>
            </a:r>
            <a:endParaRPr lang="fa-IR" sz="2800" dirty="0">
              <a:cs typeface="B Nazanin" panose="00000400000000000000" pitchFamily="2" charset="-78"/>
            </a:endParaRPr>
          </a:p>
        </p:txBody>
      </p:sp>
    </p:spTree>
    <p:extLst>
      <p:ext uri="{BB962C8B-B14F-4D97-AF65-F5344CB8AC3E}">
        <p14:creationId xmlns:p14="http://schemas.microsoft.com/office/powerpoint/2010/main" val="4291232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571" y="236111"/>
            <a:ext cx="11700000" cy="6480000"/>
          </a:xfrm>
          <a:solidFill>
            <a:schemeClr val="accent1">
              <a:lumMod val="20000"/>
              <a:lumOff val="80000"/>
            </a:schemeClr>
          </a:solidFill>
        </p:spPr>
        <p:txBody>
          <a:bodyPr>
            <a:normAutofit fontScale="90000"/>
          </a:bodyPr>
          <a:lstStyle/>
          <a:p>
            <a:pPr algn="r" rtl="1"/>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در کشور ما حداقل </a:t>
            </a:r>
            <a:r>
              <a:rPr lang="fa-IR" sz="3200" dirty="0" smtClean="0">
                <a:solidFill>
                  <a:srgbClr val="FF0000"/>
                </a:solidFill>
                <a:cs typeface="B Titr" panose="00000700000000000000" pitchFamily="2" charset="-78"/>
              </a:rPr>
              <a:t>14/15 درصد </a:t>
            </a:r>
            <a:r>
              <a:rPr lang="fa-IR" sz="3200" dirty="0" smtClean="0">
                <a:solidFill>
                  <a:schemeClr val="tx1"/>
                </a:solidFill>
                <a:cs typeface="B Titr" panose="00000700000000000000" pitchFamily="2" charset="-78"/>
              </a:rPr>
              <a:t>جمعیت بالای 25 سال از بیماری دیابت رنج می برند که  تعدادشان </a:t>
            </a:r>
            <a:r>
              <a:rPr lang="fa-IR" sz="3200" dirty="0" smtClean="0">
                <a:solidFill>
                  <a:srgbClr val="FF0000"/>
                </a:solidFill>
                <a:cs typeface="B Titr" panose="00000700000000000000" pitchFamily="2" charset="-78"/>
              </a:rPr>
              <a:t>بیش از 7.5  میلیون نفر  </a:t>
            </a:r>
            <a:r>
              <a:rPr lang="fa-IR" sz="3200" dirty="0" smtClean="0">
                <a:solidFill>
                  <a:schemeClr val="tx1"/>
                </a:solidFill>
                <a:cs typeface="B Titr" panose="00000700000000000000" pitchFamily="2" charset="-78"/>
              </a:rPr>
              <a:t>برآورد می شود. همچنین حداقل 75 درصد افراد دیابتی از بیماری خود آگاه هستند.</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
            </a:r>
            <a:br>
              <a:rPr lang="fa-IR" sz="3200" dirty="0" smtClean="0">
                <a:solidFill>
                  <a:schemeClr val="tx1"/>
                </a:solidFill>
                <a:cs typeface="B Titr" panose="00000700000000000000" pitchFamily="2" charset="-78"/>
              </a:rPr>
            </a:br>
            <a:r>
              <a:rPr lang="fa-IR" sz="3200" dirty="0" smtClean="0">
                <a:solidFill>
                  <a:schemeClr val="tx1"/>
                </a:solidFill>
                <a:cs typeface="B Titr" panose="00000700000000000000" pitchFamily="2" charset="-78"/>
              </a:rPr>
              <a:t>در سال جاری به منظور آگاهی  عموم  مردم  از  بیماری  دیابت و تاکید  بر اهمیت مراقبت دیابت روزهای</a:t>
            </a:r>
            <a:r>
              <a:rPr lang="fa-IR" sz="3200" dirty="0" smtClean="0">
                <a:solidFill>
                  <a:srgbClr val="FF0000"/>
                </a:solidFill>
                <a:cs typeface="B Titr" panose="00000700000000000000" pitchFamily="2" charset="-78"/>
              </a:rPr>
              <a:t>21 لغایت 27 آبان ماه </a:t>
            </a:r>
            <a:r>
              <a:rPr lang="fa-IR" sz="3200" dirty="0" smtClean="0">
                <a:solidFill>
                  <a:schemeClr val="tx1"/>
                </a:solidFill>
                <a:cs typeface="B Titr" panose="00000700000000000000" pitchFamily="2" charset="-78"/>
              </a:rPr>
              <a:t>به عنوان </a:t>
            </a:r>
            <a:r>
              <a:rPr lang="fa-IR" sz="3200" dirty="0" smtClean="0">
                <a:solidFill>
                  <a:srgbClr val="FF0000"/>
                </a:solidFill>
                <a:cs typeface="B Titr" panose="00000700000000000000" pitchFamily="2" charset="-78"/>
              </a:rPr>
              <a:t>هفته ملی دیابت </a:t>
            </a:r>
            <a:r>
              <a:rPr lang="fa-IR" sz="3200" dirty="0" smtClean="0">
                <a:solidFill>
                  <a:schemeClr val="tx1"/>
                </a:solidFill>
                <a:cs typeface="B Titr" panose="00000700000000000000" pitchFamily="2" charset="-78"/>
              </a:rPr>
              <a:t>نام گذاری شده است.</a:t>
            </a:r>
            <a:r>
              <a:rPr lang="fa-IR" dirty="0" smtClean="0">
                <a:solidFill>
                  <a:schemeClr val="tx1"/>
                </a:solidFill>
                <a:cs typeface="B Titr" panose="00000700000000000000" pitchFamily="2" charset="-78"/>
              </a:rPr>
              <a:t/>
            </a:r>
            <a:br>
              <a:rPr lang="fa-IR" dirty="0" smtClean="0">
                <a:solidFill>
                  <a:schemeClr val="tx1"/>
                </a:solidFill>
                <a:cs typeface="B Titr" panose="00000700000000000000" pitchFamily="2" charset="-78"/>
              </a:rPr>
            </a:br>
            <a:r>
              <a:rPr lang="fa-IR" dirty="0" smtClean="0">
                <a:solidFill>
                  <a:schemeClr val="tx1"/>
                </a:solidFill>
                <a:cs typeface="B Titr" panose="00000700000000000000" pitchFamily="2" charset="-78"/>
              </a:rPr>
              <a:t/>
            </a:r>
            <a:br>
              <a:rPr lang="fa-IR" dirty="0" smtClean="0">
                <a:solidFill>
                  <a:schemeClr val="tx1"/>
                </a:solidFill>
                <a:cs typeface="B Titr" panose="00000700000000000000" pitchFamily="2" charset="-78"/>
              </a:rPr>
            </a:br>
            <a:r>
              <a:rPr lang="fa-IR" dirty="0" smtClean="0">
                <a:solidFill>
                  <a:schemeClr val="tx1"/>
                </a:solidFill>
                <a:cs typeface="B Titr" panose="00000700000000000000" pitchFamily="2" charset="-78"/>
              </a:rPr>
              <a:t/>
            </a:r>
            <a:br>
              <a:rPr lang="fa-IR" dirty="0" smtClean="0">
                <a:solidFill>
                  <a:schemeClr val="tx1"/>
                </a:solidFill>
                <a:cs typeface="B Titr" panose="00000700000000000000" pitchFamily="2" charset="-78"/>
              </a:rPr>
            </a:br>
            <a:r>
              <a:rPr lang="fa-IR" sz="2800" dirty="0" smtClean="0">
                <a:solidFill>
                  <a:schemeClr val="tx1"/>
                </a:solidFill>
                <a:cs typeface="B Titr" panose="00000700000000000000" pitchFamily="2" charset="-78"/>
              </a:rPr>
              <a:t/>
            </a:r>
            <a:br>
              <a:rPr lang="fa-IR" sz="2800" dirty="0" smtClean="0">
                <a:solidFill>
                  <a:schemeClr val="tx1"/>
                </a:solidFill>
                <a:cs typeface="B Titr" panose="00000700000000000000" pitchFamily="2" charset="-78"/>
              </a:rPr>
            </a:br>
            <a:endParaRPr lang="en-US"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2465283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rrowheads="1"/>
          </p:cNvSpPr>
          <p:nvPr/>
        </p:nvSpPr>
        <p:spPr bwMode="auto">
          <a:xfrm>
            <a:off x="3645800" y="557037"/>
            <a:ext cx="4895850" cy="1439862"/>
          </a:xfrm>
          <a:prstGeom prst="horizontalScroll">
            <a:avLst>
              <a:gd name="adj" fmla="val 12500"/>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4000" dirty="0">
                <a:solidFill>
                  <a:srgbClr val="000000"/>
                </a:solidFill>
                <a:effectLst>
                  <a:outerShdw blurRad="38100" dist="38100" dir="2700000" algn="tl">
                    <a:srgbClr val="FFFFFF"/>
                  </a:outerShdw>
                </a:effectLst>
                <a:cs typeface="B Titr" panose="00000700000000000000" pitchFamily="2" charset="-78"/>
              </a:rPr>
              <a:t>دیابت چیست؟</a:t>
            </a:r>
            <a:endParaRPr lang="en-US" sz="4000" dirty="0">
              <a:solidFill>
                <a:srgbClr val="000000"/>
              </a:solidFill>
              <a:effectLst>
                <a:outerShdw blurRad="38100" dist="38100" dir="2700000" algn="tl">
                  <a:srgbClr val="FFFFFF"/>
                </a:outerShdw>
              </a:effectLst>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9164107" y="0"/>
            <a:ext cx="2545672" cy="1996899"/>
          </a:xfrm>
          <a:prstGeom prst="rect">
            <a:avLst/>
          </a:prstGeom>
        </p:spPr>
      </p:pic>
      <p:sp>
        <p:nvSpPr>
          <p:cNvPr id="3" name="Rectangle 2"/>
          <p:cNvSpPr/>
          <p:nvPr/>
        </p:nvSpPr>
        <p:spPr>
          <a:xfrm>
            <a:off x="941695" y="2119729"/>
            <a:ext cx="10304060" cy="397031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109728" indent="0" algn="just" rtl="1">
              <a:lnSpc>
                <a:spcPct val="150000"/>
              </a:lnSpc>
              <a:buClr>
                <a:schemeClr val="accent3"/>
              </a:buClr>
              <a:buNone/>
              <a:defRPr/>
            </a:pPr>
            <a:r>
              <a:rPr lang="fa-IR" sz="2400" b="1" dirty="0">
                <a:cs typeface="B Nazanin" panose="00000400000000000000" pitchFamily="2" charset="-78"/>
              </a:rPr>
              <a:t>یک بیماری مزمن که روند سوخت و ساز قند در بدن را تحت تاثیر قرار می‌دهد. </a:t>
            </a:r>
            <a:r>
              <a:rPr lang="fa-IR" sz="2400" b="1" dirty="0" smtClean="0">
                <a:solidFill>
                  <a:srgbClr val="FF0000"/>
                </a:solidFill>
                <a:cs typeface="B Nazanin" panose="00000400000000000000" pitchFamily="2" charset="-78"/>
              </a:rPr>
              <a:t>مواد </a:t>
            </a:r>
            <a:r>
              <a:rPr lang="fa-IR" sz="2400" b="1" dirty="0">
                <a:solidFill>
                  <a:srgbClr val="FF0000"/>
                </a:solidFill>
                <a:cs typeface="B Nazanin" panose="00000400000000000000" pitchFamily="2" charset="-78"/>
              </a:rPr>
              <a:t>غذايي </a:t>
            </a:r>
            <a:r>
              <a:rPr lang="fa-IR" sz="2400" b="1" dirty="0">
                <a:cs typeface="B Nazanin" panose="00000400000000000000" pitchFamily="2" charset="-78"/>
              </a:rPr>
              <a:t>بعد از مصرف در بدن به صورت </a:t>
            </a:r>
            <a:r>
              <a:rPr lang="fa-IR" sz="2400" b="1" dirty="0">
                <a:solidFill>
                  <a:srgbClr val="FF0000"/>
                </a:solidFill>
                <a:cs typeface="B Nazanin" panose="00000400000000000000" pitchFamily="2" charset="-78"/>
              </a:rPr>
              <a:t>قند (گلوكز) </a:t>
            </a:r>
            <a:r>
              <a:rPr lang="fa-IR" sz="2400" b="1" dirty="0">
                <a:cs typeface="B Nazanin" panose="00000400000000000000" pitchFamily="2" charset="-78"/>
              </a:rPr>
              <a:t>درمي‌آيد </a:t>
            </a:r>
            <a:r>
              <a:rPr lang="fa-IR" sz="2400" b="1" dirty="0" smtClean="0">
                <a:cs typeface="B Nazanin" panose="00000400000000000000" pitchFamily="2" charset="-78"/>
              </a:rPr>
              <a:t>و </a:t>
            </a:r>
            <a:r>
              <a:rPr lang="fa-IR" sz="2400" b="1" dirty="0">
                <a:cs typeface="B Nazanin" panose="00000400000000000000" pitchFamily="2" charset="-78"/>
              </a:rPr>
              <a:t>از اين قند براي </a:t>
            </a:r>
            <a:r>
              <a:rPr lang="fa-IR" sz="2400" b="1" dirty="0">
                <a:solidFill>
                  <a:srgbClr val="FF0000"/>
                </a:solidFill>
                <a:cs typeface="B Nazanin" panose="00000400000000000000" pitchFamily="2" charset="-78"/>
              </a:rPr>
              <a:t>توليد انرژي </a:t>
            </a:r>
            <a:r>
              <a:rPr lang="fa-IR" sz="2400" b="1" dirty="0">
                <a:cs typeface="B Nazanin" panose="00000400000000000000" pitchFamily="2" charset="-78"/>
              </a:rPr>
              <a:t>استفاده مي‌شود</a:t>
            </a:r>
            <a:r>
              <a:rPr lang="fa-IR" sz="2400" b="1" dirty="0" smtClean="0">
                <a:cs typeface="B Nazanin" panose="00000400000000000000" pitchFamily="2" charset="-78"/>
              </a:rPr>
              <a:t>. اگر </a:t>
            </a:r>
            <a:r>
              <a:rPr lang="fa-IR" sz="2400" b="1" dirty="0">
                <a:solidFill>
                  <a:srgbClr val="FF0000"/>
                </a:solidFill>
                <a:cs typeface="B Nazanin" panose="00000400000000000000" pitchFamily="2" charset="-78"/>
              </a:rPr>
              <a:t>انسولين كم </a:t>
            </a:r>
            <a:r>
              <a:rPr lang="fa-IR" sz="2400" b="1" dirty="0">
                <a:cs typeface="B Nazanin" panose="00000400000000000000" pitchFamily="2" charset="-78"/>
              </a:rPr>
              <a:t>باشد </a:t>
            </a:r>
            <a:r>
              <a:rPr lang="fa-IR" sz="2400" b="1" dirty="0" smtClean="0">
                <a:cs typeface="B Nazanin" panose="00000400000000000000" pitchFamily="2" charset="-78"/>
              </a:rPr>
              <a:t>و </a:t>
            </a:r>
            <a:r>
              <a:rPr lang="fa-IR" sz="2400" b="1" dirty="0">
                <a:solidFill>
                  <a:srgbClr val="FF0000"/>
                </a:solidFill>
                <a:cs typeface="B Nazanin" panose="00000400000000000000" pitchFamily="2" charset="-78"/>
              </a:rPr>
              <a:t>يا نتواند خوب كار كند</a:t>
            </a:r>
            <a:r>
              <a:rPr lang="fa-IR" sz="2400" b="1" dirty="0">
                <a:cs typeface="B Nazanin" panose="00000400000000000000" pitchFamily="2" charset="-78"/>
              </a:rPr>
              <a:t>، قند وارد سلول نشده و </a:t>
            </a:r>
            <a:r>
              <a:rPr lang="fa-IR" sz="2400" b="1" dirty="0">
                <a:solidFill>
                  <a:srgbClr val="FF0000"/>
                </a:solidFill>
                <a:cs typeface="B Nazanin" panose="00000400000000000000" pitchFamily="2" charset="-78"/>
              </a:rPr>
              <a:t>سلول گرسنه </a:t>
            </a:r>
            <a:r>
              <a:rPr lang="fa-IR" sz="2400" b="1" dirty="0" smtClean="0">
                <a:cs typeface="B Nazanin" panose="00000400000000000000" pitchFamily="2" charset="-78"/>
              </a:rPr>
              <a:t>مي‌ماند و </a:t>
            </a:r>
            <a:r>
              <a:rPr lang="fa-IR" sz="2400" b="1" dirty="0">
                <a:cs typeface="B Nazanin" panose="00000400000000000000" pitchFamily="2" charset="-78"/>
              </a:rPr>
              <a:t>در نتيجه كار بدن دچار اشكال مي‌شود</a:t>
            </a:r>
            <a:r>
              <a:rPr lang="fa-IR" sz="2400" b="1" dirty="0" smtClean="0">
                <a:cs typeface="B Nazanin" panose="00000400000000000000" pitchFamily="2" charset="-78"/>
              </a:rPr>
              <a:t>،</a:t>
            </a:r>
            <a:r>
              <a:rPr lang="fa-IR" sz="2400" b="1" dirty="0">
                <a:cs typeface="B Nazanin" panose="00000400000000000000" pitchFamily="2" charset="-78"/>
              </a:rPr>
              <a:t> اگر به هر دلیلی گلوکز از طریق خون وارد سلول‌ها نشود و در جریان خون فرد باقی بماند، </a:t>
            </a:r>
            <a:r>
              <a:rPr lang="fa-IR" sz="2400" b="1" dirty="0" smtClean="0">
                <a:cs typeface="B Nazanin" panose="00000400000000000000" pitchFamily="2" charset="-78"/>
              </a:rPr>
              <a:t> </a:t>
            </a:r>
            <a:r>
              <a:rPr lang="fa-IR" sz="2400" b="1" dirty="0">
                <a:cs typeface="B Nazanin" panose="00000400000000000000" pitchFamily="2" charset="-78"/>
              </a:rPr>
              <a:t>از طرفي </a:t>
            </a:r>
            <a:r>
              <a:rPr lang="fa-IR" sz="2400" b="1" dirty="0">
                <a:solidFill>
                  <a:srgbClr val="FF0000"/>
                </a:solidFill>
                <a:cs typeface="B Nazanin" panose="00000400000000000000" pitchFamily="2" charset="-78"/>
              </a:rPr>
              <a:t>قند خون بالا رفته </a:t>
            </a:r>
            <a:r>
              <a:rPr lang="fa-IR" sz="2400" b="1" dirty="0" smtClean="0">
                <a:cs typeface="B Nazanin" panose="00000400000000000000" pitchFamily="2" charset="-78"/>
              </a:rPr>
              <a:t>و </a:t>
            </a:r>
            <a:r>
              <a:rPr lang="fa-IR" sz="2400" b="1" dirty="0">
                <a:cs typeface="B Nazanin" panose="00000400000000000000" pitchFamily="2" charset="-78"/>
              </a:rPr>
              <a:t>قند خون بالا مي‌تواند مانند سم عمل </a:t>
            </a:r>
            <a:r>
              <a:rPr lang="fa-IR" sz="2400" b="1" dirty="0" smtClean="0">
                <a:cs typeface="B Nazanin" panose="00000400000000000000" pitchFamily="2" charset="-78"/>
              </a:rPr>
              <a:t>كرده و </a:t>
            </a:r>
            <a:r>
              <a:rPr lang="fa-IR" sz="2400" b="1" dirty="0">
                <a:solidFill>
                  <a:srgbClr val="FF0000"/>
                </a:solidFill>
                <a:cs typeface="B Nazanin" panose="00000400000000000000" pitchFamily="2" charset="-78"/>
              </a:rPr>
              <a:t>به سلول‌ها و بافت‌هاي بدن آسيب </a:t>
            </a:r>
            <a:r>
              <a:rPr lang="fa-IR" sz="2400" b="1" dirty="0" smtClean="0">
                <a:cs typeface="B Nazanin" panose="00000400000000000000" pitchFamily="2" charset="-78"/>
              </a:rPr>
              <a:t>برساند.</a:t>
            </a:r>
          </a:p>
          <a:p>
            <a:pPr marL="109728" indent="0" algn="just" rtl="1">
              <a:lnSpc>
                <a:spcPct val="150000"/>
              </a:lnSpc>
              <a:buClr>
                <a:schemeClr val="accent3"/>
              </a:buClr>
              <a:buNone/>
              <a:defRPr/>
            </a:pPr>
            <a:r>
              <a:rPr lang="fa-IR" sz="2400" b="1" dirty="0" smtClean="0">
                <a:cs typeface="B Nazanin" panose="00000400000000000000" pitchFamily="2" charset="-78"/>
              </a:rPr>
              <a:t>انسولین </a:t>
            </a:r>
            <a:r>
              <a:rPr lang="fa-IR" sz="2400" b="1" dirty="0">
                <a:cs typeface="B Nazanin" panose="00000400000000000000" pitchFamily="2" charset="-78"/>
              </a:rPr>
              <a:t>از </a:t>
            </a:r>
            <a:r>
              <a:rPr lang="fa-IR" sz="2400" b="1" dirty="0" smtClean="0">
                <a:cs typeface="B Nazanin" panose="00000400000000000000" pitchFamily="2" charset="-78"/>
              </a:rPr>
              <a:t>لوزالمعده (پانکراس) </a:t>
            </a:r>
            <a:r>
              <a:rPr lang="fa-IR" sz="2400" b="1" dirty="0">
                <a:cs typeface="B Nazanin" panose="00000400000000000000" pitchFamily="2" charset="-78"/>
              </a:rPr>
              <a:t>ترشح می‌شود و باعث ورود قند به سلول‌ها می‌شود.</a:t>
            </a:r>
          </a:p>
        </p:txBody>
      </p:sp>
    </p:spTree>
    <p:extLst>
      <p:ext uri="{BB962C8B-B14F-4D97-AF65-F5344CB8AC3E}">
        <p14:creationId xmlns:p14="http://schemas.microsoft.com/office/powerpoint/2010/main" val="212770402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AutoShape 10"/>
          <p:cNvSpPr>
            <a:spLocks noChangeArrowheads="1"/>
          </p:cNvSpPr>
          <p:nvPr/>
        </p:nvSpPr>
        <p:spPr bwMode="auto">
          <a:xfrm rot="10800000">
            <a:off x="2047163" y="2017546"/>
            <a:ext cx="1629816" cy="4178536"/>
          </a:xfrm>
          <a:prstGeom prst="curvedLeftArrow">
            <a:avLst>
              <a:gd name="adj1" fmla="val 39316"/>
              <a:gd name="adj2" fmla="val 78631"/>
              <a:gd name="adj3" fmla="val 33356"/>
            </a:avLst>
          </a:prstGeom>
          <a:solidFill>
            <a:srgbClr val="FFC000"/>
          </a:solidFill>
          <a:ln w="9525">
            <a:solidFill>
              <a:schemeClr val="tx1"/>
            </a:solidFill>
            <a:miter lim="800000"/>
            <a:headEnd/>
            <a:tailEnd/>
          </a:ln>
          <a:effectLst/>
          <a:extLst/>
        </p:spPr>
        <p:txBody>
          <a:bodyPr wrap="none" anchor="ctr"/>
          <a:lstStyle/>
          <a:p>
            <a:endParaRPr lang="en-US" dirty="0"/>
          </a:p>
        </p:txBody>
      </p:sp>
      <p:sp>
        <p:nvSpPr>
          <p:cNvPr id="16393" name="Rectangle 9"/>
          <p:cNvSpPr>
            <a:spLocks noGrp="1" noChangeArrowheads="1"/>
          </p:cNvSpPr>
          <p:nvPr>
            <p:ph type="ctrTitle"/>
          </p:nvPr>
        </p:nvSpPr>
        <p:spPr>
          <a:xfrm>
            <a:off x="1725056" y="2455799"/>
            <a:ext cx="7772400" cy="1397903"/>
          </a:xfrm>
        </p:spPr>
        <p:txBody>
          <a:bodyPr>
            <a:normAutofit fontScale="90000"/>
          </a:bodyPr>
          <a:lstStyle/>
          <a:p>
            <a:pPr rtl="1"/>
            <a:r>
              <a:rPr lang="fa-IR" sz="6600" dirty="0" smtClean="0">
                <a:solidFill>
                  <a:srgbClr val="0070C0"/>
                </a:solidFill>
                <a:cs typeface="B Titr" panose="00000700000000000000" pitchFamily="2" charset="-78"/>
              </a:rPr>
              <a:t>علل بروزدیابت</a:t>
            </a:r>
            <a:r>
              <a:rPr lang="fa-IR" sz="6600" dirty="0">
                <a:cs typeface="B Titr" panose="00000700000000000000" pitchFamily="2" charset="-78"/>
              </a:rPr>
              <a:t/>
            </a:r>
            <a:br>
              <a:rPr lang="fa-IR" sz="6600" dirty="0">
                <a:cs typeface="B Titr" panose="00000700000000000000" pitchFamily="2" charset="-78"/>
              </a:rPr>
            </a:br>
            <a:endParaRPr lang="en-US" sz="6600" dirty="0">
              <a:cs typeface="B Titr" panose="00000700000000000000" pitchFamily="2" charset="-78"/>
            </a:endParaRPr>
          </a:p>
        </p:txBody>
      </p:sp>
      <p:sp>
        <p:nvSpPr>
          <p:cNvPr id="16397" name="Rectangle 13"/>
          <p:cNvSpPr>
            <a:spLocks noGrp="1" noChangeArrowheads="1"/>
          </p:cNvSpPr>
          <p:nvPr>
            <p:ph type="subTitle" idx="1"/>
          </p:nvPr>
        </p:nvSpPr>
        <p:spPr>
          <a:xfrm>
            <a:off x="1097313" y="3897916"/>
            <a:ext cx="9539488" cy="2565400"/>
          </a:xfrm>
        </p:spPr>
        <p:txBody>
          <a:bodyPr>
            <a:noAutofit/>
          </a:bodyPr>
          <a:lstStyle/>
          <a:p>
            <a:pPr rtl="1"/>
            <a:r>
              <a:rPr lang="fa-IR" sz="3200" b="1" dirty="0">
                <a:ln>
                  <a:solidFill>
                    <a:schemeClr val="accent5">
                      <a:lumMod val="75000"/>
                    </a:schemeClr>
                  </a:solidFill>
                </a:ln>
                <a:solidFill>
                  <a:srgbClr val="C00000"/>
                </a:solidFill>
                <a:cs typeface="B Titr" panose="00000700000000000000" pitchFamily="2" charset="-78"/>
              </a:rPr>
              <a:t>سابقه فامیلی و ارثی</a:t>
            </a:r>
          </a:p>
          <a:p>
            <a:pPr rtl="1"/>
            <a:r>
              <a:rPr lang="fa-IR" sz="3200" b="1" dirty="0" smtClean="0">
                <a:ln>
                  <a:solidFill>
                    <a:schemeClr val="accent5">
                      <a:lumMod val="75000"/>
                    </a:schemeClr>
                  </a:solidFill>
                </a:ln>
                <a:solidFill>
                  <a:srgbClr val="C00000"/>
                </a:solidFill>
                <a:cs typeface="B Titr" panose="00000700000000000000" pitchFamily="2" charset="-78"/>
              </a:rPr>
              <a:t>اضافه وزن و چاقی</a:t>
            </a:r>
          </a:p>
          <a:p>
            <a:pPr rtl="1"/>
            <a:r>
              <a:rPr lang="fa-IR" sz="3200" b="1" dirty="0" smtClean="0">
                <a:ln>
                  <a:solidFill>
                    <a:schemeClr val="accent5">
                      <a:lumMod val="75000"/>
                    </a:schemeClr>
                  </a:solidFill>
                </a:ln>
                <a:solidFill>
                  <a:srgbClr val="C00000"/>
                </a:solidFill>
                <a:cs typeface="B Titr" panose="00000700000000000000" pitchFamily="2" charset="-78"/>
              </a:rPr>
              <a:t>کم تحرکی</a:t>
            </a:r>
          </a:p>
          <a:p>
            <a:pPr rtl="1"/>
            <a:r>
              <a:rPr lang="fa-IR" sz="3200" b="1" dirty="0" smtClean="0">
                <a:ln>
                  <a:solidFill>
                    <a:schemeClr val="accent5">
                      <a:lumMod val="75000"/>
                    </a:schemeClr>
                  </a:solidFill>
                </a:ln>
                <a:solidFill>
                  <a:srgbClr val="C00000"/>
                </a:solidFill>
                <a:cs typeface="B Titr" panose="00000700000000000000" pitchFamily="2" charset="-78"/>
              </a:rPr>
              <a:t>چربی و فشارخون بالا</a:t>
            </a:r>
            <a:endParaRPr lang="en-US" sz="3200" b="1" dirty="0">
              <a:ln>
                <a:solidFill>
                  <a:schemeClr val="accent5">
                    <a:lumMod val="75000"/>
                  </a:schemeClr>
                </a:solidFill>
              </a:ln>
              <a:solidFill>
                <a:srgbClr val="C00000"/>
              </a:solidFill>
              <a:cs typeface="B Titr" panose="00000700000000000000" pitchFamily="2" charset="-78"/>
            </a:endParaRPr>
          </a:p>
        </p:txBody>
      </p:sp>
      <p:sp>
        <p:nvSpPr>
          <p:cNvPr id="16396" name="AutoShape 12"/>
          <p:cNvSpPr>
            <a:spLocks noChangeArrowheads="1"/>
          </p:cNvSpPr>
          <p:nvPr/>
        </p:nvSpPr>
        <p:spPr bwMode="auto">
          <a:xfrm>
            <a:off x="7609949" y="2156770"/>
            <a:ext cx="1643233" cy="4039312"/>
          </a:xfrm>
          <a:prstGeom prst="curvedLeftArrow">
            <a:avLst>
              <a:gd name="adj1" fmla="val 37947"/>
              <a:gd name="adj2" fmla="val 75894"/>
              <a:gd name="adj3" fmla="val 33356"/>
            </a:avLst>
          </a:prstGeom>
          <a:solidFill>
            <a:srgbClr val="FFC000"/>
          </a:solidFill>
          <a:ln w="9525">
            <a:solidFill>
              <a:schemeClr val="tx1"/>
            </a:solidFill>
            <a:miter lim="800000"/>
            <a:headEnd/>
            <a:tailEnd/>
          </a:ln>
          <a:effectLst/>
          <a:extLst/>
        </p:spPr>
        <p:txBody>
          <a:bodyPr wrap="none" anchor="ctr"/>
          <a:lstStyle/>
          <a:p>
            <a:pPr algn="ct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76285" y="74942"/>
            <a:ext cx="2090772" cy="1910960"/>
          </a:xfrm>
          <a:prstGeom prst="rect">
            <a:avLst/>
          </a:prstGeom>
          <a:ln w="38100" cap="sq">
            <a:solidFill>
              <a:srgbClr val="FFC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3182" y="52268"/>
            <a:ext cx="2157732" cy="1910960"/>
          </a:xfrm>
          <a:prstGeom prst="rect">
            <a:avLst/>
          </a:prstGeom>
          <a:ln w="38100" cap="sq">
            <a:solidFill>
              <a:srgbClr val="FFC000"/>
            </a:solidFill>
            <a:prstDash val="solid"/>
            <a:miter lim="800000"/>
          </a:ln>
          <a:effectLst>
            <a:outerShdw blurRad="50800" dist="38100" dir="2700000" algn="tl" rotWithShape="0">
              <a:srgbClr val="000000">
                <a:alpha val="43000"/>
              </a:srgbClr>
            </a:outerShdw>
          </a:effectLst>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8866" y="74942"/>
            <a:ext cx="2111503" cy="1910961"/>
          </a:xfrm>
          <a:prstGeom prst="rect">
            <a:avLst/>
          </a:prstGeom>
          <a:ln w="38100" cap="sq">
            <a:solidFill>
              <a:srgbClr val="FFC000"/>
            </a:solidFill>
            <a:prstDash val="solid"/>
            <a:miter lim="800000"/>
          </a:ln>
          <a:effectLst>
            <a:outerShdw blurRad="50800" dist="38100" dir="2700000" algn="tl" rotWithShape="0">
              <a:srgbClr val="000000">
                <a:alpha val="43000"/>
              </a:srgbClr>
            </a:outerShdw>
          </a:effectLst>
        </p:spPr>
      </p:pic>
      <p:pic>
        <p:nvPicPr>
          <p:cNvPr id="4" name="Picture 3"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313" y="62371"/>
            <a:ext cx="2216408" cy="1910961"/>
          </a:xfrm>
          <a:prstGeom prst="rect">
            <a:avLst/>
          </a:prstGeom>
          <a:ln w="38100" cap="sq">
            <a:solidFill>
              <a:srgbClr val="FFC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252168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993" name="Group 153"/>
          <p:cNvGraphicFramePr>
            <a:graphicFrameLocks noGrp="1"/>
          </p:cNvGraphicFramePr>
          <p:nvPr>
            <p:extLst>
              <p:ext uri="{D42A27DB-BD31-4B8C-83A1-F6EECF244321}">
                <p14:modId xmlns:p14="http://schemas.microsoft.com/office/powerpoint/2010/main" val="4209995567"/>
              </p:ext>
            </p:extLst>
          </p:nvPr>
        </p:nvGraphicFramePr>
        <p:xfrm>
          <a:off x="941696" y="1909716"/>
          <a:ext cx="10385947" cy="5278947"/>
        </p:xfrm>
        <a:graphic>
          <a:graphicData uri="http://schemas.openxmlformats.org/drawingml/2006/table">
            <a:tbl>
              <a:tblPr/>
              <a:tblGrid>
                <a:gridCol w="3425588">
                  <a:extLst>
                    <a:ext uri="{9D8B030D-6E8A-4147-A177-3AD203B41FA5}">
                      <a16:colId xmlns:a16="http://schemas.microsoft.com/office/drawing/2014/main" val="20000"/>
                    </a:ext>
                  </a:extLst>
                </a:gridCol>
                <a:gridCol w="3466531">
                  <a:extLst>
                    <a:ext uri="{9D8B030D-6E8A-4147-A177-3AD203B41FA5}">
                      <a16:colId xmlns:a16="http://schemas.microsoft.com/office/drawing/2014/main" val="20001"/>
                    </a:ext>
                  </a:extLst>
                </a:gridCol>
                <a:gridCol w="3493828">
                  <a:extLst>
                    <a:ext uri="{9D8B030D-6E8A-4147-A177-3AD203B41FA5}">
                      <a16:colId xmlns:a16="http://schemas.microsoft.com/office/drawing/2014/main" val="20002"/>
                    </a:ext>
                  </a:extLst>
                </a:gridCol>
              </a:tblGrid>
              <a:tr h="895196">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دو ساعته (پس از 75 گرم گلوکز)</a:t>
                      </a:r>
                      <a:endParaRPr kumimoji="0" lang="en-US"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ناشتا </a:t>
                      </a:r>
                      <a:r>
                        <a:rPr kumimoji="0" lang="en-US"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(FBG)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100374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smtClean="0">
                          <a:ln>
                            <a:noFill/>
                          </a:ln>
                          <a:solidFill>
                            <a:schemeClr val="tx1"/>
                          </a:solidFill>
                          <a:effectLst/>
                          <a:latin typeface="Tahoma" panose="020B0604030504040204" pitchFamily="34" charset="0"/>
                          <a:cs typeface="B Titr" panose="00000700000000000000" pitchFamily="2" charset="-78"/>
                        </a:rPr>
                        <a:t>کمتر از140</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کمتر از 100</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نرمال</a:t>
                      </a:r>
                      <a:endParaRPr kumimoji="0" lang="en-US"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1"/>
                  </a:ext>
                </a:extLst>
              </a:tr>
              <a:tr h="1157858">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199-140</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125-100</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defRPr/>
                      </a:pPr>
                      <a:r>
                        <a:rPr kumimoji="0" lang="fa-IR"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پره دیابتی</a:t>
                      </a:r>
                    </a:p>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defRPr/>
                      </a:pP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اختلال قند ناشتا/اختلال تحمل گلوکز</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2"/>
                  </a:ext>
                </a:extLst>
              </a:tr>
              <a:tr h="100374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مساوی یا بیشتر از 200</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دو بار مساوی یا بیشتر از126</a:t>
                      </a:r>
                      <a:endParaRPr kumimoji="0" lang="en-US" sz="24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rPr>
                        <a:t>دیابت</a:t>
                      </a:r>
                      <a:endParaRPr kumimoji="0" lang="en-US" sz="2800" b="1" i="0" u="none" strike="noStrike" cap="none" normalizeH="0" baseline="0" dirty="0" smtClean="0">
                        <a:ln>
                          <a:noFill/>
                        </a:ln>
                        <a:solidFill>
                          <a:schemeClr val="tx1"/>
                        </a:solidFill>
                        <a:effectLst/>
                        <a:latin typeface="Tahoma" panose="020B0604030504040204" pitchFamily="34" charset="0"/>
                        <a:cs typeface="B Titr" panose="00000700000000000000"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3"/>
                  </a:ext>
                </a:extLst>
              </a:tr>
              <a:tr h="1003745">
                <a:tc gridSpan="3">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800" b="0" i="0" u="none" strike="noStrike" cap="none" normalizeH="0" baseline="0" dirty="0" smtClean="0">
                        <a:ln>
                          <a:noFill/>
                        </a:ln>
                        <a:solidFill>
                          <a:schemeClr val="tx1"/>
                        </a:solidFill>
                        <a:effectLst/>
                        <a:latin typeface="Tahoma" panose="020B0604030504040204" pitchFamily="34" charset="0"/>
                        <a:cs typeface="Arial" panose="020B0604020202020204"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35969" name="AutoShape 129"/>
          <p:cNvSpPr>
            <a:spLocks noChangeArrowheads="1"/>
          </p:cNvSpPr>
          <p:nvPr/>
        </p:nvSpPr>
        <p:spPr bwMode="auto">
          <a:xfrm>
            <a:off x="1037232" y="301293"/>
            <a:ext cx="10290412" cy="1296988"/>
          </a:xfrm>
          <a:prstGeom prst="ribbon2">
            <a:avLst>
              <a:gd name="adj1" fmla="val 12500"/>
              <a:gd name="adj2" fmla="val 50000"/>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3200" b="1" dirty="0">
                <a:ln>
                  <a:solidFill>
                    <a:schemeClr val="accent5">
                      <a:lumMod val="75000"/>
                    </a:schemeClr>
                  </a:solidFill>
                </a:ln>
                <a:solidFill>
                  <a:schemeClr val="bg1"/>
                </a:solidFill>
                <a:cs typeface="B Titr" panose="00000700000000000000" pitchFamily="2" charset="-78"/>
              </a:rPr>
              <a:t>محدوده قند </a:t>
            </a:r>
            <a:r>
              <a:rPr lang="fa-IR" sz="3200" b="1" dirty="0" smtClean="0">
                <a:ln>
                  <a:solidFill>
                    <a:schemeClr val="accent5">
                      <a:lumMod val="75000"/>
                    </a:schemeClr>
                  </a:solidFill>
                </a:ln>
                <a:solidFill>
                  <a:schemeClr val="bg1"/>
                </a:solidFill>
                <a:cs typeface="B Titr" panose="00000700000000000000" pitchFamily="2" charset="-78"/>
              </a:rPr>
              <a:t>خون در تشخیص دیابت</a:t>
            </a:r>
            <a:endParaRPr lang="en-US" sz="3200" b="1" dirty="0">
              <a:ln>
                <a:solidFill>
                  <a:schemeClr val="accent5">
                    <a:lumMod val="75000"/>
                  </a:schemeClr>
                </a:solidFill>
              </a:ln>
              <a:solidFill>
                <a:schemeClr val="bg1"/>
              </a:solidFill>
              <a:cs typeface="B Titr" panose="00000700000000000000" pitchFamily="2" charset="-78"/>
            </a:endParaRPr>
          </a:p>
        </p:txBody>
      </p:sp>
    </p:spTree>
    <p:extLst>
      <p:ext uri="{BB962C8B-B14F-4D97-AF65-F5344CB8AC3E}">
        <p14:creationId xmlns:p14="http://schemas.microsoft.com/office/powerpoint/2010/main" val="159570562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afterEffect">
                                  <p:stCondLst>
                                    <p:cond delay="1500"/>
                                  </p:stCondLst>
                                  <p:childTnLst>
                                    <p:set>
                                      <p:cBhvr>
                                        <p:cTn id="6" dur="1" fill="hold">
                                          <p:stCondLst>
                                            <p:cond delay="0"/>
                                          </p:stCondLst>
                                        </p:cTn>
                                        <p:tgtEl>
                                          <p:spTgt spid="35993"/>
                                        </p:tgtEl>
                                        <p:attrNameLst>
                                          <p:attrName>style.visibility</p:attrName>
                                        </p:attrNameLst>
                                      </p:cBhvr>
                                      <p:to>
                                        <p:strVal val="visible"/>
                                      </p:to>
                                    </p:set>
                                    <p:animEffect transition="in" filter="wheel(4)">
                                      <p:cBhvr>
                                        <p:cTn id="7" dur="3000"/>
                                        <p:tgtEl>
                                          <p:spTgt spid="359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4"/>
          <p:cNvSpPr>
            <a:spLocks noChangeArrowheads="1"/>
          </p:cNvSpPr>
          <p:nvPr/>
        </p:nvSpPr>
        <p:spPr bwMode="auto">
          <a:xfrm>
            <a:off x="4367213" y="476251"/>
            <a:ext cx="3384550" cy="1617663"/>
          </a:xfrm>
          <a:prstGeom prst="flowChartAlternateProcess">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4400" dirty="0">
                <a:solidFill>
                  <a:srgbClr val="FFFFFF"/>
                </a:solidFill>
                <a:cs typeface="B Titr" panose="00000700000000000000" pitchFamily="2" charset="-78"/>
              </a:rPr>
              <a:t>انواع دیابت</a:t>
            </a:r>
            <a:endParaRPr lang="en-US" sz="4400" dirty="0">
              <a:solidFill>
                <a:srgbClr val="FFFFFF"/>
              </a:solidFill>
              <a:cs typeface="B Titr" panose="00000700000000000000" pitchFamily="2" charset="-78"/>
            </a:endParaRPr>
          </a:p>
        </p:txBody>
      </p:sp>
      <p:sp>
        <p:nvSpPr>
          <p:cNvPr id="23562" name="AutoShape 10"/>
          <p:cNvSpPr>
            <a:spLocks noChangeArrowheads="1"/>
          </p:cNvSpPr>
          <p:nvPr/>
        </p:nvSpPr>
        <p:spPr bwMode="auto">
          <a:xfrm rot="3172083">
            <a:off x="7385756" y="2875847"/>
            <a:ext cx="2016125" cy="358775"/>
          </a:xfrm>
          <a:prstGeom prst="rightArrow">
            <a:avLst>
              <a:gd name="adj1" fmla="val 50000"/>
              <a:gd name="adj2" fmla="val 140487"/>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563" name="AutoShape 11"/>
          <p:cNvSpPr>
            <a:spLocks noChangeArrowheads="1"/>
          </p:cNvSpPr>
          <p:nvPr/>
        </p:nvSpPr>
        <p:spPr bwMode="auto">
          <a:xfrm rot="5400000">
            <a:off x="5277805" y="3121820"/>
            <a:ext cx="1947401" cy="358775"/>
          </a:xfrm>
          <a:prstGeom prst="rightArrow">
            <a:avLst>
              <a:gd name="adj1" fmla="val 50000"/>
              <a:gd name="adj2" fmla="val 13042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565" name="AutoShape 13"/>
          <p:cNvSpPr>
            <a:spLocks noChangeArrowheads="1"/>
          </p:cNvSpPr>
          <p:nvPr/>
        </p:nvSpPr>
        <p:spPr bwMode="auto">
          <a:xfrm>
            <a:off x="8573684" y="4508500"/>
            <a:ext cx="2089150" cy="1655763"/>
          </a:xfrm>
          <a:prstGeom prst="flowChartAlternateProcess">
            <a:avLst/>
          </a:prstGeom>
          <a:solidFill>
            <a:srgbClr val="CCFFCC"/>
          </a:solidFill>
          <a:ln w="9525">
            <a:solidFill>
              <a:schemeClr val="tx1"/>
            </a:solidFill>
            <a:miter lim="800000"/>
            <a:headEnd/>
            <a:tailEnd/>
          </a:ln>
          <a:effectLst/>
          <a:extLst/>
        </p:spPr>
        <p:txBody>
          <a:bodyPr wrap="none" anchor="ctr"/>
          <a:lstStyle/>
          <a:p>
            <a:pPr algn="ctr"/>
            <a:r>
              <a:rPr lang="fa-IR" sz="2800">
                <a:cs typeface="B Titr" panose="00000700000000000000" pitchFamily="2" charset="-78"/>
              </a:rPr>
              <a:t>نوع 1 (جوانان)</a:t>
            </a:r>
            <a:endParaRPr lang="en-US" sz="2800" dirty="0">
              <a:cs typeface="B Titr" panose="00000700000000000000" pitchFamily="2" charset="-78"/>
            </a:endParaRPr>
          </a:p>
        </p:txBody>
      </p:sp>
      <p:sp>
        <p:nvSpPr>
          <p:cNvPr id="23566" name="AutoShape 14"/>
          <p:cNvSpPr>
            <a:spLocks noChangeArrowheads="1"/>
          </p:cNvSpPr>
          <p:nvPr/>
        </p:nvSpPr>
        <p:spPr bwMode="auto">
          <a:xfrm>
            <a:off x="5314881" y="4508501"/>
            <a:ext cx="2232025" cy="1655763"/>
          </a:xfrm>
          <a:prstGeom prst="flowChartAlternateProcess">
            <a:avLst/>
          </a:prstGeom>
          <a:solidFill>
            <a:srgbClr val="CCFF99"/>
          </a:solidFill>
          <a:ln w="9525">
            <a:solidFill>
              <a:schemeClr val="tx1"/>
            </a:solidFill>
            <a:miter lim="800000"/>
            <a:headEnd/>
            <a:tailEnd/>
          </a:ln>
          <a:effectLst/>
          <a:extLst/>
        </p:spPr>
        <p:txBody>
          <a:bodyPr wrap="none" anchor="ctr"/>
          <a:lstStyle/>
          <a:p>
            <a:pPr algn="ctr"/>
            <a:r>
              <a:rPr lang="fa-IR" sz="2400" b="1">
                <a:cs typeface="B Titr" panose="00000700000000000000" pitchFamily="2" charset="-78"/>
              </a:rPr>
              <a:t>نوع 2 (بزرگسالان)</a:t>
            </a:r>
            <a:endParaRPr lang="en-US" sz="2400" b="1" dirty="0">
              <a:cs typeface="B Titr" panose="00000700000000000000" pitchFamily="2" charset="-78"/>
            </a:endParaRPr>
          </a:p>
        </p:txBody>
      </p:sp>
      <p:sp>
        <p:nvSpPr>
          <p:cNvPr id="23567" name="AutoShape 15"/>
          <p:cNvSpPr>
            <a:spLocks noChangeArrowheads="1"/>
          </p:cNvSpPr>
          <p:nvPr/>
        </p:nvSpPr>
        <p:spPr bwMode="auto">
          <a:xfrm>
            <a:off x="2018329" y="4508501"/>
            <a:ext cx="2087562" cy="1655763"/>
          </a:xfrm>
          <a:prstGeom prst="flowChartAlternateProcess">
            <a:avLst/>
          </a:prstGeom>
          <a:solidFill>
            <a:srgbClr val="66FFCC"/>
          </a:solidFill>
          <a:ln w="9525">
            <a:solidFill>
              <a:schemeClr val="tx1"/>
            </a:solidFill>
            <a:miter lim="800000"/>
            <a:headEnd/>
            <a:tailEnd/>
          </a:ln>
          <a:effectLst/>
          <a:extLst/>
        </p:spPr>
        <p:txBody>
          <a:bodyPr wrap="none" anchor="ctr"/>
          <a:lstStyle/>
          <a:p>
            <a:pPr algn="ctr"/>
            <a:r>
              <a:rPr lang="fa-IR" sz="2800" dirty="0">
                <a:cs typeface="B Titr" panose="00000700000000000000" pitchFamily="2" charset="-78"/>
              </a:rPr>
              <a:t>دیابت بارداری</a:t>
            </a:r>
            <a:endParaRPr lang="en-US" sz="2800" dirty="0">
              <a:cs typeface="B Titr" panose="00000700000000000000" pitchFamily="2" charset="-78"/>
            </a:endParaRPr>
          </a:p>
        </p:txBody>
      </p:sp>
      <p:sp>
        <p:nvSpPr>
          <p:cNvPr id="23572" name="AutoShape 20"/>
          <p:cNvSpPr>
            <a:spLocks noChangeArrowheads="1"/>
          </p:cNvSpPr>
          <p:nvPr/>
        </p:nvSpPr>
        <p:spPr bwMode="auto">
          <a:xfrm rot="7156948">
            <a:off x="3037465" y="3010574"/>
            <a:ext cx="2016125" cy="358775"/>
          </a:xfrm>
          <a:prstGeom prst="rightArrow">
            <a:avLst>
              <a:gd name="adj1" fmla="val 50000"/>
              <a:gd name="adj2" fmla="val 140487"/>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13747798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9904" y="2183641"/>
            <a:ext cx="11000095" cy="4014443"/>
          </a:xfrm>
          <a:prstGeom prst="rect">
            <a:avLst/>
          </a:prstGeom>
        </p:spPr>
        <p:style>
          <a:lnRef idx="2">
            <a:schemeClr val="accent2"/>
          </a:lnRef>
          <a:fillRef idx="1">
            <a:schemeClr val="lt1"/>
          </a:fillRef>
          <a:effectRef idx="0">
            <a:schemeClr val="accent2"/>
          </a:effectRef>
          <a:fontRef idx="minor">
            <a:schemeClr val="dk1"/>
          </a:fontRef>
        </p:style>
        <p:txBody>
          <a:bodyPr>
            <a:normAutofit fontScale="85000" lnSpcReduction="10000"/>
          </a:bodyPr>
          <a:lstStyle/>
          <a:p>
            <a:pPr marL="109728" indent="0" algn="justLow" rtl="1">
              <a:lnSpc>
                <a:spcPct val="200000"/>
              </a:lnSpc>
              <a:buClr>
                <a:srgbClr val="7F8FA9"/>
              </a:buClr>
              <a:buNone/>
              <a:defRPr/>
            </a:pPr>
            <a:r>
              <a:rPr lang="fa-IR" sz="2800" b="1" dirty="0" smtClean="0">
                <a:solidFill>
                  <a:prstClr val="black"/>
                </a:solidFill>
                <a:cs typeface="B Nazanin" panose="00000400000000000000" pitchFamily="2" charset="-78"/>
              </a:rPr>
              <a:t>بیماری </a:t>
            </a:r>
            <a:r>
              <a:rPr lang="fa-IR" sz="2800" b="1" dirty="0">
                <a:solidFill>
                  <a:prstClr val="black"/>
                </a:solidFill>
                <a:cs typeface="B Nazanin" panose="00000400000000000000" pitchFamily="2" charset="-78"/>
              </a:rPr>
              <a:t>خود </a:t>
            </a:r>
            <a:r>
              <a:rPr lang="fa-IR" sz="2800" b="1" dirty="0" smtClean="0">
                <a:solidFill>
                  <a:prstClr val="black"/>
                </a:solidFill>
                <a:cs typeface="B Nazanin" panose="00000400000000000000" pitchFamily="2" charset="-78"/>
              </a:rPr>
              <a:t>ایمن هست. سیستم </a:t>
            </a:r>
            <a:r>
              <a:rPr lang="fa-IR" sz="2800" b="1" dirty="0">
                <a:solidFill>
                  <a:prstClr val="black"/>
                </a:solidFill>
                <a:cs typeface="B Nazanin" panose="00000400000000000000" pitchFamily="2" charset="-78"/>
              </a:rPr>
              <a:t>ایمنی، سلول‌های تولید کننده انسولین در لوزالمعده را از دست می‌دهد</a:t>
            </a:r>
            <a:r>
              <a:rPr lang="fa-IR" sz="2800" b="1" dirty="0" smtClean="0">
                <a:solidFill>
                  <a:prstClr val="black"/>
                </a:solidFill>
                <a:cs typeface="B Nazanin" panose="00000400000000000000" pitchFamily="2" charset="-78"/>
              </a:rPr>
              <a:t>. </a:t>
            </a:r>
          </a:p>
          <a:p>
            <a:pPr marL="109728" indent="0" algn="justLow" rtl="1">
              <a:lnSpc>
                <a:spcPct val="200000"/>
              </a:lnSpc>
              <a:buClr>
                <a:srgbClr val="7F8FA9"/>
              </a:buClr>
              <a:buNone/>
              <a:defRPr/>
            </a:pPr>
            <a:r>
              <a:rPr lang="fa-IR" sz="2800" b="1" dirty="0" smtClean="0">
                <a:solidFill>
                  <a:prstClr val="black"/>
                </a:solidFill>
                <a:cs typeface="B Nazanin" panose="00000400000000000000" pitchFamily="2" charset="-78"/>
              </a:rPr>
              <a:t>بدن </a:t>
            </a:r>
            <a:r>
              <a:rPr lang="fa-IR" sz="2800" b="1" dirty="0">
                <a:solidFill>
                  <a:srgbClr val="FF0000"/>
                </a:solidFill>
                <a:cs typeface="B Nazanin" panose="00000400000000000000" pitchFamily="2" charset="-78"/>
              </a:rPr>
              <a:t>نمي‌تواند انسولين توليد كند </a:t>
            </a:r>
            <a:r>
              <a:rPr lang="fa-IR" sz="2800" b="1" dirty="0">
                <a:solidFill>
                  <a:prstClr val="black"/>
                </a:solidFill>
                <a:cs typeface="B Nazanin" panose="00000400000000000000" pitchFamily="2" charset="-78"/>
              </a:rPr>
              <a:t>و</a:t>
            </a:r>
            <a:r>
              <a:rPr lang="fa-IR" sz="2800" b="1" dirty="0">
                <a:solidFill>
                  <a:srgbClr val="FF0000"/>
                </a:solidFill>
                <a:cs typeface="B Nazanin" panose="00000400000000000000" pitchFamily="2" charset="-78"/>
              </a:rPr>
              <a:t> يا بسيار كم توليد </a:t>
            </a:r>
            <a:r>
              <a:rPr lang="fa-IR" sz="2800" b="1" dirty="0" smtClean="0">
                <a:solidFill>
                  <a:prstClr val="black"/>
                </a:solidFill>
                <a:cs typeface="B Nazanin" panose="00000400000000000000" pitchFamily="2" charset="-78"/>
              </a:rPr>
              <a:t>مي‌كند.</a:t>
            </a:r>
          </a:p>
          <a:p>
            <a:pPr marL="109728" indent="0" algn="justLow" rtl="1">
              <a:lnSpc>
                <a:spcPct val="200000"/>
              </a:lnSpc>
              <a:buClr>
                <a:srgbClr val="7F8FA9"/>
              </a:buClr>
              <a:buNone/>
              <a:defRPr/>
            </a:pPr>
            <a:r>
              <a:rPr lang="fa-IR" sz="2800" b="1" dirty="0" smtClean="0">
                <a:solidFill>
                  <a:srgbClr val="FF0000"/>
                </a:solidFill>
                <a:cs typeface="B Nazanin" panose="00000400000000000000" pitchFamily="2" charset="-78"/>
              </a:rPr>
              <a:t>حتما </a:t>
            </a:r>
            <a:r>
              <a:rPr lang="fa-IR" sz="2800" b="1" dirty="0">
                <a:solidFill>
                  <a:srgbClr val="FF0000"/>
                </a:solidFill>
                <a:cs typeface="B Nazanin" panose="00000400000000000000" pitchFamily="2" charset="-78"/>
              </a:rPr>
              <a:t>بايد انسولين تزريق شود </a:t>
            </a:r>
            <a:r>
              <a:rPr lang="fa-IR" sz="2800" b="1" dirty="0">
                <a:solidFill>
                  <a:prstClr val="black"/>
                </a:solidFill>
                <a:cs typeface="B Nazanin" panose="00000400000000000000" pitchFamily="2" charset="-78"/>
              </a:rPr>
              <a:t>تا نياز بدن تامين گردد</a:t>
            </a:r>
            <a:r>
              <a:rPr lang="fa-IR" sz="2800" b="1" dirty="0" smtClean="0">
                <a:solidFill>
                  <a:prstClr val="black"/>
                </a:solidFill>
                <a:cs typeface="B Nazanin" panose="00000400000000000000" pitchFamily="2" charset="-78"/>
              </a:rPr>
              <a:t>.</a:t>
            </a:r>
          </a:p>
          <a:p>
            <a:pPr marL="109728" indent="0" algn="justLow" rtl="1">
              <a:buClr>
                <a:srgbClr val="7F8FA9"/>
              </a:buClr>
              <a:buNone/>
              <a:defRPr/>
            </a:pPr>
            <a:endParaRPr lang="fa-IR" sz="2800" b="1" dirty="0">
              <a:solidFill>
                <a:prstClr val="black"/>
              </a:solidFill>
              <a:cs typeface="B Nazanin" panose="00000400000000000000" pitchFamily="2" charset="-78"/>
            </a:endParaRPr>
          </a:p>
          <a:p>
            <a:pPr marL="109728" indent="0" algn="justLow" rtl="1">
              <a:buNone/>
            </a:pPr>
            <a:r>
              <a:rPr lang="fa-IR" sz="2800" b="1" dirty="0" smtClean="0">
                <a:ln>
                  <a:solidFill>
                    <a:schemeClr val="tx1"/>
                  </a:solidFill>
                </a:ln>
                <a:solidFill>
                  <a:srgbClr val="00B050"/>
                </a:solidFill>
                <a:cs typeface="B Nazanin" pitchFamily="2" charset="-78"/>
              </a:rPr>
              <a:t>دیابت نوع 1 در هر سنی بروز می کند اما بیشتر موارد آن پیش از 20 سالگی رخ می دهند. </a:t>
            </a:r>
            <a:endParaRPr lang="en-US" sz="2800" b="1" dirty="0">
              <a:ln>
                <a:solidFill>
                  <a:schemeClr val="tx1"/>
                </a:solidFill>
              </a:ln>
              <a:solidFill>
                <a:srgbClr val="00B050"/>
              </a:solidFill>
              <a:cs typeface="B Nazanin" pitchFamily="2" charset="-78"/>
            </a:endParaRPr>
          </a:p>
        </p:txBody>
      </p:sp>
      <p:sp>
        <p:nvSpPr>
          <p:cNvPr id="4" name="AutoShape 129"/>
          <p:cNvSpPr>
            <a:spLocks noChangeArrowheads="1"/>
          </p:cNvSpPr>
          <p:nvPr/>
        </p:nvSpPr>
        <p:spPr bwMode="auto">
          <a:xfrm>
            <a:off x="2386652" y="531812"/>
            <a:ext cx="7086600" cy="1296988"/>
          </a:xfrm>
          <a:prstGeom prst="ribbon2">
            <a:avLst>
              <a:gd name="adj1" fmla="val 12500"/>
              <a:gd name="adj2" fmla="val 50000"/>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3200" b="1" dirty="0">
                <a:ln>
                  <a:solidFill>
                    <a:schemeClr val="accent5">
                      <a:lumMod val="75000"/>
                    </a:schemeClr>
                  </a:solidFill>
                </a:ln>
                <a:solidFill>
                  <a:schemeClr val="bg1"/>
                </a:solidFill>
                <a:cs typeface="B Titr" panose="00000700000000000000" pitchFamily="2" charset="-78"/>
              </a:rPr>
              <a:t>ديابت نوع1 </a:t>
            </a:r>
            <a:endParaRPr lang="en-US" sz="3200" b="1" dirty="0">
              <a:ln>
                <a:solidFill>
                  <a:schemeClr val="accent5">
                    <a:lumMod val="75000"/>
                  </a:schemeClr>
                </a:solidFill>
              </a:ln>
              <a:solidFill>
                <a:schemeClr val="bg1"/>
              </a:solidFill>
              <a:cs typeface="B Titr" panose="00000700000000000000" pitchFamily="2" charset="-78"/>
            </a:endParaRPr>
          </a:p>
        </p:txBody>
      </p:sp>
    </p:spTree>
    <p:extLst>
      <p:ext uri="{BB962C8B-B14F-4D97-AF65-F5344CB8AC3E}">
        <p14:creationId xmlns:p14="http://schemas.microsoft.com/office/powerpoint/2010/main" val="1617628974"/>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Drop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2.xml><?xml version="1.0" encoding="utf-8"?>
<a:theme xmlns:a="http://schemas.openxmlformats.org/drawingml/2006/main" name="1_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3.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4.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Facet">
  <a:themeElements>
    <a:clrScheme name="Custom 3">
      <a:dk1>
        <a:sysClr val="windowText" lastClr="000000"/>
      </a:dk1>
      <a:lt1>
        <a:sysClr val="window" lastClr="FFFFFF"/>
      </a:lt1>
      <a:dk2>
        <a:srgbClr val="2C3C43"/>
      </a:dk2>
      <a:lt2>
        <a:srgbClr val="EBEBEB"/>
      </a:lt2>
      <a:accent1>
        <a:srgbClr val="5FCBEF"/>
      </a:accent1>
      <a:accent2>
        <a:srgbClr val="BFEAF8"/>
      </a:accent2>
      <a:accent3>
        <a:srgbClr val="BFEAF8"/>
      </a:accent3>
      <a:accent4>
        <a:srgbClr val="16B0E3"/>
      </a:accent4>
      <a:accent5>
        <a:srgbClr val="BFEAF8"/>
      </a:accent5>
      <a:accent6>
        <a:srgbClr val="8BE1F0"/>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6.xml><?xml version="1.0" encoding="utf-8"?>
<a:theme xmlns:a="http://schemas.openxmlformats.org/drawingml/2006/main" name="Wisp">
  <a:themeElements>
    <a:clrScheme name="Custom 2">
      <a:dk1>
        <a:sysClr val="windowText" lastClr="000000"/>
      </a:dk1>
      <a:lt1>
        <a:srgbClr val="F2F2F2"/>
      </a:lt1>
      <a:dk2>
        <a:srgbClr val="FEFAC9"/>
      </a:dk2>
      <a:lt2>
        <a:srgbClr val="FEFAC9"/>
      </a:lt2>
      <a:accent1>
        <a:srgbClr val="FAF1D4"/>
      </a:accent1>
      <a:accent2>
        <a:srgbClr val="EBE6F2"/>
      </a:accent2>
      <a:accent3>
        <a:srgbClr val="E7BC29"/>
      </a:accent3>
      <a:accent4>
        <a:srgbClr val="D092A7"/>
      </a:accent4>
      <a:accent5>
        <a:srgbClr val="9C85C0"/>
      </a:accent5>
      <a:accent6>
        <a:srgbClr val="809EC2"/>
      </a:accent6>
      <a:hlink>
        <a:srgbClr val="8E58B6"/>
      </a:hlink>
      <a:folHlink>
        <a:srgbClr val="7F6F6F"/>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2085</TotalTime>
  <Words>2933</Words>
  <Application>Microsoft Office PowerPoint</Application>
  <PresentationFormat>Widescreen</PresentationFormat>
  <Paragraphs>198</Paragraphs>
  <Slides>36</Slides>
  <Notes>2</Notes>
  <HiddenSlides>0</HiddenSlides>
  <MMClips>0</MMClips>
  <ScaleCrop>false</ScaleCrop>
  <HeadingPairs>
    <vt:vector size="6" baseType="variant">
      <vt:variant>
        <vt:lpstr>Fonts Used</vt:lpstr>
      </vt:variant>
      <vt:variant>
        <vt:i4>16</vt:i4>
      </vt:variant>
      <vt:variant>
        <vt:lpstr>Theme</vt:lpstr>
      </vt:variant>
      <vt:variant>
        <vt:i4>6</vt:i4>
      </vt:variant>
      <vt:variant>
        <vt:lpstr>Slide Titles</vt:lpstr>
      </vt:variant>
      <vt:variant>
        <vt:i4>36</vt:i4>
      </vt:variant>
    </vt:vector>
  </HeadingPairs>
  <TitlesOfParts>
    <vt:vector size="58" baseType="lpstr">
      <vt:lpstr>Arial</vt:lpstr>
      <vt:lpstr>B Nazanin</vt:lpstr>
      <vt:lpstr>B Titr</vt:lpstr>
      <vt:lpstr>BNazanin</vt:lpstr>
      <vt:lpstr>BNazanin,Bold</vt:lpstr>
      <vt:lpstr>Calibri</vt:lpstr>
      <vt:lpstr>Century Gothic</vt:lpstr>
      <vt:lpstr>Corbel</vt:lpstr>
      <vt:lpstr>Tahoma</vt:lpstr>
      <vt:lpstr>Times New Roman</vt:lpstr>
      <vt:lpstr>TimesNewRoman</vt:lpstr>
      <vt:lpstr>Trebuchet MS</vt:lpstr>
      <vt:lpstr>Tw Cen MT</vt:lpstr>
      <vt:lpstr>Wingdings</vt:lpstr>
      <vt:lpstr>Wingdings 2</vt:lpstr>
      <vt:lpstr>Wingdings 3</vt:lpstr>
      <vt:lpstr>Droplet</vt:lpstr>
      <vt:lpstr>1_Droplet</vt:lpstr>
      <vt:lpstr>Parallax</vt:lpstr>
      <vt:lpstr>Diseño predeterminado</vt:lpstr>
      <vt:lpstr>Facet</vt:lpstr>
      <vt:lpstr>Wisp</vt:lpstr>
      <vt:lpstr>PowerPoint Presentation</vt:lpstr>
      <vt:lpstr>پیشگیری از دیابت و عوامل خطر آن  مدرس: سرکار خانم دکتر قرائتی فر   مرکز بهداشت شهرستان دزفول واحد پیشگیری و کنترل بیماریهای غیرواگیر  اسفند ماه1403  </vt:lpstr>
      <vt:lpstr>       کارگاه آموزشی برنامه دیابت</vt:lpstr>
      <vt:lpstr>  در کشور ما حداقل 14/15 درصد جمعیت بالای 25 سال از بیماری دیابت رنج می برند که  تعدادشان بیش از 7.5  میلیون نفر  برآورد می شود. همچنین حداقل 75 درصد افراد دیابتی از بیماری خود آگاه هستند.   در سال جاری به منظور آگاهی  عموم  مردم  از  بیماری  دیابت و تاکید  بر اهمیت مراقبت دیابت روزهای21 لغایت 27 آبان ماه به عنوان هفته ملی دیابت نام گذاری شده است.    </vt:lpstr>
      <vt:lpstr>PowerPoint Presentation</vt:lpstr>
      <vt:lpstr>علل بروزدیابت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افراد در  معرض خطر ابتلا به دیابت        </vt:lpstr>
      <vt:lpstr>علائم و نشانه های بیماری دیابت  علائم ديابت نوع 1 معمولاً شديد و ناگهاني 1. تشنگي زياد و نوشيدن آب بسيار (پرنوشي) 2. گرسنگي (پرخوري) 3. ادرار زياد (پرادراري) 4. خستگي زياد 5. كم شدن وزن بدن و لاغري 6. تاري ديد 7. ادرار شبانه 8. عفونت هاي مكرر  9. تأخير در بهبود زخم ها و بريدگي ها   ديابت نوع 2 معمولاً بدون علامت است.</vt:lpstr>
      <vt:lpstr> عوارض زودرس ديابت  كتواسيدوز : در بيماران مبتلا به ديابت نو ع 1 رخ مي دهد  كماي هيپراسمولار: در بيماران مبتلا به ديابت نو ع 2 به وجود مي آيد هيپوگليسمي: در هر دو نوع ديابت ظاهرمي شود.   اين عوارض كه ممكن است به دفعات رخ دهند، تهديد كنند ه ي حيات هستند، اما درصورت درمان صحيح و سريع كاملاً بهبود مي يابند.   </vt:lpstr>
      <vt:lpstr> عوارض ديررس ديابت    1. بيماري هاي عروق خوني كوچك  (ميكروواسكولار)  بيماري هاي چشمي(رتينوپاتي) بيماري هاي كليوي (نفروپاتي) بيماري هاي دستگاه عصبي (نوروپاتي)   2. بيماري هاي عروق خوني بزرگ  (ماكروواسكولار)  </vt:lpstr>
      <vt:lpstr>PowerPoint Presentation</vt:lpstr>
      <vt:lpstr>درمان  ديابت درمان قطعي ندارد، ولي قابل كنترل ا ست .   شايد در آينده علاج قطعي ديابت امكان پذير شود، اما درحال حاضر فقط مي توان با كنترل قند خون در محدود ه ي طبيعي از بروز عوارض ديابت پيشگيري كرد.  1.رژيم غذايي سالم و تأمين انرژي (كالري) دريافتي مورد نياز هر بيمار  2. فعاليت بدني مناسب، مستمر و منظم  3.آموزش و پايش دايمي مقدار قند خون (خودمراقبتي)   4.دارودرماني</vt:lpstr>
      <vt:lpstr>PowerPoint Presentation</vt:lpstr>
      <vt:lpstr>آموزش افراد مبتلا به ديابت 1. كنترل وزن 2. برنامه ي غذايي 3. ورزش و فعاليت هاي بدني 4. مراقبت از پا 5. ترك مصرف دخانيات 6. نحوه مصرف داروهاي تجويز شده 7. نحوه اندازه گیری قند خون </vt:lpstr>
      <vt:lpstr> تعريف فشارخون </vt:lpstr>
      <vt:lpstr>فشارخون بالا</vt:lpstr>
      <vt:lpstr>طبق آخرین نامه وزارت متبوع</vt:lpstr>
      <vt:lpstr>بر اساس نتایج پیمایش ملی بیماریهای غیرواگیر  </vt:lpstr>
      <vt:lpstr>PowerPoint Presentation</vt:lpstr>
      <vt:lpstr>طبقه بندی فشارخون</vt:lpstr>
      <vt:lpstr>جدول طبقه بندي فشارخون در افراد بزرگسال</vt:lpstr>
      <vt:lpstr> انواع فشارخون بالا </vt:lpstr>
      <vt:lpstr>عوامل خطر زمينه ساز بيماري فشار خون بالا در نوع اوليه</vt:lpstr>
      <vt:lpstr>PowerPoint Presentation</vt:lpstr>
      <vt:lpstr>PowerPoint Presentation</vt:lpstr>
      <vt:lpstr>PowerPoint Presentation</vt:lpstr>
      <vt:lpstr> علايم باليني </vt:lpstr>
      <vt:lpstr>راهنماي اندازه گيري فشارخون</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ندا زمان</dc:creator>
  <cp:lastModifiedBy>واحد پیشگیری - 2352</cp:lastModifiedBy>
  <cp:revision>284</cp:revision>
  <dcterms:created xsi:type="dcterms:W3CDTF">2021-10-11T04:37:51Z</dcterms:created>
  <dcterms:modified xsi:type="dcterms:W3CDTF">2025-12-02T10:31:39Z</dcterms:modified>
</cp:coreProperties>
</file>