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14" r:id="rId2"/>
    <p:sldMasterId id="2147483726" r:id="rId3"/>
    <p:sldMasterId id="2147483745" r:id="rId4"/>
    <p:sldMasterId id="2147483763" r:id="rId5"/>
  </p:sldMasterIdLst>
  <p:notesMasterIdLst>
    <p:notesMasterId r:id="rId52"/>
  </p:notesMasterIdLst>
  <p:sldIdLst>
    <p:sldId id="256" r:id="rId6"/>
    <p:sldId id="279" r:id="rId7"/>
    <p:sldId id="302" r:id="rId8"/>
    <p:sldId id="303" r:id="rId9"/>
    <p:sldId id="306" r:id="rId10"/>
    <p:sldId id="304" r:id="rId11"/>
    <p:sldId id="288" r:id="rId12"/>
    <p:sldId id="289" r:id="rId13"/>
    <p:sldId id="292" r:id="rId14"/>
    <p:sldId id="363" r:id="rId15"/>
    <p:sldId id="364" r:id="rId16"/>
    <p:sldId id="365" r:id="rId17"/>
    <p:sldId id="354" r:id="rId18"/>
    <p:sldId id="355" r:id="rId19"/>
    <p:sldId id="357" r:id="rId20"/>
    <p:sldId id="361" r:id="rId21"/>
    <p:sldId id="295" r:id="rId22"/>
    <p:sldId id="367" r:id="rId23"/>
    <p:sldId id="368" r:id="rId24"/>
    <p:sldId id="369" r:id="rId25"/>
    <p:sldId id="370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6" r:id="rId42"/>
    <p:sldId id="387" r:id="rId43"/>
    <p:sldId id="388" r:id="rId44"/>
    <p:sldId id="389" r:id="rId45"/>
    <p:sldId id="390" r:id="rId46"/>
    <p:sldId id="391" r:id="rId47"/>
    <p:sldId id="392" r:id="rId48"/>
    <p:sldId id="393" r:id="rId49"/>
    <p:sldId id="394" r:id="rId50"/>
    <p:sldId id="395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رقیه آذین مهر1" initials="رقیه" lastIdx="2" clrIdx="0">
    <p:extLst>
      <p:ext uri="{19B8F6BF-5375-455C-9EA6-DF929625EA0E}">
        <p15:presenceInfo xmlns:p15="http://schemas.microsoft.com/office/powerpoint/2012/main" userId="رقیه آذین مهر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CC"/>
    <a:srgbClr val="CCFF99"/>
    <a:srgbClr val="9999FF"/>
    <a:srgbClr val="F9B407"/>
    <a:srgbClr val="F4F40C"/>
    <a:srgbClr val="FCE7D2"/>
    <a:srgbClr val="66FFCC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4" autoAdjust="0"/>
    <p:restoredTop sz="94434" autoAdjust="0"/>
  </p:normalViewPr>
  <p:slideViewPr>
    <p:cSldViewPr snapToGrid="0">
      <p:cViewPr varScale="1">
        <p:scale>
          <a:sx n="86" d="100"/>
          <a:sy n="86" d="100"/>
        </p:scale>
        <p:origin x="4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9A0281-38F2-4BE6-806D-8E28EA78FDB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2982374-E497-48D1-9CFF-3D095C38C90C}">
      <dgm:prSet phldrT="[Text]" custT="1"/>
      <dgm:spPr/>
      <dgm:t>
        <a:bodyPr/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800" b="1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b="1" dirty="0" smtClean="0">
              <a:solidFill>
                <a:srgbClr val="7030A0"/>
              </a:solidFill>
              <a:cs typeface="B Nazanin" panose="00000400000000000000" pitchFamily="2" charset="-78"/>
            </a:rPr>
            <a:t>براي اين كه خون در شريان هاي بدن جاري شود و مواد غذايي را به اعضاي مختلف بدن برساند</a:t>
          </a:r>
          <a:endParaRPr lang="en-US" sz="2800" b="1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lvl="0" defTabSz="1511300"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E9286369-6F02-4FE4-835A-2273B5C1DDBC}" type="parTrans" cxnId="{32D111C1-9C5E-4BBE-A957-F685E8D847EB}">
      <dgm:prSet/>
      <dgm:spPr/>
      <dgm:t>
        <a:bodyPr/>
        <a:lstStyle/>
        <a:p>
          <a:endParaRPr lang="en-US"/>
        </a:p>
      </dgm:t>
    </dgm:pt>
    <dgm:pt modelId="{27C559A8-EA7F-4C2C-9564-EE46B6BA7874}" type="sibTrans" cxnId="{32D111C1-9C5E-4BBE-A957-F685E8D847EB}">
      <dgm:prSet/>
      <dgm:spPr/>
      <dgm:t>
        <a:bodyPr/>
        <a:lstStyle/>
        <a:p>
          <a:endParaRPr lang="en-US"/>
        </a:p>
      </dgm:t>
    </dgm:pt>
    <dgm:pt modelId="{3BA4BE06-B548-4590-B757-331C87888D92}">
      <dgm:prSet phldrT="[Text]" custT="1"/>
      <dgm:spPr/>
      <dgm:t>
        <a:bodyPr/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b="1" dirty="0" smtClean="0">
              <a:solidFill>
                <a:srgbClr val="7030A0"/>
              </a:solidFill>
              <a:cs typeface="B Nazanin" panose="00000400000000000000" pitchFamily="2" charset="-78"/>
            </a:rPr>
            <a:t>نياز به نيرويي دارد كه خون را به گردش درآورد</a:t>
          </a:r>
          <a:endParaRPr lang="en-US" sz="2800" b="1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lvl="0" defTabSz="1511300"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0B75CF60-A267-4BBC-841C-03BED5C8246E}" type="parTrans" cxnId="{3D832A8D-1528-470E-B6AA-B50884006188}">
      <dgm:prSet/>
      <dgm:spPr/>
      <dgm:t>
        <a:bodyPr/>
        <a:lstStyle/>
        <a:p>
          <a:endParaRPr lang="en-US"/>
        </a:p>
      </dgm:t>
    </dgm:pt>
    <dgm:pt modelId="{D3913FF8-1F1C-4248-A61B-D3AFCCC701CB}" type="sibTrans" cxnId="{3D832A8D-1528-470E-B6AA-B50884006188}">
      <dgm:prSet/>
      <dgm:spPr/>
      <dgm:t>
        <a:bodyPr/>
        <a:lstStyle/>
        <a:p>
          <a:endParaRPr lang="en-US"/>
        </a:p>
      </dgm:t>
    </dgm:pt>
    <dgm:pt modelId="{4E83BCE1-C741-4665-B6BF-8BCCCFF0CA2C}">
      <dgm:prSet phldrT="[Text]" custT="1"/>
      <dgm:spPr/>
      <dgm:t>
        <a:bodyPr/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800" b="1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b="1" dirty="0" smtClean="0">
              <a:solidFill>
                <a:srgbClr val="7030A0"/>
              </a:solidFill>
              <a:cs typeface="B Nazanin" panose="00000400000000000000" pitchFamily="2" charset="-78"/>
            </a:rPr>
            <a:t>فشارخون </a:t>
          </a:r>
          <a:endParaRPr lang="en-US" sz="2800" b="1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b="1" dirty="0" smtClean="0">
              <a:solidFill>
                <a:srgbClr val="7030A0"/>
              </a:solidFill>
              <a:cs typeface="B Nazanin" panose="00000400000000000000" pitchFamily="2" charset="-78"/>
            </a:rPr>
            <a:t>مولد آن قلب</a:t>
          </a:r>
          <a:endParaRPr lang="en-US" sz="2800" b="1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lvl="0" defTabSz="1511300"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7B56EA5E-1928-4191-96B5-999FBFF5BA97}" type="parTrans" cxnId="{688F1436-2413-407C-A45F-6380A974B002}">
      <dgm:prSet/>
      <dgm:spPr/>
      <dgm:t>
        <a:bodyPr/>
        <a:lstStyle/>
        <a:p>
          <a:endParaRPr lang="en-US"/>
        </a:p>
      </dgm:t>
    </dgm:pt>
    <dgm:pt modelId="{D0D71D4F-3F16-47BE-8963-03A065976498}" type="sibTrans" cxnId="{688F1436-2413-407C-A45F-6380A974B002}">
      <dgm:prSet/>
      <dgm:spPr/>
      <dgm:t>
        <a:bodyPr/>
        <a:lstStyle/>
        <a:p>
          <a:endParaRPr lang="en-US"/>
        </a:p>
      </dgm:t>
    </dgm:pt>
    <dgm:pt modelId="{7B5D0B89-AABB-4BE8-96E6-3853F39B9FBF}" type="pres">
      <dgm:prSet presAssocID="{F69A0281-38F2-4BE6-806D-8E28EA78FDB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1E9269-FF2F-43CC-84C4-48F1A2ACA94B}" type="pres">
      <dgm:prSet presAssocID="{A2982374-E497-48D1-9CFF-3D095C38C90C}" presName="parentLin" presStyleCnt="0"/>
      <dgm:spPr/>
    </dgm:pt>
    <dgm:pt modelId="{FF0AD142-27CD-4711-AB98-949B9E24F4F3}" type="pres">
      <dgm:prSet presAssocID="{A2982374-E497-48D1-9CFF-3D095C38C90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5B58AD34-A8F8-4654-9313-E34CD4E10D70}" type="pres">
      <dgm:prSet presAssocID="{A2982374-E497-48D1-9CFF-3D095C38C90C}" presName="parentText" presStyleLbl="node1" presStyleIdx="0" presStyleCnt="3" custScaleX="142857" custScaleY="128399" custLinFactNeighborX="-49742" custLinFactNeighborY="1261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8AC3F3-BBBC-4312-93BF-5306A914DD22}" type="pres">
      <dgm:prSet presAssocID="{A2982374-E497-48D1-9CFF-3D095C38C90C}" presName="negativeSpace" presStyleCnt="0"/>
      <dgm:spPr/>
    </dgm:pt>
    <dgm:pt modelId="{799BF2CD-2781-4A6F-B0EB-702ECBF541CE}" type="pres">
      <dgm:prSet presAssocID="{A2982374-E497-48D1-9CFF-3D095C38C90C}" presName="childText" presStyleLbl="conFgAcc1" presStyleIdx="0" presStyleCnt="3">
        <dgm:presLayoutVars>
          <dgm:bulletEnabled val="1"/>
        </dgm:presLayoutVars>
      </dgm:prSet>
      <dgm:spPr/>
    </dgm:pt>
    <dgm:pt modelId="{C187E91C-D66D-4078-9F56-EFDCBFF9D705}" type="pres">
      <dgm:prSet presAssocID="{27C559A8-EA7F-4C2C-9564-EE46B6BA7874}" presName="spaceBetweenRectangles" presStyleCnt="0"/>
      <dgm:spPr/>
    </dgm:pt>
    <dgm:pt modelId="{B3236178-745A-46A7-A5DB-D6A8F69BC0AB}" type="pres">
      <dgm:prSet presAssocID="{3BA4BE06-B548-4590-B757-331C87888D92}" presName="parentLin" presStyleCnt="0"/>
      <dgm:spPr/>
    </dgm:pt>
    <dgm:pt modelId="{87F909AF-C573-4328-8092-B3604C895FDA}" type="pres">
      <dgm:prSet presAssocID="{3BA4BE06-B548-4590-B757-331C87888D9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A0D5DA10-87C7-43E2-AE69-9AF0A0735B78}" type="pres">
      <dgm:prSet presAssocID="{3BA4BE06-B548-4590-B757-331C87888D92}" presName="parentText" presStyleLbl="node1" presStyleIdx="1" presStyleCnt="3" custScaleX="121990" custScaleY="122705" custLinFactNeighborX="46070" custLinFactNeighborY="-528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C31576-0E55-45C1-A461-178F0BF9AC62}" type="pres">
      <dgm:prSet presAssocID="{3BA4BE06-B548-4590-B757-331C87888D92}" presName="negativeSpace" presStyleCnt="0"/>
      <dgm:spPr/>
    </dgm:pt>
    <dgm:pt modelId="{4AC2B9E9-58D4-42FD-AADE-41DBA351A59E}" type="pres">
      <dgm:prSet presAssocID="{3BA4BE06-B548-4590-B757-331C87888D92}" presName="childText" presStyleLbl="conFgAcc1" presStyleIdx="1" presStyleCnt="3">
        <dgm:presLayoutVars>
          <dgm:bulletEnabled val="1"/>
        </dgm:presLayoutVars>
      </dgm:prSet>
      <dgm:spPr/>
    </dgm:pt>
    <dgm:pt modelId="{24337863-FB82-42BB-8990-0C5F11CCBC12}" type="pres">
      <dgm:prSet presAssocID="{D3913FF8-1F1C-4248-A61B-D3AFCCC701CB}" presName="spaceBetweenRectangles" presStyleCnt="0"/>
      <dgm:spPr/>
    </dgm:pt>
    <dgm:pt modelId="{D3CEF5A4-EB55-467E-BACF-A95153A45CBB}" type="pres">
      <dgm:prSet presAssocID="{4E83BCE1-C741-4665-B6BF-8BCCCFF0CA2C}" presName="parentLin" presStyleCnt="0"/>
      <dgm:spPr/>
    </dgm:pt>
    <dgm:pt modelId="{2FF8073B-3753-40EC-BB52-F7BA2CA87D03}" type="pres">
      <dgm:prSet presAssocID="{4E83BCE1-C741-4665-B6BF-8BCCCFF0CA2C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4581BDA7-A2D9-433F-8EA6-6E4FFE1A7634}" type="pres">
      <dgm:prSet presAssocID="{4E83BCE1-C741-4665-B6BF-8BCCCFF0CA2C}" presName="parentText" presStyleLbl="node1" presStyleIdx="2" presStyleCnt="3" custScaleY="125982" custLinFactX="7143" custLinFactNeighborX="100000" custLinFactNeighborY="-68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97584B-7FA1-4CC4-8B08-C03B9B5084C3}" type="pres">
      <dgm:prSet presAssocID="{4E83BCE1-C741-4665-B6BF-8BCCCFF0CA2C}" presName="negativeSpace" presStyleCnt="0"/>
      <dgm:spPr/>
    </dgm:pt>
    <dgm:pt modelId="{C5D91D8B-CEBA-49D7-8C8F-B28874D392D3}" type="pres">
      <dgm:prSet presAssocID="{4E83BCE1-C741-4665-B6BF-8BCCCFF0CA2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164A442-8CE1-404B-8005-E3B7952D480D}" type="presOf" srcId="{A2982374-E497-48D1-9CFF-3D095C38C90C}" destId="{5B58AD34-A8F8-4654-9313-E34CD4E10D70}" srcOrd="1" destOrd="0" presId="urn:microsoft.com/office/officeart/2005/8/layout/list1"/>
    <dgm:cxn modelId="{3D832A8D-1528-470E-B6AA-B50884006188}" srcId="{F69A0281-38F2-4BE6-806D-8E28EA78FDB3}" destId="{3BA4BE06-B548-4590-B757-331C87888D92}" srcOrd="1" destOrd="0" parTransId="{0B75CF60-A267-4BBC-841C-03BED5C8246E}" sibTransId="{D3913FF8-1F1C-4248-A61B-D3AFCCC701CB}"/>
    <dgm:cxn modelId="{688F1436-2413-407C-A45F-6380A974B002}" srcId="{F69A0281-38F2-4BE6-806D-8E28EA78FDB3}" destId="{4E83BCE1-C741-4665-B6BF-8BCCCFF0CA2C}" srcOrd="2" destOrd="0" parTransId="{7B56EA5E-1928-4191-96B5-999FBFF5BA97}" sibTransId="{D0D71D4F-3F16-47BE-8963-03A065976498}"/>
    <dgm:cxn modelId="{55A05AF1-D6F5-4610-B266-0AECD6948E15}" type="presOf" srcId="{F69A0281-38F2-4BE6-806D-8E28EA78FDB3}" destId="{7B5D0B89-AABB-4BE8-96E6-3853F39B9FBF}" srcOrd="0" destOrd="0" presId="urn:microsoft.com/office/officeart/2005/8/layout/list1"/>
    <dgm:cxn modelId="{2FF986BB-6B3D-4908-940E-03472A5A629C}" type="presOf" srcId="{4E83BCE1-C741-4665-B6BF-8BCCCFF0CA2C}" destId="{4581BDA7-A2D9-433F-8EA6-6E4FFE1A7634}" srcOrd="1" destOrd="0" presId="urn:microsoft.com/office/officeart/2005/8/layout/list1"/>
    <dgm:cxn modelId="{FA81B4ED-B06D-42CD-A913-C7AD7BA5E08B}" type="presOf" srcId="{4E83BCE1-C741-4665-B6BF-8BCCCFF0CA2C}" destId="{2FF8073B-3753-40EC-BB52-F7BA2CA87D03}" srcOrd="0" destOrd="0" presId="urn:microsoft.com/office/officeart/2005/8/layout/list1"/>
    <dgm:cxn modelId="{97CBD0C9-8E30-4BA8-96FD-F196B1C41CF5}" type="presOf" srcId="{3BA4BE06-B548-4590-B757-331C87888D92}" destId="{A0D5DA10-87C7-43E2-AE69-9AF0A0735B78}" srcOrd="1" destOrd="0" presId="urn:microsoft.com/office/officeart/2005/8/layout/list1"/>
    <dgm:cxn modelId="{63551F78-6ACA-4F8F-86D4-B7BC6A999371}" type="presOf" srcId="{3BA4BE06-B548-4590-B757-331C87888D92}" destId="{87F909AF-C573-4328-8092-B3604C895FDA}" srcOrd="0" destOrd="0" presId="urn:microsoft.com/office/officeart/2005/8/layout/list1"/>
    <dgm:cxn modelId="{32D111C1-9C5E-4BBE-A957-F685E8D847EB}" srcId="{F69A0281-38F2-4BE6-806D-8E28EA78FDB3}" destId="{A2982374-E497-48D1-9CFF-3D095C38C90C}" srcOrd="0" destOrd="0" parTransId="{E9286369-6F02-4FE4-835A-2273B5C1DDBC}" sibTransId="{27C559A8-EA7F-4C2C-9564-EE46B6BA7874}"/>
    <dgm:cxn modelId="{421B8C32-FFE8-49CA-AD86-7E3EB29111F5}" type="presOf" srcId="{A2982374-E497-48D1-9CFF-3D095C38C90C}" destId="{FF0AD142-27CD-4711-AB98-949B9E24F4F3}" srcOrd="0" destOrd="0" presId="urn:microsoft.com/office/officeart/2005/8/layout/list1"/>
    <dgm:cxn modelId="{8E66858E-5AD6-4468-8DB4-B6F690CFA35A}" type="presParOf" srcId="{7B5D0B89-AABB-4BE8-96E6-3853F39B9FBF}" destId="{C61E9269-FF2F-43CC-84C4-48F1A2ACA94B}" srcOrd="0" destOrd="0" presId="urn:microsoft.com/office/officeart/2005/8/layout/list1"/>
    <dgm:cxn modelId="{CF651148-8190-40EA-8D1A-65C7823729C6}" type="presParOf" srcId="{C61E9269-FF2F-43CC-84C4-48F1A2ACA94B}" destId="{FF0AD142-27CD-4711-AB98-949B9E24F4F3}" srcOrd="0" destOrd="0" presId="urn:microsoft.com/office/officeart/2005/8/layout/list1"/>
    <dgm:cxn modelId="{DCDCDBD2-3A9F-4FE1-8A04-39A57729379C}" type="presParOf" srcId="{C61E9269-FF2F-43CC-84C4-48F1A2ACA94B}" destId="{5B58AD34-A8F8-4654-9313-E34CD4E10D70}" srcOrd="1" destOrd="0" presId="urn:microsoft.com/office/officeart/2005/8/layout/list1"/>
    <dgm:cxn modelId="{9C3792E7-5DB0-41C1-A219-F1BADF6F5CFE}" type="presParOf" srcId="{7B5D0B89-AABB-4BE8-96E6-3853F39B9FBF}" destId="{B58AC3F3-BBBC-4312-93BF-5306A914DD22}" srcOrd="1" destOrd="0" presId="urn:microsoft.com/office/officeart/2005/8/layout/list1"/>
    <dgm:cxn modelId="{3FFBC351-58E4-4A7D-9867-1C4E76B00D70}" type="presParOf" srcId="{7B5D0B89-AABB-4BE8-96E6-3853F39B9FBF}" destId="{799BF2CD-2781-4A6F-B0EB-702ECBF541CE}" srcOrd="2" destOrd="0" presId="urn:microsoft.com/office/officeart/2005/8/layout/list1"/>
    <dgm:cxn modelId="{FE7708AC-4DB8-40BE-AA3F-11F2B1E9AC8C}" type="presParOf" srcId="{7B5D0B89-AABB-4BE8-96E6-3853F39B9FBF}" destId="{C187E91C-D66D-4078-9F56-EFDCBFF9D705}" srcOrd="3" destOrd="0" presId="urn:microsoft.com/office/officeart/2005/8/layout/list1"/>
    <dgm:cxn modelId="{71FD41FB-FDB4-4057-9376-74CBB28FA37E}" type="presParOf" srcId="{7B5D0B89-AABB-4BE8-96E6-3853F39B9FBF}" destId="{B3236178-745A-46A7-A5DB-D6A8F69BC0AB}" srcOrd="4" destOrd="0" presId="urn:microsoft.com/office/officeart/2005/8/layout/list1"/>
    <dgm:cxn modelId="{63DF3BFB-B065-4BE3-93D8-5C3094C953B4}" type="presParOf" srcId="{B3236178-745A-46A7-A5DB-D6A8F69BC0AB}" destId="{87F909AF-C573-4328-8092-B3604C895FDA}" srcOrd="0" destOrd="0" presId="urn:microsoft.com/office/officeart/2005/8/layout/list1"/>
    <dgm:cxn modelId="{D9C8D91B-DB2E-416F-A216-F510E32E3CFF}" type="presParOf" srcId="{B3236178-745A-46A7-A5DB-D6A8F69BC0AB}" destId="{A0D5DA10-87C7-43E2-AE69-9AF0A0735B78}" srcOrd="1" destOrd="0" presId="urn:microsoft.com/office/officeart/2005/8/layout/list1"/>
    <dgm:cxn modelId="{992D0AAC-9B8D-44B6-92CC-4B011E737531}" type="presParOf" srcId="{7B5D0B89-AABB-4BE8-96E6-3853F39B9FBF}" destId="{A6C31576-0E55-45C1-A461-178F0BF9AC62}" srcOrd="5" destOrd="0" presId="urn:microsoft.com/office/officeart/2005/8/layout/list1"/>
    <dgm:cxn modelId="{05F44BE6-BDDB-4B4F-9C61-3967A9D52034}" type="presParOf" srcId="{7B5D0B89-AABB-4BE8-96E6-3853F39B9FBF}" destId="{4AC2B9E9-58D4-42FD-AADE-41DBA351A59E}" srcOrd="6" destOrd="0" presId="urn:microsoft.com/office/officeart/2005/8/layout/list1"/>
    <dgm:cxn modelId="{F2A8ED9E-CD44-4817-AD0F-E0E6A339D1FA}" type="presParOf" srcId="{7B5D0B89-AABB-4BE8-96E6-3853F39B9FBF}" destId="{24337863-FB82-42BB-8990-0C5F11CCBC12}" srcOrd="7" destOrd="0" presId="urn:microsoft.com/office/officeart/2005/8/layout/list1"/>
    <dgm:cxn modelId="{54F02A29-F55E-4992-804C-D207294E626E}" type="presParOf" srcId="{7B5D0B89-AABB-4BE8-96E6-3853F39B9FBF}" destId="{D3CEF5A4-EB55-467E-BACF-A95153A45CBB}" srcOrd="8" destOrd="0" presId="urn:microsoft.com/office/officeart/2005/8/layout/list1"/>
    <dgm:cxn modelId="{BF6DEB7F-049F-4B2A-BB1E-8F4CC8C36CED}" type="presParOf" srcId="{D3CEF5A4-EB55-467E-BACF-A95153A45CBB}" destId="{2FF8073B-3753-40EC-BB52-F7BA2CA87D03}" srcOrd="0" destOrd="0" presId="urn:microsoft.com/office/officeart/2005/8/layout/list1"/>
    <dgm:cxn modelId="{1C437758-945F-4E1B-8C30-61A324B91B59}" type="presParOf" srcId="{D3CEF5A4-EB55-467E-BACF-A95153A45CBB}" destId="{4581BDA7-A2D9-433F-8EA6-6E4FFE1A7634}" srcOrd="1" destOrd="0" presId="urn:microsoft.com/office/officeart/2005/8/layout/list1"/>
    <dgm:cxn modelId="{8C15A59A-9D21-4FA9-8578-3531F745A6A7}" type="presParOf" srcId="{7B5D0B89-AABB-4BE8-96E6-3853F39B9FBF}" destId="{B797584B-7FA1-4CC4-8B08-C03B9B5084C3}" srcOrd="9" destOrd="0" presId="urn:microsoft.com/office/officeart/2005/8/layout/list1"/>
    <dgm:cxn modelId="{431FA920-71AB-419E-A697-8F02D63DC6E8}" type="presParOf" srcId="{7B5D0B89-AABB-4BE8-96E6-3853F39B9FBF}" destId="{C5D91D8B-CEBA-49D7-8C8F-B28874D392D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9BF2CD-2781-4A6F-B0EB-702ECBF541CE}">
      <dsp:nvSpPr>
        <dsp:cNvPr id="0" name=""/>
        <dsp:cNvSpPr/>
      </dsp:nvSpPr>
      <dsp:spPr>
        <a:xfrm>
          <a:off x="0" y="748978"/>
          <a:ext cx="8013522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58AD34-A8F8-4654-9313-E34CD4E10D70}">
      <dsp:nvSpPr>
        <dsp:cNvPr id="0" name=""/>
        <dsp:cNvSpPr/>
      </dsp:nvSpPr>
      <dsp:spPr>
        <a:xfrm>
          <a:off x="191735" y="166386"/>
          <a:ext cx="7630054" cy="11371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024" tIns="0" rIns="212024" bIns="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800" b="1" kern="1200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b="1" kern="1200" dirty="0" smtClean="0">
              <a:solidFill>
                <a:srgbClr val="7030A0"/>
              </a:solidFill>
              <a:cs typeface="B Nazanin" panose="00000400000000000000" pitchFamily="2" charset="-78"/>
            </a:rPr>
            <a:t>براي اين كه خون در شريان هاي بدن جاري شود و مواد غذايي را به اعضاي مختلف بدن برساند</a:t>
          </a:r>
          <a:endParaRPr lang="en-US" sz="2800" b="1" kern="1200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lvl="0" defTabSz="1511300">
            <a:spcBef>
              <a:spcPct val="0"/>
            </a:spcBef>
            <a:spcAft>
              <a:spcPct val="35000"/>
            </a:spcAft>
          </a:pPr>
          <a:endParaRPr lang="en-US" kern="1200" dirty="0"/>
        </a:p>
      </dsp:txBody>
      <dsp:txXfrm>
        <a:off x="247244" y="221895"/>
        <a:ext cx="7519036" cy="1026083"/>
      </dsp:txXfrm>
    </dsp:sp>
    <dsp:sp modelId="{4AC2B9E9-58D4-42FD-AADE-41DBA351A59E}">
      <dsp:nvSpPr>
        <dsp:cNvPr id="0" name=""/>
        <dsp:cNvSpPr/>
      </dsp:nvSpPr>
      <dsp:spPr>
        <a:xfrm>
          <a:off x="0" y="2310853"/>
          <a:ext cx="8013522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D5DA10-87C7-43E2-AE69-9AF0A0735B78}">
      <dsp:nvSpPr>
        <dsp:cNvPr id="0" name=""/>
        <dsp:cNvSpPr/>
      </dsp:nvSpPr>
      <dsp:spPr>
        <a:xfrm>
          <a:off x="585267" y="1620147"/>
          <a:ext cx="6842986" cy="10866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024" tIns="0" rIns="212024" bIns="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b="1" kern="1200" dirty="0" smtClean="0">
              <a:solidFill>
                <a:srgbClr val="7030A0"/>
              </a:solidFill>
              <a:cs typeface="B Nazanin" panose="00000400000000000000" pitchFamily="2" charset="-78"/>
            </a:rPr>
            <a:t>نياز به نيرويي دارد كه خون را به گردش درآورد</a:t>
          </a:r>
          <a:endParaRPr lang="en-US" sz="2800" b="1" kern="1200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lvl="0" defTabSz="1511300">
            <a:spcBef>
              <a:spcPct val="0"/>
            </a:spcBef>
            <a:spcAft>
              <a:spcPct val="35000"/>
            </a:spcAft>
          </a:pPr>
          <a:endParaRPr lang="en-US" kern="1200" dirty="0"/>
        </a:p>
      </dsp:txBody>
      <dsp:txXfrm>
        <a:off x="638314" y="1673194"/>
        <a:ext cx="6736892" cy="980581"/>
      </dsp:txXfrm>
    </dsp:sp>
    <dsp:sp modelId="{C5D91D8B-CEBA-49D7-8C8F-B28874D392D3}">
      <dsp:nvSpPr>
        <dsp:cNvPr id="0" name=""/>
        <dsp:cNvSpPr/>
      </dsp:nvSpPr>
      <dsp:spPr>
        <a:xfrm>
          <a:off x="0" y="3901750"/>
          <a:ext cx="8013522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81BDA7-A2D9-433F-8EA6-6E4FFE1A7634}">
      <dsp:nvSpPr>
        <dsp:cNvPr id="0" name=""/>
        <dsp:cNvSpPr/>
      </dsp:nvSpPr>
      <dsp:spPr>
        <a:xfrm>
          <a:off x="1202036" y="3222805"/>
          <a:ext cx="5609465" cy="11156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024" tIns="0" rIns="212024" bIns="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800" b="1" kern="1200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b="1" kern="1200" dirty="0" smtClean="0">
              <a:solidFill>
                <a:srgbClr val="7030A0"/>
              </a:solidFill>
              <a:cs typeface="B Nazanin" panose="00000400000000000000" pitchFamily="2" charset="-78"/>
            </a:rPr>
            <a:t>فشارخون </a:t>
          </a:r>
          <a:endParaRPr lang="en-US" sz="2800" b="1" kern="1200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2800" b="1" kern="1200" dirty="0" smtClean="0">
              <a:solidFill>
                <a:srgbClr val="7030A0"/>
              </a:solidFill>
              <a:cs typeface="B Nazanin" panose="00000400000000000000" pitchFamily="2" charset="-78"/>
            </a:rPr>
            <a:t>مولد آن قلب</a:t>
          </a:r>
          <a:endParaRPr lang="en-US" sz="2800" b="1" kern="1200" dirty="0" smtClean="0">
            <a:solidFill>
              <a:srgbClr val="7030A0"/>
            </a:solidFill>
            <a:cs typeface="B Nazanin" panose="00000400000000000000" pitchFamily="2" charset="-78"/>
          </a:endParaRPr>
        </a:p>
        <a:p>
          <a:pPr lvl="0" defTabSz="1511300">
            <a:spcBef>
              <a:spcPct val="0"/>
            </a:spcBef>
            <a:spcAft>
              <a:spcPct val="35000"/>
            </a:spcAft>
          </a:pPr>
          <a:endParaRPr lang="en-US" kern="1200" dirty="0"/>
        </a:p>
      </dsp:txBody>
      <dsp:txXfrm>
        <a:off x="1256500" y="3277269"/>
        <a:ext cx="5500537" cy="1006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A162D-62BC-4B15-96C6-05915C80D8FA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5B3D11-C5EF-431B-9E90-C083FDEC8A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477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B3D11-C5EF-431B-9E90-C083FDEC8A9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887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B3D11-C5EF-431B-9E90-C083FDEC8A9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217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419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901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334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0646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166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587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565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916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493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D0FCED-405E-4BA1-B853-3C1F01867DF4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457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80C34C-DDA0-4F31-8AD9-814D9293719A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147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6411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7E3B5C-2723-45F7-A141-BB8F2AD2B84B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1251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C92DB-93D5-498F-9BB7-D4EC0F1F6B67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7179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29BB4D-B1A7-4DA6-A0D6-DBB491306698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4179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056640-DB1A-442D-8FF4-04C42C881509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0580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085F5-D857-4158-A9BF-4C5962A19555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8878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1932A-4D37-4523-8243-333DF95D470B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213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DCB63-E98A-4FE2-8416-2BE4AA35D86D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42389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938F90-9027-4CAE-A36E-953590CD4561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4973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BB885-40D3-4116-A134-F601695FA9EA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367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D0FCED-405E-4BA1-B853-3C1F01867DF4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566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6875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997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7E3B5C-2723-45F7-A141-BB8F2AD2B84B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5699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8122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363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056640-DB1A-442D-8FF4-04C42C881509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200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085F5-D857-4158-A9BF-4C5962A19555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1959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2248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DCB63-E98A-4FE2-8416-2BE4AA35D86D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7666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6181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93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4125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84478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6089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5749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8893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1892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3425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0C34C-DDA0-4F31-8AD9-814D9293719A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7853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D0FCED-405E-4BA1-B853-3C1F01867DF4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5928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pPr>
              <a:defRPr/>
            </a:pPr>
            <a:fld id="{9080C34C-DDA0-4F31-8AD9-814D9293719A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4059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7E3B5C-2723-45F7-A141-BB8F2AD2B84B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1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02825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C92DB-93D5-498F-9BB7-D4EC0F1F6B67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3837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29BB4D-B1A7-4DA6-A0D6-DBB491306698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7870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056640-DB1A-442D-8FF4-04C42C881509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3783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085F5-D857-4158-A9BF-4C5962A19555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7829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1932A-4D37-4523-8243-333DF95D470B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36752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DCB63-E98A-4FE2-8416-2BE4AA35D86D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2674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335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53534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3039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03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07048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7314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6759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938F90-9027-4CAE-A36E-953590CD4561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79695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BB885-40D3-4116-A134-F601695FA9EA}" type="slidenum">
              <a:rPr lang="es-ES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71003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0FCED-405E-4BA1-B853-3C1F01867DF4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2053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0C34C-DDA0-4F31-8AD9-814D9293719A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6343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E3B5C-2723-45F7-A141-BB8F2AD2B84B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027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C92DB-93D5-498F-9BB7-D4EC0F1F6B67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8592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9BB4D-B1A7-4DA6-A0D6-DBB491306698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2285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56640-DB1A-442D-8FF4-04C42C881509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675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75844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085F5-D857-4158-A9BF-4C5962A19555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9548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1932A-4D37-4523-8243-333DF95D470B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3135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DCB63-E98A-4FE2-8416-2BE4AA35D86D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3118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38F90-9027-4CAE-A36E-953590CD4561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291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BB885-40D3-4116-A134-F601695FA9EA}" type="slidenum">
              <a:rPr lang="es-E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10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660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06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CC"/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6FB33EA-ED2D-403B-AF25-BC17A0CD3D8E}" type="datetimeFigureOut">
              <a:rPr lang="en-US" smtClean="0"/>
              <a:t>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70B4EAD-6707-4AFA-A13E-8AD979ABAF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824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1792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137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989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  <p:sldLayoutId id="214748376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EACCDB-058E-4E10-BF50-756AD46BA696}" type="slidenum">
              <a:rPr lang="es-E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92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6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tm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23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13692" y="197476"/>
            <a:ext cx="11771981" cy="648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fa-IR" sz="4800" b="1" dirty="0">
                <a:solidFill>
                  <a:srgbClr val="FF0000"/>
                </a:solidFill>
                <a:cs typeface="B Titr" panose="00000700000000000000" pitchFamily="2" charset="-78"/>
              </a:rPr>
              <a:t>افراد پره ديابتيك چه كساني هستند</a:t>
            </a:r>
            <a:r>
              <a:rPr lang="fa-IR" sz="4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؟</a:t>
            </a:r>
          </a:p>
          <a:p>
            <a:pPr algn="r" rtl="1"/>
            <a:endParaRPr lang="fa-IR" sz="32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افرادي كه قندخون </a:t>
            </a:r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ناشتا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 در آ ن ها </a:t>
            </a:r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125 - 100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ميلي گرم در دسي 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ليتر است،اختلال قندخون نا شتا  </a:t>
            </a:r>
            <a:r>
              <a:rPr lang="en-US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  IFG 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دارند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و 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كساني كه درآزمايش تحمل </a:t>
            </a:r>
            <a:r>
              <a:rPr lang="fa-IR" sz="32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قند 2 ساعت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 پس از مصرف 75 گرم گلوكز، قند خون آ ن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ها </a:t>
            </a:r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199 - 140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 ميلي گرم در دسي 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ليتر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باشد، 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اختلال تحمل گلوكز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( </a:t>
            </a:r>
            <a:r>
              <a:rPr lang="en-US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IGT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 ) دارند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. </a:t>
            </a:r>
            <a:endParaRPr lang="en-US" sz="3200" b="1" dirty="0" smtClean="0">
              <a:solidFill>
                <a:schemeClr val="tx2"/>
              </a:solidFill>
              <a:cs typeface="B Nazanin" panose="00000400000000000000" pitchFamily="2" charset="-78"/>
            </a:endParaRPr>
          </a:p>
          <a:p>
            <a:pPr algn="r" rtl="1"/>
            <a:endParaRPr lang="fa-IR" sz="3200" b="1" dirty="0" smtClean="0">
              <a:solidFill>
                <a:schemeClr val="tx2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مجموعه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ي افرادي كه 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مبتلا به </a:t>
            </a:r>
            <a:r>
              <a:rPr lang="en-US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IFG 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 يا </a:t>
            </a:r>
            <a:r>
              <a:rPr lang="en-US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IGT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هستند ، </a:t>
            </a:r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پر ه ديابتي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ناميد ه مي شوند 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اين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افراد </a:t>
            </a:r>
            <a:r>
              <a:rPr lang="fa-IR" sz="3200" b="1" dirty="0" smtClean="0">
                <a:solidFill>
                  <a:schemeClr val="tx2"/>
                </a:solidFill>
                <a:cs typeface="B Nazanin" panose="00000400000000000000" pitchFamily="2" charset="-78"/>
              </a:rPr>
              <a:t>درمعرض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خطر بروز ديابت محسوب شده و بايد </a:t>
            </a:r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سالانه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 جهت انجام آزمايش خون </a:t>
            </a:r>
            <a:r>
              <a:rPr lang="fa-IR" sz="3200" b="1" dirty="0">
                <a:solidFill>
                  <a:srgbClr val="FF0000"/>
                </a:solidFill>
                <a:cs typeface="B Nazanin" panose="00000400000000000000" pitchFamily="2" charset="-78"/>
              </a:rPr>
              <a:t>به پزشك ارجاع </a:t>
            </a:r>
            <a:r>
              <a:rPr lang="fa-IR" sz="3200" b="1" dirty="0">
                <a:solidFill>
                  <a:schemeClr val="tx2"/>
                </a:solidFill>
                <a:cs typeface="B Nazanin" panose="00000400000000000000" pitchFamily="2" charset="-78"/>
              </a:rPr>
              <a:t>شوند.</a:t>
            </a:r>
          </a:p>
          <a:p>
            <a:pPr algn="r"/>
            <a:endParaRPr lang="en-US" sz="3200" dirty="0">
              <a:solidFill>
                <a:schemeClr val="tx2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0158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13693" y="197476"/>
            <a:ext cx="11700000" cy="648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endParaRPr lang="fa-IR" dirty="0" smtClean="0">
              <a:solidFill>
                <a:schemeClr val="tx2"/>
              </a:solidFill>
              <a:cs typeface="B Titr" panose="00000700000000000000" pitchFamily="2" charset="-78"/>
            </a:endParaRPr>
          </a:p>
          <a:p>
            <a:pPr algn="r" rtl="1"/>
            <a:endParaRPr lang="fa-IR" dirty="0" smtClean="0">
              <a:solidFill>
                <a:schemeClr val="tx2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chemeClr val="tx2"/>
                </a:solidFill>
                <a:cs typeface="B Titr" panose="00000700000000000000" pitchFamily="2" charset="-78"/>
              </a:rPr>
              <a:t>اين </a:t>
            </a:r>
            <a:r>
              <a:rPr lang="fa-IR" dirty="0">
                <a:solidFill>
                  <a:schemeClr val="tx2"/>
                </a:solidFill>
                <a:cs typeface="B Titr" panose="00000700000000000000" pitchFamily="2" charset="-78"/>
              </a:rPr>
              <a:t>افراد بايد در صورت اضافه وزن و چاقي، وزن خود را كاهش داده و متعادل كنند. استفاده از رژيم غذايي سالم و </a:t>
            </a:r>
            <a:r>
              <a:rPr lang="fa-IR" dirty="0" smtClean="0">
                <a:solidFill>
                  <a:schemeClr val="tx2"/>
                </a:solidFill>
                <a:cs typeface="B Titr" panose="00000700000000000000" pitchFamily="2" charset="-78"/>
              </a:rPr>
              <a:t>انجام فعاليت </a:t>
            </a:r>
            <a:r>
              <a:rPr lang="fa-IR" dirty="0">
                <a:solidFill>
                  <a:schemeClr val="tx2"/>
                </a:solidFill>
                <a:cs typeface="B Titr" panose="00000700000000000000" pitchFamily="2" charset="-78"/>
              </a:rPr>
              <a:t>هاي ورزشي منظم و مستمر ضمن كمك به كاهش وزن، سبب طبيعي شدن قند خون خواهد شد</a:t>
            </a:r>
            <a:r>
              <a:rPr lang="fa-IR" dirty="0" smtClean="0">
                <a:solidFill>
                  <a:schemeClr val="tx2"/>
                </a:solidFill>
                <a:cs typeface="B Titr" panose="00000700000000000000" pitchFamily="2" charset="-78"/>
              </a:rPr>
              <a:t>.</a:t>
            </a:r>
          </a:p>
          <a:p>
            <a:pPr algn="r" rtl="1"/>
            <a:endParaRPr lang="fa-IR" dirty="0" smtClean="0">
              <a:solidFill>
                <a:schemeClr val="tx2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مشاوره تغذیه و مشاوره فعالیت بدنی هر 6 ماه یکبار</a:t>
            </a:r>
          </a:p>
          <a:p>
            <a:pPr algn="r" rtl="1"/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غربالگری سالانه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8783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534" y="113044"/>
            <a:ext cx="11078292" cy="6942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rtl="1"/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افراد در  معرض خطر ابتلا به دیابت </a:t>
            </a:r>
            <a: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</a:br>
            <a:endParaRPr lang="en-US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255059" y="1119581"/>
            <a:ext cx="3240000" cy="16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افراد دارای</a:t>
            </a:r>
          </a:p>
          <a:p>
            <a:pPr algn="ctr"/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اضافه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وزن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يا چاق</a:t>
            </a:r>
            <a:r>
              <a:rPr lang="en-US" sz="28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en-US" sz="2800" dirty="0">
                <a:solidFill>
                  <a:schemeClr val="tx1"/>
                </a:solidFill>
                <a:cs typeface="B Titr" panose="00000700000000000000" pitchFamily="2" charset="-78"/>
              </a:rPr>
            </a:br>
            <a:endParaRPr lang="en-US" sz="2800" dirty="0"/>
          </a:p>
        </p:txBody>
      </p:sp>
      <p:sp>
        <p:nvSpPr>
          <p:cNvPr id="7" name="Rounded Rectangle 6"/>
          <p:cNvSpPr/>
          <p:nvPr/>
        </p:nvSpPr>
        <p:spPr>
          <a:xfrm>
            <a:off x="4452904" y="1119581"/>
            <a:ext cx="3240000" cy="16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سابقه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ي خانوادگی </a:t>
            </a:r>
          </a:p>
          <a:p>
            <a:pPr algn="ctr"/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ابتلا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به ديابت</a:t>
            </a:r>
            <a:endParaRPr lang="en-US" sz="2800" dirty="0"/>
          </a:p>
        </p:txBody>
      </p:sp>
      <p:sp>
        <p:nvSpPr>
          <p:cNvPr id="8" name="Rounded Rectangle 7"/>
          <p:cNvSpPr/>
          <p:nvPr/>
        </p:nvSpPr>
        <p:spPr>
          <a:xfrm>
            <a:off x="650750" y="1119581"/>
            <a:ext cx="3240000" cy="16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 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فشارخون مساوي يا بیشتر از   140/90</a:t>
            </a:r>
            <a:endParaRPr lang="en-US" sz="2800" dirty="0"/>
          </a:p>
        </p:txBody>
      </p:sp>
      <p:sp>
        <p:nvSpPr>
          <p:cNvPr id="9" name="Rounded Rectangle 8"/>
          <p:cNvSpPr/>
          <p:nvPr/>
        </p:nvSpPr>
        <p:spPr>
          <a:xfrm>
            <a:off x="2302761" y="4813919"/>
            <a:ext cx="3240000" cy="16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سابقه ي 2 بار يا بيش تر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سقط </a:t>
            </a:r>
          </a:p>
          <a:p>
            <a:pPr algn="ctr"/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( بدون علت مشخص)</a:t>
            </a:r>
            <a:endParaRPr lang="en-US" sz="2800" dirty="0"/>
          </a:p>
        </p:txBody>
      </p:sp>
      <p:sp>
        <p:nvSpPr>
          <p:cNvPr id="10" name="Rounded Rectangle 9"/>
          <p:cNvSpPr/>
          <p:nvPr/>
        </p:nvSpPr>
        <p:spPr>
          <a:xfrm>
            <a:off x="6597575" y="4813919"/>
            <a:ext cx="3240000" cy="16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سابقه ي مرده زايي</a:t>
            </a:r>
            <a:endParaRPr lang="en-US" sz="2800" dirty="0"/>
          </a:p>
        </p:txBody>
      </p:sp>
      <p:sp>
        <p:nvSpPr>
          <p:cNvPr id="11" name="Rounded Rectangle 10"/>
          <p:cNvSpPr/>
          <p:nvPr/>
        </p:nvSpPr>
        <p:spPr>
          <a:xfrm>
            <a:off x="650749" y="2914930"/>
            <a:ext cx="3240000" cy="16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نوزاد با وزن بيش از </a:t>
            </a:r>
            <a:endParaRPr lang="fa-IR" sz="28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4 کیلو گرم</a:t>
            </a:r>
            <a:endParaRPr lang="en-US" sz="2800" dirty="0"/>
          </a:p>
        </p:txBody>
      </p:sp>
      <p:sp>
        <p:nvSpPr>
          <p:cNvPr id="12" name="Rounded Rectangle 11"/>
          <p:cNvSpPr/>
          <p:nvPr/>
        </p:nvSpPr>
        <p:spPr>
          <a:xfrm>
            <a:off x="4452904" y="2881662"/>
            <a:ext cx="3240000" cy="16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سابقه ي ديابت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در بارداري قبلی</a:t>
            </a:r>
            <a:endParaRPr lang="en-US" sz="2800" dirty="0"/>
          </a:p>
        </p:txBody>
      </p:sp>
      <p:sp>
        <p:nvSpPr>
          <p:cNvPr id="13" name="Rounded Rectangle 12"/>
          <p:cNvSpPr/>
          <p:nvPr/>
        </p:nvSpPr>
        <p:spPr>
          <a:xfrm>
            <a:off x="8255059" y="2983384"/>
            <a:ext cx="3240000" cy="1620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a-IR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زنان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باردار </a:t>
            </a:r>
            <a:endParaRPr lang="fa-IR" sz="28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(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در هر گروه سني)</a:t>
            </a: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5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9988" y="223538"/>
            <a:ext cx="7663857" cy="6480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علائم و نشانه های بیماری دیابت</a:t>
            </a:r>
            <a:b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b="1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علائم ديابت 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نوع 1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معمولاً 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شديد و ناگهاني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1. تشنگي زياد و نوشيدن آب بسيار (پرنوشي)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2. گرسنگي (پرخوري)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3. ادرار زياد (پرادراري)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4. خستگي زياد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5. كم شدن وزن بدن و لاغري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6. تاري ديد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7. ادرار شبانه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8. عفونت هاي مكرر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9. تأخير در بهبود زخم ها و بريدگي ها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ديابت 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نوع 2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معمولاً 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بدون علامت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است.</a:t>
            </a:r>
            <a:endParaRPr lang="en-US" sz="2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7" y="1753496"/>
            <a:ext cx="3667653" cy="434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60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114" y="423081"/>
            <a:ext cx="11244835" cy="626727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عوارض </a:t>
            </a:r>
            <a:r>
              <a:rPr lang="fa-IR" sz="4000" b="1" dirty="0">
                <a:solidFill>
                  <a:srgbClr val="FF0000"/>
                </a:solidFill>
                <a:cs typeface="B Titr" panose="00000700000000000000" pitchFamily="2" charset="-78"/>
              </a:rPr>
              <a:t>زودرس </a:t>
            </a:r>
            <a: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ديابت</a:t>
            </a:r>
            <a:b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كتواسيدوز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: در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بيماران مبتلا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به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ديابت 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نو ع 1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رخ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مي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دهد </a:t>
            </a:r>
            <a:b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كماي هيپراسمولار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: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در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بيماران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مبتلا به ديابت 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نو 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ع 2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به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وجود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مي آيد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هيپوگليسمي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: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هر دو نوع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ديابت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ظاهرمي شود. </a:t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اين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عوارض كه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ممكن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است به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دفعات رخ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دهند،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تهديد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كنند ه ي حيات هستند،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اما درصورت درمان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صحيح و سريع كاملاً </a:t>
            </a:r>
            <a:r>
              <a:rPr 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بهبود </a:t>
            </a:r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مي يابند.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18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18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endParaRPr lang="en-US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082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 rtl="1">
              <a:buClr>
                <a:schemeClr val="tx1"/>
              </a:buClr>
            </a:pP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4000" dirty="0">
                <a:solidFill>
                  <a:srgbClr val="FF0000"/>
                </a:solidFill>
                <a:cs typeface="B Titr" panose="00000700000000000000" pitchFamily="2" charset="-78"/>
              </a:rPr>
              <a:t>عوارض ديررس ديابت </a:t>
            </a:r>
            <a:r>
              <a:rPr lang="fa-IR" sz="4000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4000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1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. بيماري هاي عروق خوني كوچك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(ميكروواسكولار)</a:t>
            </a:r>
            <a:b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بيماري </a:t>
            </a: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هاي چشمي(رتينوپاتي)</a:t>
            </a:r>
            <a:b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2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بيماري </a:t>
            </a: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هاي كليوي (نفروپاتي)</a:t>
            </a:r>
            <a:b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بيماري هاي دستگاه عصبي (نوروپاتي)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2. بيماري هاي عروق خوني بزرگ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(ماكروواسكولار)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51" y="216760"/>
            <a:ext cx="2993535" cy="2276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104" y="2639306"/>
            <a:ext cx="3204927" cy="17219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191" y="216759"/>
            <a:ext cx="2927680" cy="22767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51" y="4507043"/>
            <a:ext cx="6216440" cy="2156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832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13693" y="197476"/>
            <a:ext cx="11700000" cy="6480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rtl="1"/>
            <a:r>
              <a:rPr lang="fa-IR" sz="48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پای دیابتی</a:t>
            </a:r>
          </a:p>
          <a:p>
            <a:pPr algn="r" rtl="1"/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از شايع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ترين عوارض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ديررس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ديابت اختلالات در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پاها</a:t>
            </a:r>
          </a:p>
          <a:p>
            <a:pPr algn="r" rtl="1"/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گزگز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و مور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مور شدن</a:t>
            </a:r>
            <a:endParaRPr lang="fa-IR" sz="32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سوزش </a:t>
            </a:r>
            <a:endParaRPr lang="fa-IR" sz="32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درد و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بي حسي </a:t>
            </a:r>
            <a:endParaRPr lang="fa-IR" sz="32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r" rtl="1"/>
            <a:endParaRPr lang="fa-IR" sz="28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ابتدا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زخمي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در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انگشتان پا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به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وجود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مي آيد اختلال درخونرساني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بهبودي حاصل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نمي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شود و زخم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پيشرفت مي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كند. </a:t>
            </a:r>
            <a:endParaRPr lang="fa-IR" sz="32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r" rtl="1"/>
            <a:endParaRPr lang="fa-IR" sz="2800" dirty="0" smtClean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درصورت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عدم كنترل بيماري، عضو </a:t>
            </a:r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مبتلا </a:t>
            </a:r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دچارگانگرن </a:t>
            </a:r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(قانقاريا)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شده كه براي پيشگيري از پيشرفت آن و مرگ بيمار، </a:t>
            </a:r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اندام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 مبتلا بايد </a:t>
            </a:r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قطع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 شود.</a:t>
            </a:r>
            <a:endParaRPr lang="en-US" sz="32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8" y="306658"/>
            <a:ext cx="3791637" cy="262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88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82555" y="2129050"/>
            <a:ext cx="10376848" cy="41854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2628" indent="-342900" algn="justLow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fa-IR" sz="2400" b="1" dirty="0" err="1">
                <a:cs typeface="B Nazanin" panose="00000400000000000000" pitchFamily="2" charset="-78"/>
              </a:rPr>
              <a:t>تغذيه</a:t>
            </a:r>
            <a:r>
              <a:rPr lang="fa-IR" sz="2400" b="1" dirty="0">
                <a:cs typeface="B Nazanin" panose="00000400000000000000" pitchFamily="2" charset="-78"/>
              </a:rPr>
              <a:t> سالم و مناسب</a:t>
            </a:r>
            <a:endParaRPr lang="en-US" sz="2400" b="1" dirty="0">
              <a:cs typeface="B Nazanin" panose="00000400000000000000" pitchFamily="2" charset="-78"/>
            </a:endParaRPr>
          </a:p>
          <a:p>
            <a:pPr marL="452628" indent="-342900" algn="justLow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fa-IR" sz="2400" b="1" dirty="0">
                <a:cs typeface="B Nazanin" panose="00000400000000000000" pitchFamily="2" charset="-78"/>
              </a:rPr>
              <a:t>فعاليت بدني </a:t>
            </a:r>
            <a:r>
              <a:rPr lang="fa-IR" sz="2400" b="1" dirty="0" smtClean="0">
                <a:cs typeface="B Nazanin" panose="00000400000000000000" pitchFamily="2" charset="-78"/>
              </a:rPr>
              <a:t>كافي</a:t>
            </a:r>
            <a:r>
              <a:rPr lang="fa-IR" sz="2400" dirty="0" smtClean="0">
                <a:cs typeface="B Nazanin" panose="00000400000000000000" pitchFamily="2" charset="-78"/>
              </a:rPr>
              <a:t>( 30 دقیقه فعالیت متوسط/ 25 دقیقه فعالیت شدید)</a:t>
            </a:r>
            <a:endParaRPr lang="en-US" sz="2400" dirty="0">
              <a:cs typeface="B Nazanin" panose="00000400000000000000" pitchFamily="2" charset="-78"/>
            </a:endParaRPr>
          </a:p>
          <a:p>
            <a:pPr marL="452628" indent="-342900" algn="justLow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fa-IR" sz="2400" b="1" dirty="0">
                <a:cs typeface="B Nazanin" panose="00000400000000000000" pitchFamily="2" charset="-78"/>
              </a:rPr>
              <a:t>داشتن وزن </a:t>
            </a:r>
            <a:r>
              <a:rPr lang="fa-IR" sz="2400" b="1" dirty="0" smtClean="0">
                <a:cs typeface="B Nazanin" panose="00000400000000000000" pitchFamily="2" charset="-78"/>
              </a:rPr>
              <a:t>مناسب</a:t>
            </a:r>
            <a:r>
              <a:rPr lang="fa-IR" sz="2400" dirty="0" smtClean="0">
                <a:cs typeface="B Nazanin" panose="00000400000000000000" pitchFamily="2" charset="-78"/>
              </a:rPr>
              <a:t>( </a:t>
            </a:r>
            <a:r>
              <a:rPr lang="en-US" sz="2400" dirty="0" smtClean="0">
                <a:cs typeface="B Nazanin" panose="00000400000000000000" pitchFamily="2" charset="-78"/>
              </a:rPr>
              <a:t>BMI</a:t>
            </a:r>
            <a:r>
              <a:rPr lang="fa-IR" sz="2400" dirty="0" smtClean="0">
                <a:cs typeface="B Nazanin" panose="00000400000000000000" pitchFamily="2" charset="-78"/>
              </a:rPr>
              <a:t> کمتر از 25 )</a:t>
            </a:r>
            <a:endParaRPr lang="en-US" sz="2400" dirty="0">
              <a:cs typeface="B Nazanin" panose="00000400000000000000" pitchFamily="2" charset="-78"/>
            </a:endParaRPr>
          </a:p>
          <a:p>
            <a:pPr marL="452628" indent="-342900" algn="justLow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fa-IR" sz="2400" b="1" dirty="0" smtClean="0">
                <a:cs typeface="B Nazanin" panose="00000400000000000000" pitchFamily="2" charset="-78"/>
              </a:rPr>
              <a:t>اندازه‌گيري قندخون و نگهداري </a:t>
            </a:r>
            <a:r>
              <a:rPr lang="fa-IR" sz="2400" b="1" dirty="0">
                <a:cs typeface="B Nazanin" panose="00000400000000000000" pitchFamily="2" charset="-78"/>
              </a:rPr>
              <a:t>قندخون درحد </a:t>
            </a:r>
            <a:r>
              <a:rPr lang="fa-IR" sz="2400" b="1" dirty="0" smtClean="0">
                <a:cs typeface="B Nazanin" panose="00000400000000000000" pitchFamily="2" charset="-78"/>
              </a:rPr>
              <a:t>مطلوب</a:t>
            </a:r>
            <a:endParaRPr lang="en-US" sz="40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452628" indent="-342900" algn="justLow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fa-IR" sz="2400" b="1" dirty="0" smtClean="0">
                <a:cs typeface="B Nazanin" panose="00000400000000000000" pitchFamily="2" charset="-78"/>
              </a:rPr>
              <a:t>مصرف </a:t>
            </a:r>
            <a:r>
              <a:rPr lang="fa-IR" sz="2400" b="1" dirty="0">
                <a:cs typeface="B Nazanin" panose="00000400000000000000" pitchFamily="2" charset="-78"/>
              </a:rPr>
              <a:t>داروهاي تجويز </a:t>
            </a:r>
            <a:r>
              <a:rPr lang="fa-IR" sz="2400" b="1" dirty="0" smtClean="0">
                <a:cs typeface="B Nazanin" panose="00000400000000000000" pitchFamily="2" charset="-78"/>
              </a:rPr>
              <a:t>شده</a:t>
            </a:r>
          </a:p>
          <a:p>
            <a:pPr marL="452628" indent="-342900" algn="justLow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fa-IR" sz="2400" b="1" dirty="0" smtClean="0">
                <a:cs typeface="B Nazanin" panose="00000400000000000000" pitchFamily="2" charset="-78"/>
              </a:rPr>
              <a:t>مراقبت از پا </a:t>
            </a:r>
            <a:r>
              <a:rPr lang="fa-IR" sz="2400" dirty="0" smtClean="0">
                <a:cs typeface="B Nazanin" panose="00000400000000000000" pitchFamily="2" charset="-78"/>
              </a:rPr>
              <a:t>( بررسی روزانه از نظر وجود قرمزی، تورم، تغییر رنگ، زخم و ترک خوردگی)</a:t>
            </a:r>
            <a:endParaRPr lang="en-US" sz="2400" dirty="0"/>
          </a:p>
        </p:txBody>
      </p:sp>
      <p:sp>
        <p:nvSpPr>
          <p:cNvPr id="4" name="AutoShape 129"/>
          <p:cNvSpPr>
            <a:spLocks noChangeArrowheads="1"/>
          </p:cNvSpPr>
          <p:nvPr/>
        </p:nvSpPr>
        <p:spPr bwMode="auto">
          <a:xfrm>
            <a:off x="1169158" y="476250"/>
            <a:ext cx="9853684" cy="12969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/>
            <a:r>
              <a:rPr lang="fa-IR" sz="32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cs typeface="B Titr" panose="00000700000000000000" pitchFamily="2" charset="-78"/>
              </a:rPr>
              <a:t>اصول کنترل بیماری دیابت</a:t>
            </a:r>
            <a:endParaRPr lang="en-US" sz="3200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002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76" y="268233"/>
            <a:ext cx="11700000" cy="63900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 rtl="1">
              <a:lnSpc>
                <a:spcPct val="150000"/>
              </a:lnSpc>
            </a:pPr>
            <a:r>
              <a:rPr lang="fa-IR" sz="4800" b="1" dirty="0">
                <a:solidFill>
                  <a:srgbClr val="FF0000"/>
                </a:solidFill>
                <a:cs typeface="B Titr" panose="00000700000000000000" pitchFamily="2" charset="-78"/>
              </a:rPr>
              <a:t>آموزش ا</a:t>
            </a:r>
            <a:r>
              <a:rPr lang="fa-IR" sz="4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فراد </a:t>
            </a:r>
            <a:r>
              <a:rPr lang="fa-IR" sz="4800" b="1" dirty="0">
                <a:solidFill>
                  <a:srgbClr val="FF0000"/>
                </a:solidFill>
                <a:cs typeface="B Titr" panose="00000700000000000000" pitchFamily="2" charset="-78"/>
              </a:rPr>
              <a:t>مبتلا به </a:t>
            </a:r>
            <a:r>
              <a:rPr lang="fa-IR" sz="4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ديابت</a:t>
            </a:r>
            <a:r>
              <a:rPr lang="fa-IR" sz="1800" b="1" dirty="0">
                <a:solidFill>
                  <a:schemeClr val="tx1"/>
                </a:solidFill>
              </a:rPr>
              <a:t/>
            </a:r>
            <a:br>
              <a:rPr lang="fa-IR" sz="1800" b="1" dirty="0">
                <a:solidFill>
                  <a:schemeClr val="tx1"/>
                </a:solidFill>
              </a:rPr>
            </a:b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1. كنترل وزن</a:t>
            </a:r>
            <a:b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2. برنامه ي غذايي</a:t>
            </a:r>
            <a:b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3. ورزش و فعاليت هاي بدني</a:t>
            </a:r>
            <a:b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4. مراقبت از پا</a:t>
            </a:r>
            <a:b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5. ترك مصرف دخانيات</a:t>
            </a:r>
            <a:b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  <a:t>6. نحوه مصرف داروهاي تجويز شده</a:t>
            </a:r>
            <a:br>
              <a:rPr lang="fa-IR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7. نحوه اندازه گیری قند خون</a:t>
            </a:r>
            <a:r>
              <a:rPr lang="fa-IR" sz="1800" dirty="0">
                <a:solidFill>
                  <a:schemeClr val="tx1"/>
                </a:solidFill>
              </a:rPr>
              <a:t/>
            </a:r>
            <a:br>
              <a:rPr lang="fa-IR" sz="1800" dirty="0">
                <a:solidFill>
                  <a:schemeClr val="tx1"/>
                </a:solidFill>
              </a:rPr>
            </a:b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6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996286" y="150125"/>
            <a:ext cx="10140287" cy="391690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 eaLnBrk="1" hangingPunct="1"/>
            <a:r>
              <a:rPr lang="ar-SA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>کارگاه آموزشی </a:t>
            </a:r>
            <a: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>برنامه فشارخون</a:t>
            </a:r>
            <a:b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/>
            </a:r>
            <a:b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>(</a:t>
            </a:r>
            <a:r>
              <a:rPr lang="fa-IR" sz="5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>فرایند مراقبت فشارخون در سامانه سیب)</a:t>
            </a:r>
            <a:r>
              <a:rPr lang="fa-IR" sz="5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/>
            </a:r>
            <a:br>
              <a:rPr lang="fa-IR" sz="5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endParaRPr lang="fa-IR" sz="6000" b="1" i="1" cap="none" dirty="0" smtClean="0">
              <a:ln w="12700">
                <a:solidFill>
                  <a:schemeClr val="accent1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accent1"/>
                </a:outerShdw>
              </a:effectLst>
              <a:ea typeface="Times New Roman" pitchFamily="18" charset="0"/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0621" y="4389120"/>
            <a:ext cx="6291618" cy="2248348"/>
          </a:xfrm>
          <a:solidFill>
            <a:srgbClr val="CCFFCC"/>
          </a:solidFill>
          <a:extLst/>
        </p:spPr>
        <p:txBody>
          <a:bodyPr>
            <a:noAutofit/>
          </a:bodyPr>
          <a:lstStyle/>
          <a:p>
            <a:pPr algn="ctr">
              <a:defRPr/>
            </a:pPr>
            <a:r>
              <a:rPr lang="fa-IR" sz="2800" b="1" dirty="0" smtClean="0">
                <a:ln w="17780" cmpd="sng">
                  <a:solidFill>
                    <a:schemeClr val="accent5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cs typeface="B Titr" pitchFamily="2" charset="-78"/>
              </a:rPr>
              <a:t>واحد پیشگیری و کنترل بیماریهای غیرواگیر مرکز بهداشت</a:t>
            </a:r>
          </a:p>
          <a:p>
            <a:pPr algn="ctr">
              <a:defRPr/>
            </a:pPr>
            <a:r>
              <a:rPr lang="fa-IR" sz="2800" b="1" dirty="0" smtClean="0">
                <a:ln w="17780" cmpd="sng">
                  <a:solidFill>
                    <a:schemeClr val="accent5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cs typeface="B Titr" pitchFamily="2" charset="-78"/>
              </a:rPr>
              <a:t>خرداد ماه 1403</a:t>
            </a:r>
            <a:endParaRPr lang="fa-IR" sz="2800" b="1" dirty="0">
              <a:ln w="17780" cmpd="sng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485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>
          <a:xfrm>
            <a:off x="996286" y="1501253"/>
            <a:ext cx="10140287" cy="1091821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rtl="1"/>
            <a: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/>
            </a:r>
            <a:b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r>
              <a:rPr lang="fa-IR" sz="60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/>
            </a:r>
            <a:br>
              <a:rPr lang="fa-IR" sz="60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/>
            </a:r>
            <a:b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r>
              <a:rPr lang="fa-IR" sz="60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/>
            </a:r>
            <a:br>
              <a:rPr lang="fa-IR" sz="60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/>
            </a:r>
            <a:b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/>
            </a:r>
            <a:br>
              <a:rPr lang="fa-IR" sz="60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r>
              <a:rPr lang="fa-IR" sz="5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/>
            </a:r>
            <a:br>
              <a:rPr lang="fa-IR" sz="5400" b="1" cap="none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</a:br>
            <a:r>
              <a:rPr lang="ar-SA" sz="60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>کارگاه آموزشی </a:t>
            </a:r>
            <a:r>
              <a:rPr lang="fa-IR" sz="6000" b="1" cap="none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itchFamily="18" charset="0"/>
                <a:ea typeface="Times New Roman" pitchFamily="18" charset="0"/>
                <a:cs typeface="B Titr" panose="00000700000000000000" pitchFamily="2" charset="-78"/>
              </a:rPr>
              <a:t>برنامه دیابت</a:t>
            </a:r>
            <a:endParaRPr lang="fa-IR" sz="6000" b="1" i="1" cap="none" dirty="0" smtClean="0">
              <a:ln w="12700">
                <a:solidFill>
                  <a:schemeClr val="accent1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accent1"/>
                </a:outerShdw>
              </a:effectLst>
              <a:ea typeface="Times New Roman" pitchFamily="18" charset="0"/>
              <a:cs typeface="B Titr" panose="00000700000000000000" pitchFamily="2" charset="-78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4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37883"/>
            <a:ext cx="10972800" cy="953036"/>
          </a:xfrm>
        </p:spPr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/>
            </a:r>
            <a:br>
              <a:rPr lang="fa-IR" b="1" dirty="0" smtClean="0">
                <a:solidFill>
                  <a:srgbClr val="C00000"/>
                </a:solidFill>
                <a:cs typeface="B Titr" panose="00000700000000000000" pitchFamily="2" charset="-78"/>
              </a:rPr>
            </a:br>
            <a:r>
              <a:rPr lang="fa-IR" sz="67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تعريف فشارخون</a:t>
            </a:r>
            <a:r>
              <a:rPr lang="fa-IR" b="1" dirty="0">
                <a:solidFill>
                  <a:srgbClr val="C00000"/>
                </a:solidFill>
                <a:cs typeface="B Titr" panose="00000700000000000000" pitchFamily="2" charset="-78"/>
              </a:rPr>
              <a:t/>
            </a:r>
            <a:br>
              <a:rPr lang="fa-IR" b="1" dirty="0">
                <a:solidFill>
                  <a:srgbClr val="C00000"/>
                </a:solidFill>
                <a:cs typeface="B Titr" panose="00000700000000000000" pitchFamily="2" charset="-78"/>
              </a:rPr>
            </a:b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2089239" y="1584101"/>
          <a:ext cx="8013522" cy="4712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595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5618" y="764248"/>
            <a:ext cx="10087087" cy="54049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0" algn="just" rtl="1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فشارخون </a:t>
            </a:r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به دو عامل مهم بستگي دارد</a:t>
            </a:r>
            <a:r>
              <a:rPr lang="fa-IR" sz="2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:</a:t>
            </a:r>
          </a:p>
          <a:p>
            <a:pPr marL="0" lvl="0" indent="0" algn="just" rtl="1">
              <a:lnSpc>
                <a:spcPct val="150000"/>
              </a:lnSpc>
              <a:buNone/>
            </a:pPr>
            <a:endParaRPr lang="en-US" sz="2800" b="1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برون </a:t>
            </a: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ده </a:t>
            </a:r>
            <a:r>
              <a:rPr lang="fa-IR" sz="24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قلب: مقدار </a:t>
            </a: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خوني كه در هر دقيقه به وسيله قلب به درون شريان آئورت پمپ مي شود (حدود </a:t>
            </a:r>
            <a:r>
              <a:rPr lang="fa-IR" sz="24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5-6 ليتر</a:t>
            </a: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) </a:t>
            </a:r>
            <a:endParaRPr lang="fa-IR" sz="2400" b="1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مقاومت رگ: مقاومتي </a:t>
            </a:r>
            <a:r>
              <a:rPr lang="fa-IR" sz="2400" b="1" dirty="0">
                <a:solidFill>
                  <a:srgbClr val="000000"/>
                </a:solidFill>
                <a:cs typeface="B Nazanin" panose="00000400000000000000" pitchFamily="2" charset="-78"/>
              </a:rPr>
              <a:t>كه بر سر راه خروج خون از قلب در رگ ها وجود دارد</a:t>
            </a:r>
            <a:r>
              <a:rPr lang="fa-IR" sz="24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.</a:t>
            </a:r>
          </a:p>
          <a:p>
            <a:pPr marL="0" lvl="0" indent="0" algn="just" rtl="1">
              <a:lnSpc>
                <a:spcPct val="150000"/>
              </a:lnSpc>
              <a:buNone/>
            </a:pPr>
            <a:endParaRPr lang="fa-IR" sz="2400" b="1" dirty="0" smtClean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pPr marL="0" lvl="0" indent="0" algn="ctr" rtl="1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  <a:t>با تغيير برون ده قلب يا مقاومت رگ، مقدار فشارخون تغيير مي </a:t>
            </a:r>
            <a:r>
              <a:rPr lang="fa-IR" sz="28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كند</a:t>
            </a:r>
            <a:endParaRPr lang="en-US" sz="2400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02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2475"/>
            <a:ext cx="10972800" cy="924059"/>
          </a:xfrm>
        </p:spPr>
        <p:txBody>
          <a:bodyPr/>
          <a:lstStyle/>
          <a:p>
            <a:pPr rtl="1"/>
            <a:r>
              <a:rPr lang="fa-IR" dirty="0" smtClean="0">
                <a:solidFill>
                  <a:srgbClr val="C00000"/>
                </a:solidFill>
                <a:cs typeface="B Titr" panose="00000700000000000000" pitchFamily="2" charset="-78"/>
              </a:rPr>
              <a:t>طبقه </a:t>
            </a:r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بندی فشارخون</a:t>
            </a:r>
            <a:endParaRPr lang="en-US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97734"/>
            <a:ext cx="11135932" cy="554444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 rtl="1"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فشارخون طبيعي: </a:t>
            </a:r>
            <a:r>
              <a:rPr lang="fa-IR" sz="2400" b="1" dirty="0">
                <a:cs typeface="B Nazanin" panose="00000400000000000000" pitchFamily="2" charset="-78"/>
              </a:rPr>
              <a:t>در يك فرد سالم در حال استراحت فشارخون كمتر </a:t>
            </a:r>
            <a:r>
              <a:rPr lang="fa-IR" sz="2400" b="1" dirty="0" smtClean="0">
                <a:cs typeface="B Nazanin" panose="00000400000000000000" pitchFamily="2" charset="-78"/>
              </a:rPr>
              <a:t>از 80/120 </a:t>
            </a:r>
            <a:r>
              <a:rPr lang="fa-IR" sz="2400" b="1" dirty="0">
                <a:cs typeface="B Nazanin" panose="00000400000000000000" pitchFamily="2" charset="-78"/>
              </a:rPr>
              <a:t>ميلي متر جيوه </a:t>
            </a:r>
            <a:r>
              <a:rPr lang="fa-IR" sz="2400" b="1" dirty="0" smtClean="0">
                <a:cs typeface="B Nazanin" panose="00000400000000000000" pitchFamily="2" charset="-78"/>
              </a:rPr>
              <a:t>است </a:t>
            </a:r>
            <a:r>
              <a:rPr lang="fa-IR" sz="2400" b="1" dirty="0">
                <a:cs typeface="B Nazanin" panose="00000400000000000000" pitchFamily="2" charset="-78"/>
              </a:rPr>
              <a:t>. </a:t>
            </a:r>
            <a:endParaRPr lang="fa-IR" sz="2400" b="1" dirty="0" smtClean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پيش فشارخون بالا</a:t>
            </a:r>
            <a:r>
              <a:rPr lang="fa-IR" sz="2400" b="1" dirty="0">
                <a:solidFill>
                  <a:srgbClr val="FF0000"/>
                </a:solidFill>
                <a:latin typeface="BNazanin"/>
                <a:cs typeface="B Nazanin" panose="00000400000000000000" pitchFamily="2" charset="-78"/>
              </a:rPr>
              <a:t>: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فشار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سيستول بين 120 تا 139 و يا فشار دياستول بين 80 تا 89 ميلي متر جيوه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است.</a:t>
            </a:r>
          </a:p>
          <a:p>
            <a:pPr marL="0" indent="0" algn="just" rtl="1">
              <a:buNone/>
            </a:pPr>
            <a:r>
              <a:rPr lang="fa-IR" sz="2400" b="1" dirty="0" smtClean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فشار </a:t>
            </a:r>
            <a:r>
              <a:rPr lang="fa-IR" sz="2400" b="1" dirty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خون بالاي مرحله </a:t>
            </a:r>
            <a:r>
              <a:rPr lang="fa-IR" sz="2400" b="1" dirty="0" smtClean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يك</a:t>
            </a:r>
            <a:r>
              <a:rPr lang="fa-IR" sz="2400" b="1" dirty="0" smtClean="0">
                <a:solidFill>
                  <a:srgbClr val="FF0000"/>
                </a:solidFill>
                <a:latin typeface="BNazanin"/>
                <a:cs typeface="B Nazanin" panose="00000400000000000000" pitchFamily="2" charset="-78"/>
              </a:rPr>
              <a:t>: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فشار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سيستول بين 140 تا 159 و يا فشار دياستول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بين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90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تا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99 ميلي متر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جيوه است.</a:t>
            </a:r>
            <a:endParaRPr lang="fa-IR" sz="2400" b="1" dirty="0">
              <a:latin typeface="BNazanin"/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فشار خون بالاي مرحله </a:t>
            </a:r>
            <a:r>
              <a:rPr lang="fa-IR" sz="2400" b="1" dirty="0" smtClean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دو</a:t>
            </a:r>
            <a:r>
              <a:rPr lang="fa-IR" sz="2400" b="1" dirty="0" smtClean="0">
                <a:solidFill>
                  <a:srgbClr val="FF0000"/>
                </a:solidFill>
                <a:latin typeface="BNazanin"/>
                <a:cs typeface="B Nazanin" panose="00000400000000000000" pitchFamily="2" charset="-78"/>
              </a:rPr>
              <a:t>: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فشار سيستول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160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ميلي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متر جيوه و بالاتر و يا فشار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دياستول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100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ميلي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متر جيوه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و بالاتر است. </a:t>
            </a:r>
          </a:p>
          <a:p>
            <a:pPr marL="0" indent="0" algn="just" rtl="1">
              <a:buNone/>
            </a:pPr>
            <a:endParaRPr lang="fa-IR" sz="2400" b="1" dirty="0" smtClean="0">
              <a:latin typeface="BNazanin"/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4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اگر </a:t>
            </a:r>
            <a:r>
              <a:rPr lang="fa-IR" sz="2400" b="1" dirty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فقط فشار سيستول يا فقط فشار دياستول در اين حد باشد، باز هم فشارخون بالاي </a:t>
            </a:r>
            <a:r>
              <a:rPr lang="fa-IR" sz="24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مرحله دو محسوب مي </a:t>
            </a:r>
            <a:r>
              <a:rPr lang="fa-IR" sz="2400" b="1" dirty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شوند</a:t>
            </a:r>
            <a:r>
              <a:rPr lang="fa-IR" sz="24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.</a:t>
            </a:r>
          </a:p>
          <a:p>
            <a:pPr marL="0" indent="0" algn="ctr" rtl="1">
              <a:buNone/>
            </a:pPr>
            <a:endParaRPr lang="fa-IR" sz="2400" b="1" dirty="0">
              <a:solidFill>
                <a:srgbClr val="7030A0"/>
              </a:solidFill>
              <a:latin typeface="BNazanin"/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FF0000"/>
                </a:solidFill>
                <a:latin typeface="BNazanin"/>
                <a:cs typeface="B Nazanin" panose="00000400000000000000" pitchFamily="2" charset="-78"/>
              </a:rPr>
              <a:t> (فشارخون بحراني يا بحران فشارخون</a:t>
            </a:r>
            <a:r>
              <a:rPr lang="fa-IR" sz="2400" b="1" dirty="0" smtClean="0">
                <a:solidFill>
                  <a:srgbClr val="FF0000"/>
                </a:solidFill>
                <a:latin typeface="BNazanin"/>
                <a:cs typeface="B Nazanin" panose="00000400000000000000" pitchFamily="2" charset="-78"/>
              </a:rPr>
              <a:t>):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فشارخون سيستول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180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ميلي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متر جيوه و بيشتر و يا فشار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دياستول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110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ميلي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متر جيوه و بيشتر به عنوان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كريز </a:t>
            </a:r>
            <a:r>
              <a:rPr lang="fa-IR" sz="1600" b="1" dirty="0" smtClean="0">
                <a:latin typeface="TimesNewRoman"/>
                <a:cs typeface="B Nazanin" panose="00000400000000000000" pitchFamily="2" charset="-78"/>
              </a:rPr>
              <a:t>(</a:t>
            </a:r>
            <a:r>
              <a:rPr lang="en-US" sz="1600" b="1" dirty="0" smtClean="0">
                <a:latin typeface="TimesNewRoman"/>
                <a:cs typeface="B Nazanin" panose="00000400000000000000" pitchFamily="2" charset="-78"/>
              </a:rPr>
              <a:t>crisis</a:t>
            </a:r>
            <a:r>
              <a:rPr lang="fa-IR" sz="1600" b="1" dirty="0" smtClean="0">
                <a:latin typeface="TimesNewRoman"/>
                <a:cs typeface="B Nazanin" panose="00000400000000000000" pitchFamily="2" charset="-78"/>
              </a:rPr>
              <a:t>) 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فشارخون </a:t>
            </a:r>
            <a:r>
              <a:rPr lang="fa-IR" sz="2400" b="1" dirty="0">
                <a:latin typeface="BNazanin"/>
                <a:cs typeface="B Nazanin" panose="00000400000000000000" pitchFamily="2" charset="-78"/>
              </a:rPr>
              <a:t>محسوب مي شود و اقدام اورژانسي نياز دارد</a:t>
            </a:r>
            <a:r>
              <a:rPr lang="fa-IR" sz="2400" b="1" dirty="0" smtClean="0">
                <a:latin typeface="BNazanin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910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390548"/>
            <a:ext cx="10972800" cy="1143000"/>
          </a:xfrm>
        </p:spPr>
        <p:txBody>
          <a:bodyPr/>
          <a:lstStyle/>
          <a:p>
            <a:pPr rtl="1"/>
            <a:r>
              <a:rPr lang="fa-IR" sz="32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جدول</a:t>
            </a:r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32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طبقه </a:t>
            </a: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بندي فشارخون در افراد </a:t>
            </a:r>
            <a:r>
              <a:rPr lang="fa-IR" sz="32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بزرگسال</a:t>
            </a: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533548"/>
            <a:ext cx="11238964" cy="4905889"/>
          </a:xfrm>
        </p:spPr>
      </p:pic>
    </p:spTree>
    <p:extLst>
      <p:ext uri="{BB962C8B-B14F-4D97-AF65-F5344CB8AC3E}">
        <p14:creationId xmlns:p14="http://schemas.microsoft.com/office/powerpoint/2010/main" val="139952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2275"/>
            <a:ext cx="10972800" cy="785611"/>
          </a:xfrm>
        </p:spPr>
        <p:txBody>
          <a:bodyPr/>
          <a:lstStyle/>
          <a:p>
            <a:pPr rtl="1"/>
            <a:r>
              <a:rPr lang="fa-IR" sz="32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3200" b="1" dirty="0" smtClean="0"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انواع </a:t>
            </a:r>
            <a:r>
              <a:rPr lang="fa-IR" sz="4000" b="1" dirty="0">
                <a:solidFill>
                  <a:srgbClr val="FF0000"/>
                </a:solidFill>
                <a:cs typeface="B Titr" panose="00000700000000000000" pitchFamily="2" charset="-78"/>
              </a:rPr>
              <a:t>فشارخون بالا</a:t>
            </a:r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/>
            </a:r>
            <a:b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</a:br>
            <a:endParaRPr lang="en-US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2434"/>
            <a:ext cx="10972800" cy="508715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 rtl="1">
              <a:buNone/>
            </a:pPr>
            <a:r>
              <a:rPr lang="fa-IR" sz="3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فشارخون </a:t>
            </a:r>
            <a:r>
              <a:rPr lang="fa-IR" sz="3600" b="1" dirty="0">
                <a:solidFill>
                  <a:srgbClr val="FF0000"/>
                </a:solidFill>
                <a:cs typeface="B Nazanin" panose="00000400000000000000" pitchFamily="2" charset="-78"/>
              </a:rPr>
              <a:t>بالا اوليه</a:t>
            </a:r>
            <a:r>
              <a:rPr lang="fa-IR" sz="3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: </a:t>
            </a:r>
            <a:r>
              <a:rPr lang="fa-IR" sz="2800" b="1" dirty="0" smtClean="0">
                <a:cs typeface="B Nazanin" panose="00000400000000000000" pitchFamily="2" charset="-78"/>
              </a:rPr>
              <a:t>95 % بيماران </a:t>
            </a:r>
            <a:r>
              <a:rPr lang="fa-IR" sz="2800" b="1" dirty="0">
                <a:cs typeface="B Nazanin" panose="00000400000000000000" pitchFamily="2" charset="-78"/>
              </a:rPr>
              <a:t>فشارخوني را </a:t>
            </a:r>
            <a:r>
              <a:rPr lang="fa-IR" sz="2800" b="1" dirty="0" smtClean="0">
                <a:cs typeface="B Nazanin" panose="00000400000000000000" pitchFamily="2" charset="-78"/>
              </a:rPr>
              <a:t>شامل مي </a:t>
            </a:r>
            <a:r>
              <a:rPr lang="fa-IR" sz="2800" b="1" dirty="0">
                <a:cs typeface="B Nazanin" panose="00000400000000000000" pitchFamily="2" charset="-78"/>
              </a:rPr>
              <a:t>شود، </a:t>
            </a:r>
            <a:r>
              <a:rPr lang="fa-IR" sz="2800" b="1" dirty="0">
                <a:solidFill>
                  <a:srgbClr val="0070C0"/>
                </a:solidFill>
                <a:cs typeface="B Nazanin" panose="00000400000000000000" pitchFamily="2" charset="-78"/>
              </a:rPr>
              <a:t>علت فشارخون بالا مشخص نيست </a:t>
            </a:r>
            <a:r>
              <a:rPr lang="fa-IR" sz="2800" b="1" dirty="0">
                <a:cs typeface="B Nazanin" panose="00000400000000000000" pitchFamily="2" charset="-78"/>
              </a:rPr>
              <a:t>و عوامل </a:t>
            </a:r>
            <a:r>
              <a:rPr lang="fa-IR" sz="2800" b="1" dirty="0" smtClean="0">
                <a:cs typeface="B Nazanin" panose="00000400000000000000" pitchFamily="2" charset="-78"/>
              </a:rPr>
              <a:t>خطرسازي مانند </a:t>
            </a:r>
            <a:r>
              <a:rPr lang="fa-IR" sz="2800" b="1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Nazanin" panose="00000400000000000000" pitchFamily="2" charset="-78"/>
              </a:rPr>
              <a:t>سن 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cs typeface="B Nazanin" panose="00000400000000000000" pitchFamily="2" charset="-78"/>
              </a:rPr>
              <a:t>بالا، جنسيت مردانه، مصرف زياد نمك، چاقي، ديابت و سابقه خانوادگي</a:t>
            </a:r>
            <a:r>
              <a:rPr lang="fa-IR" sz="2800" b="1" dirty="0">
                <a:cs typeface="B Nazanin" panose="00000400000000000000" pitchFamily="2" charset="-78"/>
              </a:rPr>
              <a:t> را در ايجاد آن دخيل مي دانند.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3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3600" b="1" dirty="0">
                <a:solidFill>
                  <a:srgbClr val="FF0000"/>
                </a:solidFill>
                <a:cs typeface="B Nazanin" panose="00000400000000000000" pitchFamily="2" charset="-78"/>
              </a:rPr>
              <a:t>فشارخون بالا </a:t>
            </a:r>
            <a:r>
              <a:rPr lang="fa-IR" sz="36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ثانويه:</a:t>
            </a:r>
            <a:r>
              <a:rPr lang="fa-IR" sz="36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5 % </a:t>
            </a:r>
            <a:r>
              <a:rPr lang="fa-IR" sz="2800" b="1" dirty="0">
                <a:cs typeface="B Nazanin" panose="00000400000000000000" pitchFamily="2" charset="-78"/>
              </a:rPr>
              <a:t>بيماران فشارخوني را </a:t>
            </a:r>
            <a:r>
              <a:rPr lang="fa-IR" sz="2800" b="1" dirty="0" smtClean="0">
                <a:cs typeface="B Nazanin" panose="00000400000000000000" pitchFamily="2" charset="-78"/>
              </a:rPr>
              <a:t>شامل ميشود </a:t>
            </a:r>
            <a:r>
              <a:rPr lang="fa-IR" sz="2800" b="1" dirty="0">
                <a:cs typeface="B Nazanin" panose="00000400000000000000" pitchFamily="2" charset="-78"/>
              </a:rPr>
              <a:t>، 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cs typeface="B Nazanin" panose="00000400000000000000" pitchFamily="2" charset="-78"/>
              </a:rPr>
              <a:t>علت فشارخون </a:t>
            </a:r>
            <a:r>
              <a:rPr lang="fa-IR" sz="2800" b="1" dirty="0" smtClean="0">
                <a:ln>
                  <a:solidFill>
                    <a:srgbClr val="FF0000"/>
                  </a:solidFill>
                </a:ln>
                <a:cs typeface="B Nazanin" panose="00000400000000000000" pitchFamily="2" charset="-78"/>
              </a:rPr>
              <a:t>بالا، اختلال عملكرد 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cs typeface="B Nazanin" panose="00000400000000000000" pitchFamily="2" charset="-78"/>
              </a:rPr>
              <a:t>يكي از </a:t>
            </a:r>
            <a:r>
              <a:rPr lang="fa-IR" sz="2800" b="1" dirty="0" smtClean="0">
                <a:ln>
                  <a:solidFill>
                    <a:srgbClr val="FF0000"/>
                  </a:solidFill>
                </a:ln>
                <a:cs typeface="B Nazanin" panose="00000400000000000000" pitchFamily="2" charset="-78"/>
              </a:rPr>
              <a:t>عوامل تنظيم 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cs typeface="B Nazanin" panose="00000400000000000000" pitchFamily="2" charset="-78"/>
              </a:rPr>
              <a:t>كننده </a:t>
            </a:r>
            <a:r>
              <a:rPr lang="fa-IR" sz="2800" b="1" dirty="0" smtClean="0">
                <a:ln>
                  <a:solidFill>
                    <a:srgbClr val="FF0000"/>
                  </a:solidFill>
                </a:ln>
                <a:cs typeface="B Nazanin" panose="00000400000000000000" pitchFamily="2" charset="-78"/>
              </a:rPr>
              <a:t>فشارخون 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cs typeface="B Nazanin" panose="00000400000000000000" pitchFamily="2" charset="-78"/>
              </a:rPr>
              <a:t>است </a:t>
            </a:r>
            <a:r>
              <a:rPr lang="fa-IR" sz="2800" b="1" dirty="0">
                <a:cs typeface="B Nazanin" panose="00000400000000000000" pitchFamily="2" charset="-78"/>
              </a:rPr>
              <a:t>. (تغيير در ترشح </a:t>
            </a:r>
            <a:r>
              <a:rPr lang="fa-IR" sz="2800" b="1" dirty="0" smtClean="0">
                <a:cs typeface="B Nazanin" panose="00000400000000000000" pitchFamily="2" charset="-78"/>
              </a:rPr>
              <a:t>هورمون </a:t>
            </a:r>
            <a:r>
              <a:rPr lang="fa-IR" sz="2800" b="1" dirty="0">
                <a:cs typeface="B Nazanin" panose="00000400000000000000" pitchFamily="2" charset="-78"/>
              </a:rPr>
              <a:t>ها و يا عملكرد </a:t>
            </a:r>
            <a:r>
              <a:rPr lang="fa-IR" sz="2800" b="1" dirty="0" smtClean="0">
                <a:cs typeface="B Nazanin" panose="00000400000000000000" pitchFamily="2" charset="-78"/>
              </a:rPr>
              <a:t>كليه </a:t>
            </a:r>
            <a:r>
              <a:rPr lang="fa-IR" sz="2800" b="1" dirty="0">
                <a:cs typeface="B Nazanin" panose="00000400000000000000" pitchFamily="2" charset="-78"/>
              </a:rPr>
              <a:t>ها و غدد فوق </a:t>
            </a:r>
            <a:r>
              <a:rPr lang="fa-IR" sz="2800" b="1" dirty="0" smtClean="0">
                <a:cs typeface="B Nazanin" panose="00000400000000000000" pitchFamily="2" charset="-78"/>
              </a:rPr>
              <a:t>كليوي )</a:t>
            </a:r>
          </a:p>
          <a:p>
            <a:pPr marL="0" indent="0" algn="just" rtl="1">
              <a:buNone/>
            </a:pPr>
            <a:endParaRPr lang="fa-IR" sz="2800" b="1" dirty="0" smtClean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توجه: درمان بيماري ايجاد </a:t>
            </a:r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كننده، ممكن است به بر طرف شدن قطعي فشار خون بالا منجر شود و براي هميشه بيمار را بهبود </a:t>
            </a:r>
            <a:r>
              <a:rPr lang="fa-IR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بخشد.</a:t>
            </a:r>
            <a:endParaRPr lang="en-US" sz="2800" b="1" dirty="0">
              <a:solidFill>
                <a:srgbClr val="7030A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00628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3200" b="1" dirty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BNazanin,Bold"/>
                <a:cs typeface="B Titr" panose="00000700000000000000" pitchFamily="2" charset="-78"/>
              </a:rPr>
              <a:t>عوامل خطر زمينه ساز بيماري فشار خون بالا در نوع اوليه</a:t>
            </a:r>
            <a:endParaRPr lang="en-US" sz="3200" dirty="0">
              <a:ln>
                <a:solidFill>
                  <a:srgbClr val="002060"/>
                </a:solidFill>
              </a:ln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سابقه خانوادگي: </a:t>
            </a:r>
            <a:r>
              <a:rPr lang="fa-IR" sz="2800" b="1" dirty="0">
                <a:cs typeface="B Nazanin" panose="00000400000000000000" pitchFamily="2" charset="-78"/>
              </a:rPr>
              <a:t>سابقه فشار خون بالا </a:t>
            </a:r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در افراد درجه يك خانواده شامل پدر، مادر، خواهر و برادر </a:t>
            </a:r>
            <a:r>
              <a:rPr lang="fa-IR" sz="2800" b="1" dirty="0" smtClean="0">
                <a:cs typeface="B Nazanin" panose="00000400000000000000" pitchFamily="2" charset="-78"/>
              </a:rPr>
              <a:t>از عوامل بسيارمهم </a:t>
            </a:r>
            <a:r>
              <a:rPr lang="fa-IR" sz="2800" b="1" dirty="0">
                <a:cs typeface="B Nazanin" panose="00000400000000000000" pitchFamily="2" charset="-78"/>
              </a:rPr>
              <a:t>بوده و احتمال ابتلاء به فشار خون بالا در افراد </a:t>
            </a:r>
            <a:r>
              <a:rPr lang="fa-IR" sz="2800" b="1" dirty="0" smtClean="0">
                <a:cs typeface="B Nazanin" panose="00000400000000000000" pitchFamily="2" charset="-78"/>
              </a:rPr>
              <a:t>اين خانواده </a:t>
            </a:r>
            <a:r>
              <a:rPr lang="fa-IR" sz="2800" b="1" dirty="0">
                <a:cs typeface="B Nazanin" panose="00000400000000000000" pitchFamily="2" charset="-78"/>
              </a:rPr>
              <a:t>ها بيش از افرادي است كه سابقه خانوادگي </a:t>
            </a:r>
            <a:r>
              <a:rPr lang="fa-IR" sz="2800" b="1" dirty="0" smtClean="0">
                <a:cs typeface="B Nazanin" panose="00000400000000000000" pitchFamily="2" charset="-78"/>
              </a:rPr>
              <a:t>ابتلاء به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اين </a:t>
            </a:r>
            <a:r>
              <a:rPr lang="fa-IR" sz="2800" b="1" dirty="0">
                <a:cs typeface="B Nazanin" panose="00000400000000000000" pitchFamily="2" charset="-78"/>
              </a:rPr>
              <a:t>بيماري را </a:t>
            </a:r>
            <a:r>
              <a:rPr lang="fa-IR" sz="2800" b="1" dirty="0" smtClean="0">
                <a:cs typeface="B Nazanin" panose="00000400000000000000" pitchFamily="2" charset="-78"/>
              </a:rPr>
              <a:t>ندارند </a:t>
            </a:r>
            <a:r>
              <a:rPr lang="fa-IR" sz="2800" b="1" dirty="0">
                <a:cs typeface="B Nazanin" panose="00000400000000000000" pitchFamily="2" charset="-78"/>
              </a:rPr>
              <a:t>. در كساني كه سا بقه خانوادگي دارند مشاوره ژنتيك در پيشگيري و كنترل اين </a:t>
            </a:r>
            <a:r>
              <a:rPr lang="fa-IR" sz="2800" b="1" dirty="0" smtClean="0">
                <a:cs typeface="B Nazanin" panose="00000400000000000000" pitchFamily="2" charset="-78"/>
              </a:rPr>
              <a:t>بيماري مؤثر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است.</a:t>
            </a:r>
          </a:p>
          <a:p>
            <a:pPr marL="0" indent="0" algn="just" rtl="1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سن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و </a:t>
            </a: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جنسيت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: </a:t>
            </a:r>
            <a:r>
              <a:rPr lang="fa-IR" sz="2800" b="1" dirty="0">
                <a:cs typeface="B Nazanin" panose="00000400000000000000" pitchFamily="2" charset="-78"/>
              </a:rPr>
              <a:t>شيوع فشار خون بالا در </a:t>
            </a:r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مردان قبل </a:t>
            </a:r>
            <a:r>
              <a:rPr lang="fa-IR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از سن </a:t>
            </a:r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50 سالگي بيشتر </a:t>
            </a:r>
            <a:r>
              <a:rPr lang="fa-IR" sz="2800" b="1" dirty="0">
                <a:cs typeface="B Nazanin" panose="00000400000000000000" pitchFamily="2" charset="-78"/>
              </a:rPr>
              <a:t>از زنان هم سن آن ها مي باشد، </a:t>
            </a:r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اما </a:t>
            </a:r>
            <a:r>
              <a:rPr lang="fa-IR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بعد از </a:t>
            </a:r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50 سالگي به دليل يائسگي، شيوع فشارخون بالا در زنان</a:t>
            </a:r>
            <a:r>
              <a:rPr lang="fa-IR" sz="2800" b="1" dirty="0">
                <a:cs typeface="B Nazanin" panose="00000400000000000000" pitchFamily="2" charset="-78"/>
              </a:rPr>
              <a:t> افزايش مي يابد.</a:t>
            </a: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3961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761" y="489397"/>
            <a:ext cx="11337701" cy="600799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 rtl="1">
              <a:buNone/>
            </a:pPr>
            <a:r>
              <a:rPr lang="fa-IR" sz="2800" b="1" dirty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مصرف </a:t>
            </a:r>
            <a:r>
              <a:rPr lang="fa-IR" sz="2800" b="1" dirty="0" smtClean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نمك: </a:t>
            </a:r>
            <a:r>
              <a:rPr lang="fa-IR" sz="2800" b="1" dirty="0">
                <a:latin typeface="BNazanin"/>
                <a:cs typeface="B Nazanin" panose="00000400000000000000" pitchFamily="2" charset="-78"/>
              </a:rPr>
              <a:t>بين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مصرف </a:t>
            </a:r>
            <a:r>
              <a:rPr lang="fa-IR" sz="2800" b="1" dirty="0">
                <a:latin typeface="BNazanin"/>
                <a:cs typeface="B Nazanin" panose="00000400000000000000" pitchFamily="2" charset="-78"/>
              </a:rPr>
              <a:t>نمك بيش از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نياز </a:t>
            </a:r>
            <a:r>
              <a:rPr lang="fa-IR" sz="2800" b="1" dirty="0">
                <a:latin typeface="BNazanin"/>
                <a:cs typeface="B Nazanin" panose="00000400000000000000" pitchFamily="2" charset="-78"/>
              </a:rPr>
              <a:t>بدن و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فشارخون </a:t>
            </a:r>
            <a:r>
              <a:rPr lang="fa-IR" sz="2800" b="1" dirty="0">
                <a:latin typeface="BNazanin"/>
                <a:cs typeface="B Nazanin" panose="00000400000000000000" pitchFamily="2" charset="-78"/>
              </a:rPr>
              <a:t>بالا ارتباط وجود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دارد. حداکثر مقدار مصرف </a:t>
            </a:r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latin typeface="BNazanin"/>
                <a:cs typeface="B Nazanin" panose="00000400000000000000" pitchFamily="2" charset="-78"/>
              </a:rPr>
              <a:t>روزانه نمک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در افراد </a:t>
            </a:r>
            <a:r>
              <a:rPr lang="fa-IR" sz="2800" b="1" dirty="0" smtClean="0">
                <a:solidFill>
                  <a:schemeClr val="accent5">
                    <a:lumMod val="50000"/>
                  </a:schemeClr>
                </a:solidFill>
                <a:latin typeface="BNazanin"/>
                <a:cs typeface="B Nazanin" panose="00000400000000000000" pitchFamily="2" charset="-78"/>
              </a:rPr>
              <a:t>زیر 50 سال 5 گرم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( کمتر از یک قاشق مرباخوری) و افراد </a:t>
            </a:r>
            <a:r>
              <a:rPr lang="fa-IR" sz="2800" b="1" dirty="0" smtClean="0">
                <a:solidFill>
                  <a:srgbClr val="C00000"/>
                </a:solidFill>
                <a:latin typeface="BNazanin"/>
                <a:cs typeface="B Nazanin" panose="00000400000000000000" pitchFamily="2" charset="-78"/>
              </a:rPr>
              <a:t>بالای 50 سال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 و کسانی </a:t>
            </a:r>
            <a:r>
              <a:rPr lang="fa-IR" sz="2800" b="1" dirty="0" smtClean="0">
                <a:solidFill>
                  <a:srgbClr val="C00000"/>
                </a:solidFill>
                <a:latin typeface="BNazanin"/>
                <a:cs typeface="B Nazanin" panose="00000400000000000000" pitchFamily="2" charset="-78"/>
              </a:rPr>
              <a:t>که بیماری فشارخون و قلبی عروقی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دارند باید </a:t>
            </a:r>
            <a:r>
              <a:rPr lang="fa-IR" sz="2800" b="1" dirty="0" smtClean="0">
                <a:solidFill>
                  <a:srgbClr val="C00000"/>
                </a:solidFill>
                <a:latin typeface="BNazanin"/>
                <a:cs typeface="B Nazanin" panose="00000400000000000000" pitchFamily="2" charset="-78"/>
              </a:rPr>
              <a:t>کمتر از 3 گرم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 ( نصف قاشق مرباخوری) روزانه دریافت کنند.</a:t>
            </a:r>
          </a:p>
          <a:p>
            <a:pPr marL="0" indent="0" algn="just" rtl="1">
              <a:buNone/>
            </a:pPr>
            <a:endParaRPr lang="fa-IR" sz="2800" b="1" dirty="0">
              <a:latin typeface="BNazanin"/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800" b="1" dirty="0" smtClean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ميزان </a:t>
            </a:r>
            <a:r>
              <a:rPr lang="fa-IR" sz="2800" b="1" dirty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چربي </a:t>
            </a:r>
            <a:r>
              <a:rPr lang="fa-IR" sz="2800" b="1" dirty="0" smtClean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خون</a:t>
            </a:r>
            <a:r>
              <a:rPr lang="fa-IR" sz="2800" b="1" dirty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: </a:t>
            </a:r>
            <a:r>
              <a:rPr lang="fa-IR" sz="2800" b="1" dirty="0">
                <a:latin typeface="BNazanin"/>
                <a:cs typeface="B Nazanin" panose="00000400000000000000" pitchFamily="2" charset="-78"/>
              </a:rPr>
              <a:t>اگرچه اختلال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چربي </a:t>
            </a:r>
            <a:r>
              <a:rPr lang="fa-IR" sz="2800" b="1" dirty="0">
                <a:latin typeface="BNazanin"/>
                <a:cs typeface="B Nazanin" panose="00000400000000000000" pitchFamily="2" charset="-78"/>
              </a:rPr>
              <a:t>هاي خون به طور مستقيم در ايجاد فشارخون بالا دخيل نيست، اما به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دليل تغييراتي </a:t>
            </a:r>
            <a:r>
              <a:rPr lang="fa-IR" sz="2800" b="1" dirty="0">
                <a:latin typeface="BNazanin"/>
                <a:cs typeface="B Nazanin" panose="00000400000000000000" pitchFamily="2" charset="-78"/>
              </a:rPr>
              <a:t>كه در جدار </a:t>
            </a:r>
            <a:r>
              <a:rPr lang="fa-IR" sz="2800" b="1" dirty="0" smtClean="0">
                <a:latin typeface="BNazanin"/>
                <a:cs typeface="B Nazanin" panose="00000400000000000000" pitchFamily="2" charset="-78"/>
              </a:rPr>
              <a:t>رگ به </a:t>
            </a:r>
            <a:r>
              <a:rPr lang="fa-IR" sz="2800" b="1" dirty="0">
                <a:latin typeface="BNazanin"/>
                <a:cs typeface="B Nazanin" panose="00000400000000000000" pitchFamily="2" charset="-78"/>
              </a:rPr>
              <a:t>وجود مي آورد، ممكن است بيماري فشارخون بالا را تشديد نمايد. </a:t>
            </a:r>
            <a:endParaRPr lang="fa-IR" sz="2800" b="1" dirty="0" smtClean="0">
              <a:latin typeface="BNazanin"/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8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البته </a:t>
            </a:r>
            <a:r>
              <a:rPr lang="fa-IR" sz="2800" b="1" dirty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ميزان </a:t>
            </a:r>
            <a:r>
              <a:rPr lang="fa-IR" sz="28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كلسترول خون </a:t>
            </a:r>
            <a:r>
              <a:rPr lang="fa-IR" sz="2800" b="1" dirty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داراي اهميت زيادي است، </a:t>
            </a:r>
            <a:r>
              <a:rPr lang="fa-IR" sz="28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لذا </a:t>
            </a:r>
            <a:r>
              <a:rPr lang="fa-IR" sz="2800" b="1" dirty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اگر </a:t>
            </a:r>
            <a:r>
              <a:rPr lang="fa-IR" sz="28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مقدار </a:t>
            </a:r>
            <a:r>
              <a:rPr lang="en-US" sz="2800" b="1" dirty="0">
                <a:solidFill>
                  <a:srgbClr val="7030A0"/>
                </a:solidFill>
                <a:latin typeface="TimesNewRoman"/>
                <a:cs typeface="B Nazanin" panose="00000400000000000000" pitchFamily="2" charset="-78"/>
              </a:rPr>
              <a:t>LDL </a:t>
            </a:r>
            <a:r>
              <a:rPr lang="fa-IR" sz="2800" b="1" dirty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كه حامل اصلي كلسترول خون </a:t>
            </a:r>
            <a:r>
              <a:rPr lang="fa-IR" sz="28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است </a:t>
            </a:r>
            <a:r>
              <a:rPr lang="fa-IR" sz="2800" b="1" dirty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، بالا باشد، </a:t>
            </a:r>
            <a:r>
              <a:rPr lang="fa-IR" sz="28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درجدار عروق رسوب </a:t>
            </a:r>
            <a:r>
              <a:rPr lang="fa-IR" sz="2800" b="1" dirty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كرده و منجر به تصلب شرايين مي شود. تصلب شرايين نيز منجر به فشارخون بالا مي شود</a:t>
            </a:r>
            <a:r>
              <a:rPr lang="fa-IR" sz="2800" b="1" dirty="0" smtClean="0">
                <a:solidFill>
                  <a:srgbClr val="7030A0"/>
                </a:solidFill>
                <a:latin typeface="BNazanin"/>
                <a:cs typeface="B Nazanin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4664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746975"/>
            <a:ext cx="10972800" cy="537918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0" algn="just" rtl="1">
              <a:buNone/>
            </a:pPr>
            <a:r>
              <a:rPr lang="fa-IR" sz="2800" b="1" dirty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مصرف الكل: </a:t>
            </a:r>
            <a:r>
              <a:rPr lang="fa-IR" sz="2800" b="1" dirty="0">
                <a:solidFill>
                  <a:srgbClr val="000000"/>
                </a:solidFill>
                <a:latin typeface="BNazanin"/>
                <a:cs typeface="B Nazanin" panose="00000400000000000000" pitchFamily="2" charset="-78"/>
              </a:rPr>
              <a:t>اگر الكل به طور مداوم مصرف شود، موجب افزايش فشارخون مي شود</a:t>
            </a:r>
            <a:r>
              <a:rPr lang="fa-IR" sz="2800" b="1" dirty="0" smtClean="0">
                <a:solidFill>
                  <a:srgbClr val="000000"/>
                </a:solidFill>
                <a:latin typeface="BNazanin"/>
                <a:cs typeface="B Nazanin" panose="00000400000000000000" pitchFamily="2" charset="-78"/>
              </a:rPr>
              <a:t>.</a:t>
            </a:r>
          </a:p>
          <a:p>
            <a:pPr marL="0" lvl="0" indent="0" algn="just" rtl="1">
              <a:buNone/>
            </a:pPr>
            <a:endParaRPr lang="fa-IR" sz="2800" b="1" dirty="0">
              <a:solidFill>
                <a:srgbClr val="000000"/>
              </a:solidFill>
              <a:latin typeface="BNazanin"/>
              <a:cs typeface="B Nazanin" panose="00000400000000000000" pitchFamily="2" charset="-78"/>
            </a:endParaRPr>
          </a:p>
          <a:p>
            <a:pPr marL="0" lvl="0" indent="0" algn="just" rtl="1">
              <a:buNone/>
            </a:pPr>
            <a:r>
              <a:rPr lang="fa-IR" sz="2800" b="1" dirty="0">
                <a:solidFill>
                  <a:srgbClr val="FF0000"/>
                </a:solidFill>
                <a:latin typeface="BNazanin,Bold"/>
                <a:cs typeface="B Nazanin" panose="00000400000000000000" pitchFamily="2" charset="-78"/>
              </a:rPr>
              <a:t>مصرف دخانيات : </a:t>
            </a:r>
            <a:r>
              <a:rPr lang="fa-IR" sz="2800" b="1" dirty="0">
                <a:solidFill>
                  <a:srgbClr val="000000"/>
                </a:solidFill>
                <a:latin typeface="BNazanin"/>
                <a:cs typeface="B Nazanin" panose="00000400000000000000" pitchFamily="2" charset="-78"/>
              </a:rPr>
              <a:t>مصرف دخانيات يك عامل زمينه ساز براي تصلب شرايين است. </a:t>
            </a:r>
            <a:endParaRPr lang="fa-IR" sz="2800" b="1" dirty="0" smtClean="0">
              <a:solidFill>
                <a:srgbClr val="000000"/>
              </a:solidFill>
              <a:latin typeface="BNazanin"/>
              <a:cs typeface="B Nazanin" panose="00000400000000000000" pitchFamily="2" charset="-78"/>
            </a:endParaRPr>
          </a:p>
          <a:p>
            <a:pPr marL="0" lvl="0" indent="0" algn="just" rtl="1">
              <a:buNone/>
            </a:pPr>
            <a:endParaRPr lang="fa-IR" sz="2800" b="1" dirty="0">
              <a:solidFill>
                <a:srgbClr val="000000"/>
              </a:solidFill>
              <a:latin typeface="BNazanin"/>
              <a:cs typeface="B Nazanin" panose="00000400000000000000" pitchFamily="2" charset="-78"/>
            </a:endParaRPr>
          </a:p>
          <a:p>
            <a:pPr marL="0" lvl="0" indent="0" algn="just" rtl="1">
              <a:buNone/>
            </a:pPr>
            <a:r>
              <a:rPr lang="fa-IR" sz="2800" b="1" dirty="0">
                <a:solidFill>
                  <a:srgbClr val="000000"/>
                </a:solidFill>
                <a:latin typeface="BNazanin"/>
                <a:cs typeface="B Nazanin" panose="00000400000000000000" pitchFamily="2" charset="-78"/>
              </a:rPr>
              <a:t>در افرادي كه فشارخون بالا دارند و سيگاري هستند ، </a:t>
            </a:r>
            <a:r>
              <a:rPr lang="fa-IR" sz="2800" b="1" dirty="0">
                <a:solidFill>
                  <a:srgbClr val="FF0000"/>
                </a:solidFill>
                <a:latin typeface="BNazanin"/>
                <a:cs typeface="B Nazanin" panose="00000400000000000000" pitchFamily="2" charset="-78"/>
              </a:rPr>
              <a:t>تصلب شريان ها زودتر </a:t>
            </a:r>
            <a:r>
              <a:rPr lang="fa-IR" sz="2800" b="1" dirty="0">
                <a:solidFill>
                  <a:srgbClr val="000000"/>
                </a:solidFill>
                <a:latin typeface="BNazanin"/>
                <a:cs typeface="B Nazanin" panose="00000400000000000000" pitchFamily="2" charset="-78"/>
              </a:rPr>
              <a:t>از افرادي كه فشارخون بالا دارند، اما سيگاري نيستند، اتفاق مي افتد، اين عامل خود موجب تشديد فشارخون بالا مي شود.</a:t>
            </a:r>
          </a:p>
          <a:p>
            <a:pPr marL="0" lvl="0" indent="0" algn="just" rtl="1">
              <a:buNone/>
            </a:pPr>
            <a:r>
              <a:rPr lang="fa-IR" sz="2800" b="1" dirty="0">
                <a:solidFill>
                  <a:srgbClr val="000000"/>
                </a:solidFill>
                <a:latin typeface="BNazanin"/>
                <a:cs typeface="B Nazanin" panose="00000400000000000000" pitchFamily="2" charset="-78"/>
              </a:rPr>
              <a:t> اگرچه نيكوتين سيگار نيز به طور موقتي منجر به افزايش ضربان قلب و فشارخون مي شود، اما در دراز مدت تأثير قابل توجهي در افزايش فشارخون خواهد داشت.</a:t>
            </a:r>
            <a:endParaRPr lang="en-US" sz="2800" b="1" dirty="0">
              <a:solidFill>
                <a:srgbClr val="000000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2690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4545"/>
            <a:ext cx="10972800" cy="657466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چاقي: </a:t>
            </a:r>
            <a:r>
              <a:rPr lang="fa-IR" sz="2800" b="1" dirty="0">
                <a:cs typeface="B Nazanin" panose="00000400000000000000" pitchFamily="2" charset="-78"/>
              </a:rPr>
              <a:t>چاقي يكي از عوامل مهمي است كه در شيوع فشار خون </a:t>
            </a:r>
            <a:r>
              <a:rPr lang="fa-IR" sz="2800" b="1" dirty="0" smtClean="0">
                <a:cs typeface="B Nazanin" panose="00000400000000000000" pitchFamily="2" charset="-78"/>
              </a:rPr>
              <a:t>بالا نقش </a:t>
            </a:r>
            <a:r>
              <a:rPr lang="fa-IR" sz="2800" b="1" dirty="0">
                <a:cs typeface="B Nazanin" panose="00000400000000000000" pitchFamily="2" charset="-78"/>
              </a:rPr>
              <a:t>به سزايي دارد . فشار خون بالا در </a:t>
            </a:r>
            <a:r>
              <a:rPr lang="fa-IR" sz="2800" b="1" dirty="0" smtClean="0">
                <a:cs typeface="B Nazanin" panose="00000400000000000000" pitchFamily="2" charset="-78"/>
              </a:rPr>
              <a:t>افراد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چاق</a:t>
            </a:r>
            <a:r>
              <a:rPr lang="fa-IR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2 </a:t>
            </a:r>
            <a:r>
              <a:rPr lang="fa-IR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تا </a:t>
            </a:r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6 برابر بيشتر </a:t>
            </a:r>
            <a:r>
              <a:rPr lang="fa-IR" sz="2800" b="1" dirty="0">
                <a:cs typeface="B Nazanin" panose="00000400000000000000" pitchFamily="2" charset="-78"/>
              </a:rPr>
              <a:t>از افرادي است كه افزايش وزن </a:t>
            </a:r>
            <a:r>
              <a:rPr lang="fa-IR" sz="2800" b="1" dirty="0" smtClean="0">
                <a:cs typeface="B Nazanin" panose="00000400000000000000" pitchFamily="2" charset="-78"/>
              </a:rPr>
              <a:t>ندارند </a:t>
            </a:r>
            <a:r>
              <a:rPr lang="fa-IR" sz="2800" b="1" dirty="0">
                <a:cs typeface="B Nazanin" panose="00000400000000000000" pitchFamily="2" charset="-78"/>
              </a:rPr>
              <a:t>.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هر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10 كيلو گرم افزايش وزن موجب </a:t>
            </a: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افزايش فشار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سيستولي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2 </a:t>
            </a: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تا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3 ميلي متر جيوه و فشار </a:t>
            </a: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دياستولي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1 </a:t>
            </a: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تا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3 ميليمتر جيوه </a:t>
            </a:r>
            <a:r>
              <a:rPr lang="fa-IR" sz="28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مي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شود</a:t>
            </a:r>
            <a:r>
              <a:rPr lang="fa-IR" sz="2800" b="1" dirty="0">
                <a:cs typeface="B Nazanin" panose="00000400000000000000" pitchFamily="2" charset="-78"/>
              </a:rPr>
              <a:t>. </a:t>
            </a:r>
            <a:r>
              <a:rPr lang="fa-IR" sz="2800" b="1" dirty="0" smtClean="0">
                <a:cs typeface="B Nazanin" panose="00000400000000000000" pitchFamily="2" charset="-78"/>
              </a:rPr>
              <a:t>چاقي </a:t>
            </a:r>
            <a:r>
              <a:rPr lang="fa-IR" sz="2800" b="1" dirty="0">
                <a:cs typeface="B Nazanin" panose="00000400000000000000" pitchFamily="2" charset="-78"/>
              </a:rPr>
              <a:t>هاي مركزي يعني </a:t>
            </a:r>
            <a:r>
              <a:rPr lang="fa-IR" sz="2800" b="1" dirty="0" smtClean="0">
                <a:cs typeface="B Nazanin" panose="00000400000000000000" pitchFamily="2" charset="-78"/>
              </a:rPr>
              <a:t>چاقي </a:t>
            </a:r>
            <a:r>
              <a:rPr lang="fa-IR" sz="2800" b="1" dirty="0">
                <a:cs typeface="B Nazanin" panose="00000400000000000000" pitchFamily="2" charset="-78"/>
              </a:rPr>
              <a:t>كه </a:t>
            </a:r>
            <a:r>
              <a:rPr lang="fa-IR" sz="2800" b="1" dirty="0" smtClean="0">
                <a:cs typeface="B Nazanin" panose="00000400000000000000" pitchFamily="2" charset="-78"/>
              </a:rPr>
              <a:t>در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قسمت </a:t>
            </a:r>
            <a:r>
              <a:rPr lang="fa-IR" sz="2800" b="1" dirty="0">
                <a:cs typeface="B Nazanin" panose="00000400000000000000" pitchFamily="2" charset="-78"/>
              </a:rPr>
              <a:t>شكم متمركز </a:t>
            </a:r>
            <a:r>
              <a:rPr lang="fa-IR" sz="2800" b="1" dirty="0" smtClean="0">
                <a:cs typeface="B Nazanin" panose="00000400000000000000" pitchFamily="2" charset="-78"/>
              </a:rPr>
              <a:t>است </a:t>
            </a:r>
            <a:r>
              <a:rPr lang="fa-IR" sz="2800" b="1" dirty="0">
                <a:cs typeface="B Nazanin" panose="00000400000000000000" pitchFamily="2" charset="-78"/>
              </a:rPr>
              <a:t>(چاقي نوع </a:t>
            </a:r>
            <a:r>
              <a:rPr lang="fa-IR" sz="2800" b="1" dirty="0" smtClean="0">
                <a:cs typeface="B Nazanin" panose="00000400000000000000" pitchFamily="2" charset="-78"/>
              </a:rPr>
              <a:t>مردانه </a:t>
            </a:r>
            <a:r>
              <a:rPr lang="fa-IR" sz="2800" b="1" dirty="0">
                <a:cs typeface="B Nazanin" panose="00000400000000000000" pitchFamily="2" charset="-78"/>
              </a:rPr>
              <a:t>) در ايجاد فشار خون بالا اهميت </a:t>
            </a:r>
            <a:r>
              <a:rPr lang="fa-IR" sz="2800" b="1" dirty="0" smtClean="0">
                <a:cs typeface="B Nazanin" panose="00000400000000000000" pitchFamily="2" charset="-78"/>
              </a:rPr>
              <a:t>بيشتري دارد </a:t>
            </a:r>
            <a:r>
              <a:rPr lang="fa-IR" sz="2800" b="1" dirty="0">
                <a:cs typeface="B Nazanin" panose="00000400000000000000" pitchFamily="2" charset="-78"/>
              </a:rPr>
              <a:t>. چاقي مركزي منجر </a:t>
            </a:r>
            <a:r>
              <a:rPr lang="fa-IR" sz="2800" b="1" dirty="0" smtClean="0">
                <a:cs typeface="B Nazanin" panose="00000400000000000000" pitchFamily="2" charset="-78"/>
              </a:rPr>
              <a:t>به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مقاومت </a:t>
            </a:r>
            <a:r>
              <a:rPr lang="fa-IR" sz="2800" b="1" dirty="0">
                <a:cs typeface="B Nazanin" panose="00000400000000000000" pitchFamily="2" charset="-78"/>
              </a:rPr>
              <a:t>به انسولين طبيعي خون مي شود و مانع از پاسخ بافت هاي بدن به انسولين مي گردد</a:t>
            </a:r>
            <a:r>
              <a:rPr lang="fa-IR" sz="2800" b="1" dirty="0" smtClean="0">
                <a:cs typeface="B Nazanin" panose="00000400000000000000" pitchFamily="2" charset="-78"/>
              </a:rPr>
              <a:t>.</a:t>
            </a:r>
          </a:p>
          <a:p>
            <a:pPr marL="0" indent="0" algn="just" rtl="1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ديابت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: </a:t>
            </a:r>
            <a:r>
              <a:rPr lang="fa-IR" sz="2800" b="1" dirty="0">
                <a:cs typeface="B Nazanin" panose="00000400000000000000" pitchFamily="2" charset="-78"/>
              </a:rPr>
              <a:t>بيماري ديابت </a:t>
            </a:r>
            <a:r>
              <a:rPr lang="fa-IR" sz="2800" b="1" dirty="0" smtClean="0">
                <a:cs typeface="B Nazanin" panose="00000400000000000000" pitchFamily="2" charset="-78"/>
              </a:rPr>
              <a:t>زمينه </a:t>
            </a:r>
            <a:r>
              <a:rPr lang="fa-IR" sz="2800" b="1" dirty="0">
                <a:cs typeface="B Nazanin" panose="00000400000000000000" pitchFamily="2" charset="-78"/>
              </a:rPr>
              <a:t>ساز فشار خون بالاست و در افراد مبتلا </a:t>
            </a:r>
            <a:r>
              <a:rPr lang="fa-IR" sz="2800" b="1" dirty="0" smtClean="0">
                <a:cs typeface="B Nazanin" panose="00000400000000000000" pitchFamily="2" charset="-78"/>
              </a:rPr>
              <a:t>به ديابت، </a:t>
            </a:r>
            <a:r>
              <a:rPr lang="fa-IR" sz="2800" b="1" dirty="0">
                <a:cs typeface="B Nazanin" panose="00000400000000000000" pitchFamily="2" charset="-78"/>
              </a:rPr>
              <a:t>شيوع </a:t>
            </a:r>
            <a:r>
              <a:rPr lang="fa-IR" sz="2800" b="1" dirty="0" smtClean="0">
                <a:cs typeface="B Nazanin" panose="00000400000000000000" pitchFamily="2" charset="-78"/>
              </a:rPr>
              <a:t>فشارخون </a:t>
            </a:r>
            <a:r>
              <a:rPr lang="fa-IR" sz="2800" b="1" dirty="0">
                <a:cs typeface="B Nazanin" panose="00000400000000000000" pitchFamily="2" charset="-78"/>
              </a:rPr>
              <a:t>بالا بيشتر </a:t>
            </a:r>
            <a:r>
              <a:rPr lang="fa-IR" sz="2800" b="1" dirty="0" smtClean="0">
                <a:cs typeface="B Nazanin" panose="00000400000000000000" pitchFamily="2" charset="-78"/>
              </a:rPr>
              <a:t>از افراد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غير </a:t>
            </a:r>
            <a:r>
              <a:rPr lang="fa-IR" sz="2800" b="1" dirty="0">
                <a:cs typeface="B Nazanin" panose="00000400000000000000" pitchFamily="2" charset="-78"/>
              </a:rPr>
              <a:t>ديابتي است و خطر بيماري </a:t>
            </a:r>
            <a:r>
              <a:rPr lang="fa-IR" sz="2800" b="1" dirty="0" smtClean="0">
                <a:cs typeface="B Nazanin" panose="00000400000000000000" pitchFamily="2" charset="-78"/>
              </a:rPr>
              <a:t>قلبي </a:t>
            </a:r>
            <a:r>
              <a:rPr lang="fa-IR" sz="2800" b="1" dirty="0">
                <a:cs typeface="B Nazanin" panose="00000400000000000000" pitchFamily="2" charset="-78"/>
              </a:rPr>
              <a:t>عروقي در اين افراد چندين </a:t>
            </a:r>
            <a:r>
              <a:rPr lang="fa-IR" sz="2800" b="1" dirty="0" smtClean="0">
                <a:cs typeface="B Nazanin" panose="00000400000000000000" pitchFamily="2" charset="-78"/>
              </a:rPr>
              <a:t>برابر مي </a:t>
            </a:r>
            <a:r>
              <a:rPr lang="fa-IR" sz="2800" b="1" dirty="0">
                <a:cs typeface="B Nazanin" panose="00000400000000000000" pitchFamily="2" charset="-78"/>
              </a:rPr>
              <a:t>باشد، بنابر اين كنترل فشارخون در </a:t>
            </a:r>
            <a:r>
              <a:rPr lang="fa-IR" sz="2800" b="1" dirty="0" smtClean="0">
                <a:cs typeface="B Nazanin" panose="00000400000000000000" pitchFamily="2" charset="-78"/>
              </a:rPr>
              <a:t>افراد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مبتلا </a:t>
            </a:r>
            <a:r>
              <a:rPr lang="fa-IR" sz="2800" b="1" dirty="0">
                <a:cs typeface="B Nazanin" panose="00000400000000000000" pitchFamily="2" charset="-78"/>
              </a:rPr>
              <a:t>به ديابت و تنظيم </a:t>
            </a:r>
            <a:r>
              <a:rPr lang="fa-IR" sz="2800" b="1" dirty="0" smtClean="0">
                <a:cs typeface="B Nazanin" panose="00000400000000000000" pitchFamily="2" charset="-78"/>
              </a:rPr>
              <a:t>قند </a:t>
            </a:r>
            <a:r>
              <a:rPr lang="fa-IR" sz="2800" b="1" dirty="0">
                <a:cs typeface="B Nazanin" panose="00000400000000000000" pitchFamily="2" charset="-78"/>
              </a:rPr>
              <a:t>خون در </a:t>
            </a:r>
            <a:r>
              <a:rPr lang="fa-IR" sz="2800" b="1" dirty="0" smtClean="0">
                <a:cs typeface="B Nazanin" panose="00000400000000000000" pitchFamily="2" charset="-78"/>
              </a:rPr>
              <a:t>افرادي </a:t>
            </a:r>
            <a:r>
              <a:rPr lang="fa-IR" sz="2800" b="1" dirty="0">
                <a:cs typeface="B Nazanin" panose="00000400000000000000" pitchFamily="2" charset="-78"/>
              </a:rPr>
              <a:t>كه مبتلا به فشار خون بالا هستند، اهميت زيادي در </a:t>
            </a:r>
            <a:r>
              <a:rPr lang="fa-IR" sz="2800" b="1" dirty="0" smtClean="0">
                <a:cs typeface="B Nazanin" panose="00000400000000000000" pitchFamily="2" charset="-78"/>
              </a:rPr>
              <a:t>كاهش احتمال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خطر </a:t>
            </a:r>
            <a:r>
              <a:rPr lang="fa-IR" sz="2800" b="1" dirty="0">
                <a:cs typeface="B Nazanin" panose="00000400000000000000" pitchFamily="2" charset="-78"/>
              </a:rPr>
              <a:t>بيماري هاي قلبي عروقي دارد.</a:t>
            </a:r>
            <a:endParaRPr lang="en-US" sz="28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68507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25398"/>
            <a:ext cx="10972800" cy="974613"/>
          </a:xfrm>
        </p:spPr>
        <p:txBody>
          <a:bodyPr/>
          <a:lstStyle/>
          <a:p>
            <a:pPr rtl="1"/>
            <a:r>
              <a:rPr lang="fa-IR" b="1" dirty="0" smtClean="0">
                <a:cs typeface="B Nazanin" panose="00000400000000000000" pitchFamily="2" charset="-78"/>
              </a:rPr>
              <a:t/>
            </a:r>
            <a:br>
              <a:rPr lang="fa-IR" b="1" dirty="0" smtClean="0">
                <a:cs typeface="B Nazanin" panose="00000400000000000000" pitchFamily="2" charset="-78"/>
              </a:rPr>
            </a:br>
            <a:r>
              <a:rPr lang="fa-IR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علايم </a:t>
            </a:r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باليني</a:t>
            </a:r>
            <a:r>
              <a:rPr lang="fa-IR" b="1" dirty="0">
                <a:cs typeface="B Nazanin" panose="00000400000000000000" pitchFamily="2" charset="-78"/>
              </a:rPr>
              <a:t/>
            </a:r>
            <a:br>
              <a:rPr lang="fa-IR" b="1" dirty="0">
                <a:cs typeface="B Nazanin" panose="00000400000000000000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150772"/>
            <a:ext cx="10972800" cy="3657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 rtl="1">
              <a:lnSpc>
                <a:spcPct val="150000"/>
              </a:lnSpc>
              <a:buNone/>
            </a:pPr>
            <a:r>
              <a:rPr lang="fa-IR" sz="2800" b="1" dirty="0" smtClean="0">
                <a:cs typeface="B Nazanin" panose="00000400000000000000" pitchFamily="2" charset="-78"/>
              </a:rPr>
              <a:t>فشار </a:t>
            </a:r>
            <a:r>
              <a:rPr lang="fa-IR" sz="2800" b="1" dirty="0">
                <a:cs typeface="B Nazanin" panose="00000400000000000000" pitchFamily="2" charset="-78"/>
              </a:rPr>
              <a:t>خون اوليه </a:t>
            </a:r>
            <a:r>
              <a:rPr lang="fa-IR" sz="2800" b="1" dirty="0" smtClean="0">
                <a:cs typeface="B Nazanin" panose="00000400000000000000" pitchFamily="2" charset="-78"/>
              </a:rPr>
              <a:t>سال </a:t>
            </a:r>
            <a:r>
              <a:rPr lang="fa-IR" sz="2800" b="1" dirty="0">
                <a:cs typeface="B Nazanin" panose="00000400000000000000" pitchFamily="2" charset="-78"/>
              </a:rPr>
              <a:t>ها بدون علامت </a:t>
            </a:r>
            <a:r>
              <a:rPr lang="fa-IR" sz="2800" b="1" dirty="0" smtClean="0">
                <a:cs typeface="B Nazanin" panose="00000400000000000000" pitchFamily="2" charset="-78"/>
              </a:rPr>
              <a:t>است </a:t>
            </a:r>
            <a:r>
              <a:rPr lang="fa-IR" sz="2800" b="1" dirty="0">
                <a:cs typeface="B Nazanin" panose="00000400000000000000" pitchFamily="2" charset="-78"/>
              </a:rPr>
              <a:t>و معمولاً زماني علامت دار </a:t>
            </a:r>
            <a:r>
              <a:rPr lang="fa-IR" sz="2800" b="1" dirty="0" smtClean="0">
                <a:cs typeface="B Nazanin" panose="00000400000000000000" pitchFamily="2" charset="-78"/>
              </a:rPr>
              <a:t>مي </a:t>
            </a:r>
            <a:r>
              <a:rPr lang="fa-IR" sz="2800" b="1" dirty="0">
                <a:cs typeface="B Nazanin" panose="00000400000000000000" pitchFamily="2" charset="-78"/>
              </a:rPr>
              <a:t>شود كه بر </a:t>
            </a:r>
            <a:r>
              <a:rPr lang="fa-IR" sz="2800" b="1" dirty="0" smtClean="0">
                <a:cs typeface="B Nazanin" panose="00000400000000000000" pitchFamily="2" charset="-78"/>
              </a:rPr>
              <a:t>اندام </a:t>
            </a:r>
            <a:r>
              <a:rPr lang="fa-IR" sz="2800" b="1" dirty="0">
                <a:cs typeface="B Nazanin" panose="00000400000000000000" pitchFamily="2" charset="-78"/>
              </a:rPr>
              <a:t>هاي حياتي </a:t>
            </a:r>
            <a:r>
              <a:rPr lang="fa-IR" sz="2800" b="1" dirty="0" smtClean="0">
                <a:cs typeface="B Nazanin" panose="00000400000000000000" pitchFamily="2" charset="-78"/>
              </a:rPr>
              <a:t>مثل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مغز، چشم، </a:t>
            </a: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كليه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و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قلب </a:t>
            </a:r>
            <a:r>
              <a:rPr lang="fa-IR" sz="2800" b="1" dirty="0">
                <a:cs typeface="B Nazanin" panose="00000400000000000000" pitchFamily="2" charset="-78"/>
              </a:rPr>
              <a:t>تاثير گذاشته و به </a:t>
            </a:r>
            <a:r>
              <a:rPr lang="fa-IR" sz="2800" b="1" dirty="0" smtClean="0">
                <a:cs typeface="B Nazanin" panose="00000400000000000000" pitchFamily="2" charset="-78"/>
              </a:rPr>
              <a:t>آن </a:t>
            </a:r>
            <a:r>
              <a:rPr lang="fa-IR" sz="2800" b="1" dirty="0">
                <a:cs typeface="B Nazanin" panose="00000400000000000000" pitchFamily="2" charset="-78"/>
              </a:rPr>
              <a:t>ها آسيب رسانده </a:t>
            </a:r>
            <a:r>
              <a:rPr lang="fa-IR" sz="2800" b="1" dirty="0" smtClean="0">
                <a:cs typeface="B Nazanin" panose="00000400000000000000" pitchFamily="2" charset="-78"/>
              </a:rPr>
              <a:t>باشد </a:t>
            </a:r>
            <a:r>
              <a:rPr lang="fa-IR" sz="2800" b="1" dirty="0">
                <a:cs typeface="B Nazanin" panose="00000400000000000000" pitchFamily="2" charset="-78"/>
              </a:rPr>
              <a:t>. </a:t>
            </a:r>
            <a:endParaRPr lang="fa-IR" sz="2800" b="1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800" b="1" dirty="0" smtClean="0">
                <a:cs typeface="B Nazanin" panose="00000400000000000000" pitchFamily="2" charset="-78"/>
              </a:rPr>
              <a:t>گاهي </a:t>
            </a:r>
            <a:r>
              <a:rPr lang="fa-IR" sz="2800" b="1" dirty="0">
                <a:cs typeface="B Nazanin" panose="00000400000000000000" pitchFamily="2" charset="-78"/>
              </a:rPr>
              <a:t>ممكن </a:t>
            </a:r>
            <a:r>
              <a:rPr lang="fa-IR" sz="2800" b="1" dirty="0" smtClean="0">
                <a:cs typeface="B Nazanin" panose="00000400000000000000" pitchFamily="2" charset="-78"/>
              </a:rPr>
              <a:t>است </a:t>
            </a:r>
            <a:r>
              <a:rPr lang="fa-IR" sz="2800" b="1" dirty="0">
                <a:cs typeface="B Nazanin" panose="00000400000000000000" pitchFamily="2" charset="-78"/>
              </a:rPr>
              <a:t>بيمار از </a:t>
            </a:r>
            <a:r>
              <a:rPr lang="fa-IR" sz="2800" b="1" dirty="0" smtClean="0">
                <a:cs typeface="B Nazanin" panose="00000400000000000000" pitchFamily="2" charset="-78"/>
              </a:rPr>
              <a:t>علايمي </a:t>
            </a:r>
            <a:r>
              <a:rPr lang="fa-IR" sz="2800" b="1" dirty="0">
                <a:cs typeface="B Nazanin" panose="00000400000000000000" pitchFamily="2" charset="-78"/>
              </a:rPr>
              <a:t>مثل 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سردرد در ناحيه </a:t>
            </a:r>
            <a:r>
              <a:rPr lang="fa-IR" sz="28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پس سر، سرگيجه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، تاري و اختلال </a:t>
            </a:r>
            <a:r>
              <a:rPr lang="fa-IR" sz="28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ديد، 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خستگي </a:t>
            </a:r>
            <a:r>
              <a:rPr lang="fa-IR" sz="28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زودرس 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و طپش قلب، تنگي نفس شبانه و يا هنگام </a:t>
            </a:r>
            <a:r>
              <a:rPr lang="fa-IR" sz="28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فعاليت </a:t>
            </a:r>
            <a:r>
              <a:rPr lang="fa-IR" sz="2800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و دردهاي قفسه </a:t>
            </a:r>
            <a:r>
              <a:rPr lang="fa-IR" sz="2800" b="1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سينه </a:t>
            </a:r>
            <a:r>
              <a:rPr lang="fa-IR" sz="2800" b="1" dirty="0" smtClean="0">
                <a:cs typeface="B Nazanin" panose="00000400000000000000" pitchFamily="2" charset="-78"/>
              </a:rPr>
              <a:t>شكايت </a:t>
            </a:r>
            <a:r>
              <a:rPr lang="fa-IR" sz="2800" b="1" dirty="0">
                <a:cs typeface="B Nazanin" panose="00000400000000000000" pitchFamily="2" charset="-78"/>
              </a:rPr>
              <a:t>كند. </a:t>
            </a:r>
            <a:endParaRPr lang="fa-IR" sz="28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1520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3645800" y="557037"/>
            <a:ext cx="4895850" cy="1439862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sz="4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cs typeface="B Titr" panose="00000700000000000000" pitchFamily="2" charset="-78"/>
              </a:rPr>
              <a:t>دیابت چیست؟</a:t>
            </a:r>
            <a:endParaRPr lang="en-US" sz="40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4107" y="0"/>
            <a:ext cx="2545672" cy="19968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1695" y="2119729"/>
            <a:ext cx="10304060" cy="39703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09728" indent="0" algn="just" rtl="1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fa-IR" sz="2400" b="1" dirty="0">
                <a:cs typeface="B Nazanin" panose="00000400000000000000" pitchFamily="2" charset="-78"/>
              </a:rPr>
              <a:t>یک بیماری مزمن که روند سوخت و ساز قند در بدن را تحت تاثیر قرار می‌دهد.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مواد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غذايي </a:t>
            </a:r>
            <a:r>
              <a:rPr lang="fa-IR" sz="2400" b="1" dirty="0">
                <a:cs typeface="B Nazanin" panose="00000400000000000000" pitchFamily="2" charset="-78"/>
              </a:rPr>
              <a:t>بعد از مصرف در بدن به صورت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قند (گلوكز) </a:t>
            </a:r>
            <a:r>
              <a:rPr lang="fa-IR" sz="2400" b="1" dirty="0">
                <a:cs typeface="B Nazanin" panose="00000400000000000000" pitchFamily="2" charset="-78"/>
              </a:rPr>
              <a:t>درمي‌آيد </a:t>
            </a:r>
            <a:r>
              <a:rPr lang="fa-IR" sz="2400" b="1" dirty="0" smtClean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cs typeface="B Nazanin" panose="00000400000000000000" pitchFamily="2" charset="-78"/>
              </a:rPr>
              <a:t>از اين قند براي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توليد انرژي </a:t>
            </a:r>
            <a:r>
              <a:rPr lang="fa-IR" sz="2400" b="1" dirty="0">
                <a:cs typeface="B Nazanin" panose="00000400000000000000" pitchFamily="2" charset="-78"/>
              </a:rPr>
              <a:t>استفاده مي‌شود</a:t>
            </a:r>
            <a:r>
              <a:rPr lang="fa-IR" sz="2400" b="1" dirty="0" smtClean="0">
                <a:cs typeface="B Nazanin" panose="00000400000000000000" pitchFamily="2" charset="-78"/>
              </a:rPr>
              <a:t>. اگر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انسولين كم </a:t>
            </a:r>
            <a:r>
              <a:rPr lang="fa-IR" sz="2400" b="1" dirty="0">
                <a:cs typeface="B Nazanin" panose="00000400000000000000" pitchFamily="2" charset="-78"/>
              </a:rPr>
              <a:t>باشد </a:t>
            </a:r>
            <a:r>
              <a:rPr lang="fa-IR" sz="2400" b="1" dirty="0" smtClean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يا نتواند خوب كار كند</a:t>
            </a:r>
            <a:r>
              <a:rPr lang="fa-IR" sz="2400" b="1" dirty="0">
                <a:cs typeface="B Nazanin" panose="00000400000000000000" pitchFamily="2" charset="-78"/>
              </a:rPr>
              <a:t>، قند وارد سلول نشده و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سلول گرسنه </a:t>
            </a:r>
            <a:r>
              <a:rPr lang="fa-IR" sz="2400" b="1" dirty="0" smtClean="0">
                <a:cs typeface="B Nazanin" panose="00000400000000000000" pitchFamily="2" charset="-78"/>
              </a:rPr>
              <a:t>مي‌ماند و </a:t>
            </a:r>
            <a:r>
              <a:rPr lang="fa-IR" sz="2400" b="1" dirty="0">
                <a:cs typeface="B Nazanin" panose="00000400000000000000" pitchFamily="2" charset="-78"/>
              </a:rPr>
              <a:t>در نتيجه كار بدن دچار اشكال مي‌شود</a:t>
            </a:r>
            <a:r>
              <a:rPr lang="fa-IR" sz="2400" b="1" dirty="0" smtClean="0">
                <a:cs typeface="B Nazanin" panose="00000400000000000000" pitchFamily="2" charset="-78"/>
              </a:rPr>
              <a:t>،</a:t>
            </a:r>
            <a:r>
              <a:rPr lang="fa-IR" sz="2400" b="1" dirty="0">
                <a:cs typeface="B Nazanin" panose="00000400000000000000" pitchFamily="2" charset="-78"/>
              </a:rPr>
              <a:t> اگر به هر دلیلی گلوکز از طریق خون وارد سلول‌ها نشود و در جریان خون فرد باقی بماند، </a:t>
            </a:r>
            <a:r>
              <a:rPr lang="fa-IR" sz="2400" b="1" dirty="0" smtClean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از طرفي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قند خون بالا رفته </a:t>
            </a:r>
            <a:r>
              <a:rPr lang="fa-IR" sz="2400" b="1" dirty="0" smtClean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cs typeface="B Nazanin" panose="00000400000000000000" pitchFamily="2" charset="-78"/>
              </a:rPr>
              <a:t>قند خون بالا مي‌تواند مانند سم عمل </a:t>
            </a:r>
            <a:r>
              <a:rPr lang="fa-IR" sz="2400" b="1" dirty="0" smtClean="0">
                <a:cs typeface="B Nazanin" panose="00000400000000000000" pitchFamily="2" charset="-78"/>
              </a:rPr>
              <a:t>كرده و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به سلول‌ها و بافت‌هاي بدن آسيب </a:t>
            </a:r>
            <a:r>
              <a:rPr lang="fa-IR" sz="2400" b="1" dirty="0" smtClean="0">
                <a:cs typeface="B Nazanin" panose="00000400000000000000" pitchFamily="2" charset="-78"/>
              </a:rPr>
              <a:t>برساند.</a:t>
            </a:r>
          </a:p>
          <a:p>
            <a:pPr marL="109728" indent="0" algn="just" rtl="1">
              <a:lnSpc>
                <a:spcPct val="150000"/>
              </a:lnSpc>
              <a:buClr>
                <a:schemeClr val="accent3"/>
              </a:buClr>
              <a:buNone/>
              <a:defRPr/>
            </a:pPr>
            <a:r>
              <a:rPr lang="fa-IR" sz="2400" b="1" dirty="0" smtClean="0">
                <a:cs typeface="B Nazanin" panose="00000400000000000000" pitchFamily="2" charset="-78"/>
              </a:rPr>
              <a:t>انسولین </a:t>
            </a:r>
            <a:r>
              <a:rPr lang="fa-IR" sz="2400" b="1" dirty="0">
                <a:cs typeface="B Nazanin" panose="00000400000000000000" pitchFamily="2" charset="-78"/>
              </a:rPr>
              <a:t>از </a:t>
            </a:r>
            <a:r>
              <a:rPr lang="fa-IR" sz="2400" b="1" dirty="0" smtClean="0">
                <a:cs typeface="B Nazanin" panose="00000400000000000000" pitchFamily="2" charset="-78"/>
              </a:rPr>
              <a:t>لوزالمعده (پانکراس) </a:t>
            </a:r>
            <a:r>
              <a:rPr lang="fa-IR" sz="2400" b="1" dirty="0">
                <a:cs typeface="B Nazanin" panose="00000400000000000000" pitchFamily="2" charset="-78"/>
              </a:rPr>
              <a:t>ترشح می‌شود و باعث ورود قند به سلول‌ها می‌شود.</a:t>
            </a:r>
          </a:p>
        </p:txBody>
      </p:sp>
    </p:spTree>
    <p:extLst>
      <p:ext uri="{BB962C8B-B14F-4D97-AF65-F5344CB8AC3E}">
        <p14:creationId xmlns:p14="http://schemas.microsoft.com/office/powerpoint/2010/main" val="212770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راهنماي اندازه گيري فشارخون</a:t>
            </a:r>
            <a:endParaRPr lang="en-US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17638"/>
            <a:ext cx="10972800" cy="512257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در </a:t>
            </a:r>
            <a:r>
              <a:rPr lang="fa-IR" sz="2800" b="1" dirty="0" smtClean="0">
                <a:cs typeface="B Nazanin" panose="00000400000000000000" pitchFamily="2" charset="-78"/>
              </a:rPr>
              <a:t>اندازه </a:t>
            </a:r>
            <a:r>
              <a:rPr lang="fa-IR" sz="2800" b="1" dirty="0">
                <a:cs typeface="B Nazanin" panose="00000400000000000000" pitchFamily="2" charset="-78"/>
              </a:rPr>
              <a:t>گيري فشارخون بين دست راست و چپ ممكن است </a:t>
            </a:r>
            <a:r>
              <a:rPr lang="fa-IR" sz="2800" b="1" dirty="0" smtClean="0">
                <a:cs typeface="B Nazanin" panose="00000400000000000000" pitchFamily="2" charset="-78"/>
              </a:rPr>
              <a:t>اختلافي حدود </a:t>
            </a:r>
            <a:r>
              <a:rPr lang="fa-IR" sz="2800" b="1" dirty="0">
                <a:cs typeface="B Nazanin" panose="00000400000000000000" pitchFamily="2" charset="-78"/>
              </a:rPr>
              <a:t>20 - 10 </a:t>
            </a:r>
            <a:r>
              <a:rPr lang="fa-IR" sz="2800" b="1" dirty="0" smtClean="0">
                <a:cs typeface="B Nazanin" panose="00000400000000000000" pitchFamily="2" charset="-78"/>
              </a:rPr>
              <a:t>ميلي متر </a:t>
            </a:r>
            <a:r>
              <a:rPr lang="fa-IR" sz="2800" b="1" dirty="0">
                <a:cs typeface="B Nazanin" panose="00000400000000000000" pitchFamily="2" charset="-78"/>
              </a:rPr>
              <a:t>جيوه وجود </a:t>
            </a:r>
            <a:r>
              <a:rPr lang="fa-IR" sz="2800" b="1" dirty="0" smtClean="0">
                <a:cs typeface="B Nazanin" panose="00000400000000000000" pitchFamily="2" charset="-78"/>
              </a:rPr>
              <a:t>داشته باشد </a:t>
            </a:r>
            <a:r>
              <a:rPr lang="fa-IR" sz="2800" b="1" dirty="0">
                <a:cs typeface="B Nazanin" panose="00000400000000000000" pitchFamily="2" charset="-78"/>
              </a:rPr>
              <a:t>(معمولا فشار خون سيستول در دست راست ، حدود 10 ميلي متر جيوه بيشتر </a:t>
            </a:r>
            <a:r>
              <a:rPr lang="fa-IR" sz="2800" b="1" dirty="0" smtClean="0">
                <a:cs typeface="B Nazanin" panose="00000400000000000000" pitchFamily="2" charset="-78"/>
              </a:rPr>
              <a:t>است </a:t>
            </a:r>
            <a:r>
              <a:rPr lang="fa-IR" sz="2800" b="1" dirty="0">
                <a:cs typeface="B Nazanin" panose="00000400000000000000" pitchFamily="2" charset="-78"/>
              </a:rPr>
              <a:t>) و بايد فشارخوني كه </a:t>
            </a:r>
            <a:r>
              <a:rPr lang="fa-IR" sz="2800" b="1" dirty="0" smtClean="0">
                <a:cs typeface="B Nazanin" panose="00000400000000000000" pitchFamily="2" charset="-78"/>
              </a:rPr>
              <a:t>بالاتر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cs typeface="B Nazanin" panose="00000400000000000000" pitchFamily="2" charset="-78"/>
              </a:rPr>
              <a:t>است </a:t>
            </a:r>
            <a:r>
              <a:rPr lang="fa-IR" sz="2800" b="1" dirty="0">
                <a:cs typeface="B Nazanin" panose="00000400000000000000" pitchFamily="2" charset="-78"/>
              </a:rPr>
              <a:t>در نظر بگيريد</a:t>
            </a:r>
            <a:r>
              <a:rPr lang="fa-IR" sz="2800" b="1" dirty="0" smtClean="0">
                <a:cs typeface="B Nazanin" panose="00000400000000000000" pitchFamily="2" charset="-78"/>
              </a:rPr>
              <a:t>.</a:t>
            </a:r>
          </a:p>
          <a:p>
            <a:pPr marL="0" indent="0" algn="just" rtl="1">
              <a:buNone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rgbClr val="00B0F0"/>
                </a:solidFill>
                <a:cs typeface="B Titr" panose="00000700000000000000" pitchFamily="2" charset="-78"/>
              </a:rPr>
              <a:t>بهتر است فشارخون از دست راست و در وضعيت نشسته اندازه گيري شود.</a:t>
            </a:r>
          </a:p>
          <a:p>
            <a:pPr marL="0" indent="0" algn="just" rtl="1">
              <a:buNone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800" b="1" dirty="0" smtClean="0">
                <a:solidFill>
                  <a:srgbClr val="7030A0"/>
                </a:solidFill>
                <a:cs typeface="B Nazanin" panose="00000400000000000000" pitchFamily="2" charset="-78"/>
              </a:rPr>
              <a:t>افرادي </a:t>
            </a:r>
            <a:r>
              <a:rPr lang="fa-IR" sz="2800" b="1" dirty="0">
                <a:solidFill>
                  <a:srgbClr val="7030A0"/>
                </a:solidFill>
                <a:cs typeface="B Nazanin" panose="00000400000000000000" pitchFamily="2" charset="-78"/>
              </a:rPr>
              <a:t>كه فشارخون آنها اندازه گيري مي شود، قبل از اندازه گيري بايد شرايط زير را رعايت كنند:</a:t>
            </a:r>
          </a:p>
          <a:p>
            <a:pPr algn="just" rtl="1">
              <a:buFont typeface="Wingdings" panose="05000000000000000000" pitchFamily="2" charset="2"/>
              <a:buChar char="ü"/>
            </a:pPr>
            <a:r>
              <a:rPr lang="fa-IR" sz="2800" dirty="0" smtClean="0">
                <a:cs typeface="B Nazanin" panose="00000400000000000000" pitchFamily="2" charset="-78"/>
              </a:rPr>
              <a:t>بايد </a:t>
            </a:r>
            <a:r>
              <a:rPr lang="fa-IR" sz="2800" dirty="0">
                <a:cs typeface="B Nazanin" panose="00000400000000000000" pitchFamily="2" charset="-78"/>
              </a:rPr>
              <a:t>30 دقيقه قبل از </a:t>
            </a:r>
            <a:r>
              <a:rPr lang="fa-IR" sz="2800" dirty="0" smtClean="0">
                <a:cs typeface="B Nazanin" panose="00000400000000000000" pitchFamily="2" charset="-78"/>
              </a:rPr>
              <a:t>اندازه </a:t>
            </a:r>
            <a:r>
              <a:rPr lang="fa-IR" sz="2800" dirty="0">
                <a:cs typeface="B Nazanin" panose="00000400000000000000" pitchFamily="2" charset="-78"/>
              </a:rPr>
              <a:t>گيري </a:t>
            </a:r>
            <a:r>
              <a:rPr lang="fa-IR" sz="2800" dirty="0" smtClean="0">
                <a:cs typeface="B Nazanin" panose="00000400000000000000" pitchFamily="2" charset="-78"/>
              </a:rPr>
              <a:t>فشارخون </a:t>
            </a:r>
            <a:r>
              <a:rPr lang="fa-IR" sz="2800" dirty="0">
                <a:cs typeface="B Nazanin" panose="00000400000000000000" pitchFamily="2" charset="-78"/>
              </a:rPr>
              <a:t>از مصرف </a:t>
            </a:r>
            <a:r>
              <a:rPr lang="fa-IR" sz="2800" dirty="0" smtClean="0">
                <a:cs typeface="B Nazanin" panose="00000400000000000000" pitchFamily="2" charset="-78"/>
              </a:rPr>
              <a:t>كافئين </a:t>
            </a:r>
            <a:r>
              <a:rPr lang="fa-IR" sz="2800" dirty="0">
                <a:cs typeface="B Nazanin" panose="00000400000000000000" pitchFamily="2" charset="-78"/>
              </a:rPr>
              <a:t>(قهوه و </a:t>
            </a:r>
            <a:r>
              <a:rPr lang="fa-IR" sz="2800" dirty="0" smtClean="0">
                <a:cs typeface="B Nazanin" panose="00000400000000000000" pitchFamily="2" charset="-78"/>
              </a:rPr>
              <a:t>چاي </a:t>
            </a:r>
            <a:r>
              <a:rPr lang="fa-IR" sz="2800" dirty="0">
                <a:cs typeface="B Nazanin" panose="00000400000000000000" pitchFamily="2" charset="-78"/>
              </a:rPr>
              <a:t>) و الكل و مصرف محصولات </a:t>
            </a:r>
            <a:r>
              <a:rPr lang="fa-IR" sz="2800" dirty="0" smtClean="0">
                <a:cs typeface="B Nazanin" panose="00000400000000000000" pitchFamily="2" charset="-78"/>
              </a:rPr>
              <a:t>دخاني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خودداري </a:t>
            </a:r>
            <a:r>
              <a:rPr lang="fa-IR" sz="2800" dirty="0">
                <a:cs typeface="B Nazanin" panose="00000400000000000000" pitchFamily="2" charset="-78"/>
              </a:rPr>
              <a:t>كنند و فعاليت بدني شديد نداشته </a:t>
            </a:r>
            <a:r>
              <a:rPr lang="fa-IR" sz="2800" dirty="0" smtClean="0">
                <a:cs typeface="B Nazanin" panose="00000400000000000000" pitchFamily="2" charset="-78"/>
              </a:rPr>
              <a:t>با شند </a:t>
            </a:r>
            <a:r>
              <a:rPr lang="fa-IR" sz="2800" dirty="0">
                <a:cs typeface="B Nazanin" panose="00000400000000000000" pitchFamily="2" charset="-78"/>
              </a:rPr>
              <a:t>.</a:t>
            </a:r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03176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99246"/>
            <a:ext cx="10972800" cy="63492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 rtl="1">
              <a:buFont typeface="Wingdings" panose="05000000000000000000" pitchFamily="2" charset="2"/>
              <a:buChar char="ü"/>
            </a:pPr>
            <a:r>
              <a:rPr lang="fa-IR" sz="2800" b="1" dirty="0" smtClean="0">
                <a:cs typeface="B Nazanin" panose="00000400000000000000" pitchFamily="2" charset="-78"/>
              </a:rPr>
              <a:t>نبايد </a:t>
            </a:r>
            <a:r>
              <a:rPr lang="fa-IR" sz="2800" b="1" dirty="0">
                <a:cs typeface="B Nazanin" panose="00000400000000000000" pitchFamily="2" charset="-78"/>
              </a:rPr>
              <a:t>ناشتا باشند.</a:t>
            </a:r>
          </a:p>
          <a:p>
            <a:pPr algn="just" rtl="1">
              <a:buFont typeface="Wingdings" panose="05000000000000000000" pitchFamily="2" charset="2"/>
              <a:buChar char="ü"/>
            </a:pPr>
            <a:r>
              <a:rPr lang="fa-IR" sz="2800" b="1" dirty="0" smtClean="0">
                <a:cs typeface="B Nazanin" panose="00000400000000000000" pitchFamily="2" charset="-78"/>
              </a:rPr>
              <a:t>قبل </a:t>
            </a:r>
            <a:r>
              <a:rPr lang="fa-IR" sz="2800" b="1" dirty="0">
                <a:cs typeface="B Nazanin" panose="00000400000000000000" pitchFamily="2" charset="-78"/>
              </a:rPr>
              <a:t>از اندازه گيري فشارخون مثانه آنها خالي باشد</a:t>
            </a:r>
            <a:r>
              <a:rPr lang="fa-IR" sz="2800" b="1" dirty="0" smtClean="0">
                <a:cs typeface="B Nazanin" panose="00000400000000000000" pitchFamily="2" charset="-78"/>
              </a:rPr>
              <a:t>.</a:t>
            </a:r>
          </a:p>
          <a:p>
            <a:pPr algn="just" rtl="1">
              <a:buFont typeface="Wingdings" panose="05000000000000000000" pitchFamily="2" charset="2"/>
              <a:buChar char="ü"/>
            </a:pPr>
            <a:r>
              <a:rPr lang="fa-IR" sz="2800" b="1" dirty="0" smtClean="0">
                <a:cs typeface="B Nazanin" panose="00000400000000000000" pitchFamily="2" charset="-78"/>
              </a:rPr>
              <a:t>به </a:t>
            </a:r>
            <a:r>
              <a:rPr lang="fa-IR" sz="2800" b="1" dirty="0">
                <a:cs typeface="B Nazanin" panose="00000400000000000000" pitchFamily="2" charset="-78"/>
              </a:rPr>
              <a:t>مدت 5 دقيقه قبل از اندازه گيري فشارخون استراحت كنند و صحبت نكنند</a:t>
            </a:r>
            <a:r>
              <a:rPr lang="fa-IR" sz="2800" b="1" dirty="0" smtClean="0">
                <a:cs typeface="B Nazanin" panose="00000400000000000000" pitchFamily="2" charset="-78"/>
              </a:rPr>
              <a:t>.</a:t>
            </a:r>
          </a:p>
          <a:p>
            <a:pPr marL="0" indent="0" algn="just" rtl="1">
              <a:buNone/>
            </a:pP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800" dirty="0" smtClean="0">
                <a:solidFill>
                  <a:srgbClr val="00B0F0"/>
                </a:solidFill>
                <a:cs typeface="B Titr" panose="00000700000000000000" pitchFamily="2" charset="-78"/>
              </a:rPr>
              <a:t>يك </a:t>
            </a:r>
            <a:r>
              <a:rPr lang="fa-IR" sz="2800" dirty="0">
                <a:solidFill>
                  <a:srgbClr val="00B0F0"/>
                </a:solidFill>
                <a:cs typeface="B Titr" panose="00000700000000000000" pitchFamily="2" charset="-78"/>
              </a:rPr>
              <a:t>خطاي مهم در </a:t>
            </a:r>
            <a:r>
              <a:rPr lang="fa-IR" sz="2800" dirty="0" smtClean="0">
                <a:solidFill>
                  <a:srgbClr val="00B0F0"/>
                </a:solidFill>
                <a:cs typeface="B Titr" panose="00000700000000000000" pitchFamily="2" charset="-78"/>
              </a:rPr>
              <a:t>اندازه </a:t>
            </a:r>
            <a:r>
              <a:rPr lang="fa-IR" sz="2800" dirty="0">
                <a:solidFill>
                  <a:srgbClr val="00B0F0"/>
                </a:solidFill>
                <a:cs typeface="B Titr" panose="00000700000000000000" pitchFamily="2" charset="-78"/>
              </a:rPr>
              <a:t>گيري فشارخون استفاده از بازوبند نامتناسب </a:t>
            </a:r>
            <a:r>
              <a:rPr lang="fa-IR" sz="2800" dirty="0" smtClean="0">
                <a:solidFill>
                  <a:srgbClr val="00B0F0"/>
                </a:solidFill>
                <a:cs typeface="B Titr" panose="00000700000000000000" pitchFamily="2" charset="-78"/>
              </a:rPr>
              <a:t>است </a:t>
            </a:r>
            <a:r>
              <a:rPr lang="fa-IR" sz="2800" dirty="0">
                <a:solidFill>
                  <a:srgbClr val="00B0F0"/>
                </a:solidFill>
                <a:cs typeface="B Titr" panose="00000700000000000000" pitchFamily="2" charset="-78"/>
              </a:rPr>
              <a:t>. </a:t>
            </a:r>
            <a:endParaRPr lang="fa-IR" sz="2800" dirty="0" smtClean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endParaRPr lang="fa-IR" sz="2800" dirty="0" smtClean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marL="0" indent="0" algn="just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اگر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بازوبند كوچك </a:t>
            </a:r>
            <a:r>
              <a:rPr lang="fa-IR" sz="2800" dirty="0" smtClean="0">
                <a:cs typeface="B Nazanin" panose="00000400000000000000" pitchFamily="2" charset="-78"/>
              </a:rPr>
              <a:t>باشد باعث مي </a:t>
            </a:r>
            <a:r>
              <a:rPr lang="fa-IR" sz="2800" dirty="0">
                <a:cs typeface="B Nazanin" panose="00000400000000000000" pitchFamily="2" charset="-78"/>
              </a:rPr>
              <a:t>شود </a:t>
            </a:r>
            <a:r>
              <a:rPr lang="fa-IR" sz="2800" dirty="0" smtClean="0">
                <a:cs typeface="B Nazanin" panose="00000400000000000000" pitchFamily="2" charset="-78"/>
              </a:rPr>
              <a:t>مقدار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فشارخون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زيادتر از مقدار </a:t>
            </a:r>
            <a:r>
              <a:rPr 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واقعي </a:t>
            </a:r>
            <a:r>
              <a:rPr lang="fa-IR" sz="2800" dirty="0">
                <a:cs typeface="B Nazanin" panose="00000400000000000000" pitchFamily="2" charset="-78"/>
              </a:rPr>
              <a:t>(از </a:t>
            </a:r>
            <a:r>
              <a:rPr lang="fa-IR" sz="2800" dirty="0" smtClean="0">
                <a:cs typeface="B Nazanin" panose="00000400000000000000" pitchFamily="2" charset="-78"/>
              </a:rPr>
              <a:t>3/2 تا </a:t>
            </a:r>
            <a:r>
              <a:rPr lang="fa-IR" sz="2800" dirty="0">
                <a:cs typeface="B Nazanin" panose="00000400000000000000" pitchFamily="2" charset="-78"/>
              </a:rPr>
              <a:t>12 </a:t>
            </a:r>
            <a:r>
              <a:rPr lang="fa-IR" sz="2800" dirty="0" smtClean="0">
                <a:cs typeface="B Nazanin" panose="00000400000000000000" pitchFamily="2" charset="-78"/>
              </a:rPr>
              <a:t>ميلي </a:t>
            </a:r>
            <a:r>
              <a:rPr lang="fa-IR" sz="2800" dirty="0">
                <a:cs typeface="B Nazanin" panose="00000400000000000000" pitchFamily="2" charset="-78"/>
              </a:rPr>
              <a:t>متر جيوه در فشار سيستول و 4/ 2 تا 8 ميلي متر جيوه در </a:t>
            </a:r>
            <a:r>
              <a:rPr lang="fa-IR" sz="2800" dirty="0" smtClean="0">
                <a:cs typeface="B Nazanin" panose="00000400000000000000" pitchFamily="2" charset="-78"/>
              </a:rPr>
              <a:t>فشار دياستول)</a:t>
            </a:r>
          </a:p>
          <a:p>
            <a:pPr marL="0" indent="0" algn="just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اگر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بازوبند بزرگ </a:t>
            </a:r>
            <a:r>
              <a:rPr lang="fa-IR" sz="2800" dirty="0">
                <a:cs typeface="B Nazanin" panose="00000400000000000000" pitchFamily="2" charset="-78"/>
              </a:rPr>
              <a:t>باشد مقدار </a:t>
            </a:r>
            <a:r>
              <a:rPr 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فشارخون كمتر از مقدار واقعي </a:t>
            </a:r>
            <a:r>
              <a:rPr lang="fa-IR" sz="2800" dirty="0">
                <a:cs typeface="B Nazanin" panose="00000400000000000000" pitchFamily="2" charset="-78"/>
              </a:rPr>
              <a:t>( 10 تا 30 ميلي متر جيوه) نشان داده شود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  <a:endParaRPr lang="fa-IR" sz="2800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انتخاب </a:t>
            </a:r>
            <a:r>
              <a:rPr lang="fa-IR" sz="2800" b="1" dirty="0" smtClean="0">
                <a:cs typeface="B Nazanin" panose="00000400000000000000" pitchFamily="2" charset="-78"/>
              </a:rPr>
              <a:t>بازوبند: </a:t>
            </a:r>
            <a:r>
              <a:rPr lang="fa-IR" sz="2800" dirty="0" smtClean="0">
                <a:cs typeface="B Nazanin" panose="00000400000000000000" pitchFamily="2" charset="-78"/>
              </a:rPr>
              <a:t>اگر </a:t>
            </a:r>
            <a:r>
              <a:rPr lang="fa-IR" sz="2800" dirty="0">
                <a:cs typeface="B Nazanin" panose="00000400000000000000" pitchFamily="2" charset="-78"/>
              </a:rPr>
              <a:t>دور </a:t>
            </a:r>
            <a:r>
              <a:rPr lang="fa-IR" sz="2800" dirty="0" smtClean="0">
                <a:cs typeface="B Nazanin" panose="00000400000000000000" pitchFamily="2" charset="-78"/>
              </a:rPr>
              <a:t>بازو از </a:t>
            </a:r>
            <a:r>
              <a:rPr lang="fa-IR" sz="2800" dirty="0">
                <a:cs typeface="B Nazanin" panose="00000400000000000000" pitchFamily="2" charset="-78"/>
              </a:rPr>
              <a:t>33 سانتي متر بيشتر باشد بايد از بازوبند </a:t>
            </a:r>
            <a:r>
              <a:rPr lang="fa-IR" sz="2800" dirty="0" smtClean="0">
                <a:cs typeface="B Nazanin" panose="00000400000000000000" pitchFamily="2" charset="-78"/>
              </a:rPr>
              <a:t>بزرگتر </a:t>
            </a:r>
            <a:r>
              <a:rPr lang="fa-IR" sz="2800" dirty="0">
                <a:cs typeface="B Nazanin" panose="00000400000000000000" pitchFamily="2" charset="-78"/>
              </a:rPr>
              <a:t>بجاي استاندارد استفاده </a:t>
            </a:r>
            <a:r>
              <a:rPr lang="fa-IR" sz="2800" dirty="0" smtClean="0">
                <a:cs typeface="B Nazanin" panose="00000400000000000000" pitchFamily="2" charset="-78"/>
              </a:rPr>
              <a:t>كرد .</a:t>
            </a:r>
            <a:endParaRPr lang="fa-IR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12322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160" y="122662"/>
            <a:ext cx="9331680" cy="673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784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62" y="57150"/>
            <a:ext cx="9667875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4549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787" y="223837"/>
            <a:ext cx="949642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255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25" y="157162"/>
            <a:ext cx="9582150" cy="654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863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147637"/>
            <a:ext cx="9525000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8730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562" y="204787"/>
            <a:ext cx="9286875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423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14312"/>
            <a:ext cx="944880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381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412" y="295275"/>
            <a:ext cx="9401175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10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4" name="AutoShape 10"/>
          <p:cNvSpPr>
            <a:spLocks noChangeArrowheads="1"/>
          </p:cNvSpPr>
          <p:nvPr/>
        </p:nvSpPr>
        <p:spPr bwMode="auto">
          <a:xfrm rot="10800000">
            <a:off x="2047163" y="2017546"/>
            <a:ext cx="1629816" cy="4178536"/>
          </a:xfrm>
          <a:prstGeom prst="curvedLeftArrow">
            <a:avLst>
              <a:gd name="adj1" fmla="val 39316"/>
              <a:gd name="adj2" fmla="val 78631"/>
              <a:gd name="adj3" fmla="val 33356"/>
            </a:avLst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ctrTitle"/>
          </p:nvPr>
        </p:nvSpPr>
        <p:spPr>
          <a:xfrm>
            <a:off x="1725056" y="2455799"/>
            <a:ext cx="7772400" cy="1397903"/>
          </a:xfrm>
        </p:spPr>
        <p:txBody>
          <a:bodyPr>
            <a:normAutofit fontScale="90000"/>
          </a:bodyPr>
          <a:lstStyle/>
          <a:p>
            <a:pPr rtl="1"/>
            <a:r>
              <a:rPr lang="fa-IR" sz="6600" dirty="0" smtClean="0">
                <a:solidFill>
                  <a:srgbClr val="0070C0"/>
                </a:solidFill>
                <a:cs typeface="B Titr" panose="00000700000000000000" pitchFamily="2" charset="-78"/>
              </a:rPr>
              <a:t>علل بروزدیابت</a:t>
            </a:r>
            <a:r>
              <a:rPr lang="fa-IR" sz="6600" dirty="0">
                <a:cs typeface="B Titr" panose="00000700000000000000" pitchFamily="2" charset="-78"/>
              </a:rPr>
              <a:t/>
            </a:r>
            <a:br>
              <a:rPr lang="fa-IR" sz="6600" dirty="0">
                <a:cs typeface="B Titr" panose="00000700000000000000" pitchFamily="2" charset="-78"/>
              </a:rPr>
            </a:br>
            <a:endParaRPr lang="en-US" sz="6600" dirty="0">
              <a:cs typeface="B Titr" panose="00000700000000000000" pitchFamily="2" charset="-78"/>
            </a:endParaRPr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097313" y="3897916"/>
            <a:ext cx="9539488" cy="2565400"/>
          </a:xfrm>
        </p:spPr>
        <p:txBody>
          <a:bodyPr>
            <a:noAutofit/>
          </a:bodyPr>
          <a:lstStyle/>
          <a:p>
            <a:pPr rtl="1"/>
            <a:r>
              <a:rPr lang="fa-IR" sz="32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C00000"/>
                </a:solidFill>
                <a:cs typeface="B Titr" panose="00000700000000000000" pitchFamily="2" charset="-78"/>
              </a:rPr>
              <a:t>سابقه فامیلی و ارثی</a:t>
            </a:r>
          </a:p>
          <a:p>
            <a:pPr rtl="1"/>
            <a:r>
              <a:rPr lang="fa-IR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C00000"/>
                </a:solidFill>
                <a:cs typeface="B Titr" panose="00000700000000000000" pitchFamily="2" charset="-78"/>
              </a:rPr>
              <a:t>اضافه وزن و چاقی</a:t>
            </a:r>
          </a:p>
          <a:p>
            <a:pPr rtl="1"/>
            <a:r>
              <a:rPr lang="fa-IR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C00000"/>
                </a:solidFill>
                <a:cs typeface="B Titr" panose="00000700000000000000" pitchFamily="2" charset="-78"/>
              </a:rPr>
              <a:t>کم تحرکی</a:t>
            </a:r>
          </a:p>
          <a:p>
            <a:pPr rtl="1"/>
            <a:r>
              <a:rPr lang="fa-IR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C00000"/>
                </a:solidFill>
                <a:cs typeface="B Titr" panose="00000700000000000000" pitchFamily="2" charset="-78"/>
              </a:rPr>
              <a:t>چربی و فشارخون بالا</a:t>
            </a:r>
            <a:endParaRPr lang="en-US" sz="3200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>
            <a:off x="7609949" y="2156770"/>
            <a:ext cx="1643233" cy="4039312"/>
          </a:xfrm>
          <a:prstGeom prst="curvedLeftArrow">
            <a:avLst>
              <a:gd name="adj1" fmla="val 37947"/>
              <a:gd name="adj2" fmla="val 75894"/>
              <a:gd name="adj3" fmla="val 33356"/>
            </a:avLst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285" y="74942"/>
            <a:ext cx="2090772" cy="1910960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182" y="52268"/>
            <a:ext cx="2157732" cy="1910960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866" y="74942"/>
            <a:ext cx="2111503" cy="1910961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13" y="62371"/>
            <a:ext cx="2216408" cy="1910961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52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37" y="209550"/>
            <a:ext cx="9305925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213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650" y="200025"/>
            <a:ext cx="9410700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748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261937"/>
            <a:ext cx="9239250" cy="63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9860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2" y="257175"/>
            <a:ext cx="9134475" cy="634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6339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25" y="219075"/>
            <a:ext cx="9353550" cy="641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207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204787"/>
            <a:ext cx="9372600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0669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12" y="0"/>
            <a:ext cx="93059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751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93" name="Group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995567"/>
              </p:ext>
            </p:extLst>
          </p:nvPr>
        </p:nvGraphicFramePr>
        <p:xfrm>
          <a:off x="941696" y="1909716"/>
          <a:ext cx="10385947" cy="5278947"/>
        </p:xfrm>
        <a:graphic>
          <a:graphicData uri="http://schemas.openxmlformats.org/drawingml/2006/table">
            <a:tbl>
              <a:tblPr/>
              <a:tblGrid>
                <a:gridCol w="3425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6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38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51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دو ساعته (پس از 75 گرم گلوکز)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ناشتا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(FBG)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374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کمتر از140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کمتر از 100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نرمال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785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199-140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125-100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  <a:defRPr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پره دیابتی</a:t>
                      </a: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اختلال قند ناشتا/اختلال تحمل گلوکز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374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مساوی یا بیشتر از 200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دو بار مساوی یا بیشتر از126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fa-I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cs typeface="B Titr" panose="00000700000000000000" pitchFamily="2" charset="-78"/>
                        </a:rPr>
                        <a:t>دیابت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B Titr" panose="00000700000000000000" pitchFamily="2" charset="-7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3745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r" defTabSz="914400" rtl="1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5969" name="AutoShape 129"/>
          <p:cNvSpPr>
            <a:spLocks noChangeArrowheads="1"/>
          </p:cNvSpPr>
          <p:nvPr/>
        </p:nvSpPr>
        <p:spPr bwMode="auto">
          <a:xfrm>
            <a:off x="1037232" y="301293"/>
            <a:ext cx="10290412" cy="12969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/>
            <a:r>
              <a:rPr lang="fa-IR" sz="32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cs typeface="B Titr" panose="00000700000000000000" pitchFamily="2" charset="-78"/>
              </a:rPr>
              <a:t>محدوده قند </a:t>
            </a:r>
            <a:r>
              <a:rPr lang="fa-IR" sz="3200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cs typeface="B Titr" panose="00000700000000000000" pitchFamily="2" charset="-78"/>
              </a:rPr>
              <a:t>خون در تشخیص دیابت</a:t>
            </a:r>
            <a:endParaRPr lang="en-US" sz="3200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570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35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4367213" y="476251"/>
            <a:ext cx="3384550" cy="1617663"/>
          </a:xfrm>
          <a:prstGeom prst="flowChartAlternateProcess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sz="4400" dirty="0">
                <a:solidFill>
                  <a:srgbClr val="FFFFFF"/>
                </a:solidFill>
                <a:cs typeface="B Titr" panose="00000700000000000000" pitchFamily="2" charset="-78"/>
              </a:rPr>
              <a:t>انواع دیابت</a:t>
            </a:r>
            <a:endParaRPr lang="en-US" sz="4400" dirty="0">
              <a:solidFill>
                <a:srgbClr val="FFFFFF"/>
              </a:solidFill>
              <a:cs typeface="B Titr" panose="00000700000000000000" pitchFamily="2" charset="-78"/>
            </a:endParaRPr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 rot="3172083">
            <a:off x="7385756" y="2875847"/>
            <a:ext cx="2016125" cy="358775"/>
          </a:xfrm>
          <a:prstGeom prst="rightArrow">
            <a:avLst>
              <a:gd name="adj1" fmla="val 50000"/>
              <a:gd name="adj2" fmla="val 140487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 rot="5400000">
            <a:off x="5277805" y="3121820"/>
            <a:ext cx="1947401" cy="358775"/>
          </a:xfrm>
          <a:prstGeom prst="rightArrow">
            <a:avLst>
              <a:gd name="adj1" fmla="val 50000"/>
              <a:gd name="adj2" fmla="val 13042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8573684" y="4508500"/>
            <a:ext cx="2089150" cy="1655763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fa-IR" sz="2800">
                <a:cs typeface="B Titr" panose="00000700000000000000" pitchFamily="2" charset="-78"/>
              </a:rPr>
              <a:t>نوع 1 (جوانان)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5314881" y="4508501"/>
            <a:ext cx="2232025" cy="1655763"/>
          </a:xfrm>
          <a:prstGeom prst="flowChartAlternateProcess">
            <a:avLst/>
          </a:prstGeom>
          <a:solidFill>
            <a:srgbClr val="CC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fa-IR" sz="2400" b="1">
                <a:cs typeface="B Titr" panose="00000700000000000000" pitchFamily="2" charset="-78"/>
              </a:rPr>
              <a:t>نوع 2 (بزرگسالان)</a:t>
            </a:r>
            <a:endParaRPr lang="en-US" sz="2400" b="1" dirty="0">
              <a:cs typeface="B Titr" panose="00000700000000000000" pitchFamily="2" charset="-78"/>
            </a:endParaRP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2018329" y="4508501"/>
            <a:ext cx="2087562" cy="1655763"/>
          </a:xfrm>
          <a:prstGeom prst="flowChartAlternateProcess">
            <a:avLst/>
          </a:prstGeom>
          <a:solidFill>
            <a:srgbClr val="66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دیابت بارداری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23572" name="AutoShape 20"/>
          <p:cNvSpPr>
            <a:spLocks noChangeArrowheads="1"/>
          </p:cNvSpPr>
          <p:nvPr/>
        </p:nvSpPr>
        <p:spPr bwMode="auto">
          <a:xfrm rot="7156948">
            <a:off x="3037465" y="3010574"/>
            <a:ext cx="2016125" cy="358775"/>
          </a:xfrm>
          <a:prstGeom prst="rightArrow">
            <a:avLst>
              <a:gd name="adj1" fmla="val 50000"/>
              <a:gd name="adj2" fmla="val 140487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7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29904" y="2183641"/>
            <a:ext cx="11000095" cy="40144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109728" indent="0" algn="justLow" rtl="1">
              <a:lnSpc>
                <a:spcPct val="200000"/>
              </a:lnSpc>
              <a:buClr>
                <a:srgbClr val="7F8FA9"/>
              </a:buClr>
              <a:buNone/>
              <a:defRPr/>
            </a:pP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بیماری </a:t>
            </a: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خود </a:t>
            </a: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ایمن هست. سیستم </a:t>
            </a: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ایمنی، سلول‌های تولید کننده انسولین در لوزالمعده را از دست می‌دهد</a:t>
            </a: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. </a:t>
            </a:r>
          </a:p>
          <a:p>
            <a:pPr marL="109728" indent="0" algn="justLow" rtl="1">
              <a:lnSpc>
                <a:spcPct val="200000"/>
              </a:lnSpc>
              <a:buClr>
                <a:srgbClr val="7F8FA9"/>
              </a:buClr>
              <a:buNone/>
              <a:defRPr/>
            </a:pP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بدن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نمي‌تواند انسولين توليد كند </a:t>
            </a: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و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 يا بسيار كم توليد </a:t>
            </a: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مي‌كند.</a:t>
            </a:r>
          </a:p>
          <a:p>
            <a:pPr marL="109728" indent="0" algn="justLow" rtl="1">
              <a:lnSpc>
                <a:spcPct val="200000"/>
              </a:lnSpc>
              <a:buClr>
                <a:srgbClr val="7F8FA9"/>
              </a:buClr>
              <a:buNone/>
              <a:defRPr/>
            </a:pP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حتما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بايد انسولين تزريق شود </a:t>
            </a: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تا نياز بدن تامين گردد</a:t>
            </a: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</a:p>
          <a:p>
            <a:pPr marL="109728" indent="0" algn="justLow" rtl="1">
              <a:buClr>
                <a:srgbClr val="7F8FA9"/>
              </a:buClr>
              <a:buNone/>
              <a:defRPr/>
            </a:pPr>
            <a:endParaRPr lang="fa-IR" sz="2800" b="1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109728" indent="0" algn="justLow" rtl="1">
              <a:buNone/>
            </a:pP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00B050"/>
                </a:solidFill>
                <a:cs typeface="B Nazanin" pitchFamily="2" charset="-78"/>
              </a:rPr>
              <a:t>دیابت نوع 1 در هر سنی بروز می کند اما بیشتر موارد آن پیش از 20 سالگی رخ می دهند. </a:t>
            </a:r>
            <a:endParaRPr lang="en-US" sz="2800" b="1" dirty="0">
              <a:ln>
                <a:solidFill>
                  <a:schemeClr val="tx1"/>
                </a:solidFill>
              </a:ln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4" name="AutoShape 129"/>
          <p:cNvSpPr>
            <a:spLocks noChangeArrowheads="1"/>
          </p:cNvSpPr>
          <p:nvPr/>
        </p:nvSpPr>
        <p:spPr bwMode="auto">
          <a:xfrm>
            <a:off x="2386652" y="531812"/>
            <a:ext cx="7086600" cy="12969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/>
            <a:r>
              <a:rPr lang="fa-IR" sz="32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cs typeface="B Titr" panose="00000700000000000000" pitchFamily="2" charset="-78"/>
              </a:rPr>
              <a:t>ديابت نوع1 </a:t>
            </a:r>
            <a:endParaRPr lang="en-US" sz="3200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62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05218" y="1555845"/>
            <a:ext cx="10672549" cy="50186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109728" indent="0" algn="justLow" rtl="1">
              <a:buClr>
                <a:srgbClr val="7F8FA9"/>
              </a:buClr>
              <a:buNone/>
              <a:defRPr/>
            </a:pP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فرد نسبت به انسولین مقاومت نشان می‌دهد. </a:t>
            </a:r>
            <a:endParaRPr lang="fa-IR" sz="2400" b="1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109728" indent="0" algn="justLow" rtl="1">
              <a:buClr>
                <a:srgbClr val="7F8FA9"/>
              </a:buClr>
              <a:buNone/>
              <a:defRPr/>
            </a:pPr>
            <a:r>
              <a:rPr 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یعنی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لوزالمعده انسولین لازم را تولید می‌کند اما بدن نمی‌تواند از آن استفاده </a:t>
            </a:r>
            <a:r>
              <a:rPr 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کند.</a:t>
            </a:r>
          </a:p>
          <a:p>
            <a:pPr marL="109728" indent="0" algn="justLow" rtl="1">
              <a:buClr>
                <a:srgbClr val="7F8FA9"/>
              </a:buClr>
              <a:buNone/>
              <a:defRPr/>
            </a:pPr>
            <a:r>
              <a:rPr 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یا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شکل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انسولین تغییر کرده 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و یا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گیرنده سلول ها، انسولین را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شناسایی </a:t>
            </a: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نمی کند</a:t>
            </a:r>
            <a:r>
              <a:rPr 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</a:p>
          <a:p>
            <a:pPr marL="109728" indent="0" algn="justLow" rtl="1">
              <a:buClr>
                <a:srgbClr val="7F8FA9"/>
              </a:buClr>
              <a:buNone/>
              <a:defRPr/>
            </a:pPr>
            <a:r>
              <a:rPr 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بنابراین سلول اجازه ورود گلوکز(قند)را به داخل سلول نداده و در نتیجه مقدار قند در خون افزایش می یابد. </a:t>
            </a:r>
          </a:p>
          <a:p>
            <a:pPr marL="109728" indent="0" algn="justLow" rtl="1">
              <a:buClr>
                <a:srgbClr val="7F8FA9"/>
              </a:buClr>
              <a:buNone/>
              <a:defRPr/>
            </a:pPr>
            <a:r>
              <a:rPr 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سلول ها بدون انرژی و گرسنه مانده و قادر به انجام وظایف نیستند.</a:t>
            </a:r>
          </a:p>
          <a:p>
            <a:pPr marL="109728" indent="0" algn="justLow" rtl="1">
              <a:buClr>
                <a:srgbClr val="7F8FA9"/>
              </a:buClr>
              <a:buNone/>
              <a:defRPr/>
            </a:pPr>
            <a:r>
              <a:rPr lang="fa-IR" sz="2400" b="1" dirty="0" smtClean="0">
                <a:solidFill>
                  <a:srgbClr val="00B050"/>
                </a:solidFill>
                <a:cs typeface="B Nazanin" panose="00000400000000000000" pitchFamily="2" charset="-78"/>
              </a:rPr>
              <a:t> انسولین مثل کلید در سلول را باز کرده و اجازه ورود قند به سلول را می دهد.</a:t>
            </a:r>
          </a:p>
          <a:p>
            <a:pPr marL="109728" indent="0" algn="justLow" rtl="1">
              <a:buClr>
                <a:srgbClr val="7F8FA9"/>
              </a:buClr>
              <a:buNone/>
              <a:defRPr/>
            </a:pPr>
            <a:endParaRPr lang="fa-IR" sz="2400" b="1" dirty="0" smtClean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109728" indent="0" algn="justLow" rtl="1">
              <a:buClr>
                <a:srgbClr val="7F8FA9"/>
              </a:buClr>
              <a:buNone/>
              <a:defRPr/>
            </a:pPr>
            <a:endParaRPr lang="fa-IR" sz="2400" b="1" dirty="0" smtClean="0">
              <a:solidFill>
                <a:srgbClr val="FFFF00"/>
              </a:solidFill>
              <a:cs typeface="B Nazanin" panose="00000400000000000000" pitchFamily="2" charset="-78"/>
            </a:endParaRPr>
          </a:p>
          <a:p>
            <a:pPr marL="109728" indent="0" algn="justLow" rtl="1">
              <a:buClr>
                <a:srgbClr val="7F8FA9"/>
              </a:buClr>
              <a:buNone/>
              <a:defRPr/>
            </a:pPr>
            <a:r>
              <a:rPr lang="fa-IR" sz="2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عدم پاسخ سلول ها به انسولین (مقاومت به انسولین) </a:t>
            </a:r>
            <a:r>
              <a:rPr lang="fa-IR" sz="2400" b="1" dirty="0" smtClean="0">
                <a:cs typeface="B Nazanin" panose="00000400000000000000" pitchFamily="2" charset="-78"/>
              </a:rPr>
              <a:t>یا </a:t>
            </a:r>
            <a:r>
              <a:rPr lang="fa-IR" sz="24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کاهش تولید انسولین </a:t>
            </a:r>
            <a:r>
              <a:rPr lang="fa-IR" sz="2400" b="1" dirty="0" smtClean="0">
                <a:cs typeface="B Nazanin" panose="00000400000000000000" pitchFamily="2" charset="-78"/>
              </a:rPr>
              <a:t>باعث بروز دیابت نوع2 می شود. </a:t>
            </a:r>
          </a:p>
          <a:p>
            <a:endParaRPr lang="en-US" sz="2400" dirty="0"/>
          </a:p>
        </p:txBody>
      </p:sp>
      <p:sp>
        <p:nvSpPr>
          <p:cNvPr id="4" name="AutoShape 129"/>
          <p:cNvSpPr>
            <a:spLocks noChangeArrowheads="1"/>
          </p:cNvSpPr>
          <p:nvPr/>
        </p:nvSpPr>
        <p:spPr bwMode="auto">
          <a:xfrm>
            <a:off x="2632312" y="0"/>
            <a:ext cx="7086600" cy="1296988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/>
            <a:r>
              <a:rPr lang="fa-IR" sz="32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cs typeface="B Titr" panose="00000700000000000000" pitchFamily="2" charset="-78"/>
              </a:rPr>
              <a:t>ديابت نوع 2 </a:t>
            </a:r>
            <a:endParaRPr lang="en-US" sz="3200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5158853" y="4831308"/>
            <a:ext cx="2033517" cy="85980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03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64274" y="1446662"/>
            <a:ext cx="10727141" cy="53089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109728" indent="0" algn="justLow" rtl="1">
              <a:lnSpc>
                <a:spcPct val="150000"/>
              </a:lnSpc>
              <a:buClr>
                <a:srgbClr val="7F8FA9"/>
              </a:buClr>
              <a:buNone/>
              <a:defRPr/>
            </a:pP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افزایش </a:t>
            </a:r>
            <a:r>
              <a:rPr 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قند خون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برای اولین بار، در طی دوران بارداری </a:t>
            </a:r>
            <a:endParaRPr lang="fa-IR" sz="2800" b="1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109728" indent="0" algn="justLow" rtl="1">
              <a:lnSpc>
                <a:spcPct val="150000"/>
              </a:lnSpc>
              <a:buClr>
                <a:srgbClr val="7F8FA9"/>
              </a:buClr>
              <a:buNone/>
              <a:defRPr/>
            </a:pP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اغلب بعد از زایمان از بین می رود</a:t>
            </a:r>
          </a:p>
          <a:p>
            <a:pPr marL="109728" indent="0" algn="justLow" rtl="1">
              <a:lnSpc>
                <a:spcPct val="150000"/>
              </a:lnSpc>
              <a:buClr>
                <a:srgbClr val="7F8FA9"/>
              </a:buClr>
              <a:buNone/>
              <a:defRPr/>
            </a:pP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در صورت عدم کنترل قندخون </a:t>
            </a: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طی </a:t>
            </a: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دوران </a:t>
            </a: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بارداری</a:t>
            </a:r>
            <a:r>
              <a:rPr 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، عوارض متعددی مادر و جنین را تهدید می کند.</a:t>
            </a:r>
          </a:p>
          <a:p>
            <a:pPr marL="109728" lvl="0" indent="0" algn="ctr" rtl="1">
              <a:buClr>
                <a:srgbClr val="297FD5"/>
              </a:buClr>
              <a:buNone/>
              <a:defRPr/>
            </a:pP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اختلال در</a:t>
            </a:r>
            <a:r>
              <a:rPr lang="en-US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 </a:t>
            </a:r>
            <a:r>
              <a:rPr lang="ar-SA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رشد و نمو جنین </a:t>
            </a: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(</a:t>
            </a:r>
            <a:r>
              <a:rPr lang="fa-IR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بخصوص ماکروزومی</a:t>
            </a: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)</a:t>
            </a:r>
          </a:p>
          <a:p>
            <a:pPr marL="109728" lvl="0" indent="0" algn="ctr" rtl="1">
              <a:buClr>
                <a:srgbClr val="297FD5"/>
              </a:buClr>
              <a:buNone/>
              <a:defRPr/>
            </a:pPr>
            <a:r>
              <a:rPr lang="ar-SA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سقط جنین </a:t>
            </a:r>
            <a:endParaRPr lang="en-US" b="1" dirty="0">
              <a:ln>
                <a:solidFill>
                  <a:srgbClr val="FF0000"/>
                </a:solidFill>
              </a:ln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marL="109728" lvl="0" indent="0" algn="ctr" rtl="1">
              <a:buClr>
                <a:srgbClr val="297FD5"/>
              </a:buClr>
              <a:buNone/>
              <a:defRPr/>
            </a:pPr>
            <a:r>
              <a:rPr lang="ar-SA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بروز نقص‌های مادرزادی</a:t>
            </a: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 (</a:t>
            </a:r>
            <a:r>
              <a:rPr lang="fa-IR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بخصوص قلبی</a:t>
            </a: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)</a:t>
            </a:r>
            <a:r>
              <a:rPr lang="ar-SA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 </a:t>
            </a:r>
            <a:endParaRPr lang="fa-IR" b="1" dirty="0">
              <a:ln>
                <a:solidFill>
                  <a:srgbClr val="FF0000"/>
                </a:solidFill>
              </a:ln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marL="109728" lvl="0" indent="0" algn="ctr" rtl="1">
              <a:buClr>
                <a:srgbClr val="297FD5"/>
              </a:buClr>
              <a:buNone/>
              <a:defRPr/>
            </a:pPr>
            <a:r>
              <a:rPr lang="ar-SA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زایمان‌های سخت</a:t>
            </a:r>
            <a:endParaRPr lang="fa-IR" b="1" dirty="0">
              <a:ln>
                <a:solidFill>
                  <a:srgbClr val="FF0000"/>
                </a:solidFill>
              </a:ln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marL="109728" lvl="0" indent="0" algn="ctr" rtl="1">
              <a:buClr>
                <a:srgbClr val="297FD5"/>
              </a:buClr>
              <a:buNone/>
              <a:defRPr/>
            </a:pP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آسیب های زایمانی (</a:t>
            </a:r>
            <a:r>
              <a:rPr lang="fa-IR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برای مادر و نوزاد</a:t>
            </a: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)</a:t>
            </a:r>
          </a:p>
          <a:p>
            <a:pPr marL="109728" lvl="0" indent="0" algn="ctr" rtl="1">
              <a:buClr>
                <a:srgbClr val="297FD5"/>
              </a:buClr>
              <a:buNone/>
              <a:defRPr/>
            </a:pPr>
            <a:r>
              <a:rPr lang="ar-SA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کمبود اکسیژن برای مغز</a:t>
            </a: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 نوزاد</a:t>
            </a:r>
            <a:r>
              <a:rPr lang="ar-SA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 </a:t>
            </a:r>
            <a:endParaRPr lang="fa-IR" b="1" dirty="0">
              <a:ln>
                <a:solidFill>
                  <a:srgbClr val="FF0000"/>
                </a:solidFill>
              </a:ln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marL="109728" lvl="0" indent="0" algn="ctr" rtl="1">
              <a:buClr>
                <a:srgbClr val="297FD5"/>
              </a:buClr>
              <a:buNone/>
              <a:defRPr/>
            </a:pP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افرایش شانس سزارین</a:t>
            </a:r>
            <a:r>
              <a:rPr lang="ar-SA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 </a:t>
            </a:r>
            <a:endParaRPr lang="fa-IR" b="1" dirty="0">
              <a:ln>
                <a:solidFill>
                  <a:srgbClr val="FF0000"/>
                </a:solidFill>
              </a:ln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marL="109728" lvl="0" indent="0" algn="ctr" rtl="1">
              <a:buClr>
                <a:srgbClr val="297FD5"/>
              </a:buClr>
              <a:buNone/>
              <a:defRPr/>
            </a:pPr>
            <a:r>
              <a:rPr lang="fa-IR" b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cs typeface="B Nazanin" panose="00000400000000000000" pitchFamily="2" charset="-78"/>
              </a:rPr>
              <a:t>کاهش شدید قندخون پس از تولد برای نوزاد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</a:pPr>
            <a:endParaRPr lang="en-US" sz="1200" cap="none" dirty="0">
              <a:solidFill>
                <a:prstClr val="black"/>
              </a:solidFill>
              <a:latin typeface="Calibri" panose="020F0502020204030204"/>
            </a:endParaRPr>
          </a:p>
          <a:p>
            <a:pPr marL="109728" indent="0" algn="justLow" rtl="1">
              <a:buNone/>
            </a:pPr>
            <a:endParaRPr lang="en-US" dirty="0"/>
          </a:p>
        </p:txBody>
      </p:sp>
      <p:sp>
        <p:nvSpPr>
          <p:cNvPr id="4" name="AutoShape 129"/>
          <p:cNvSpPr>
            <a:spLocks noChangeArrowheads="1"/>
          </p:cNvSpPr>
          <p:nvPr/>
        </p:nvSpPr>
        <p:spPr bwMode="auto">
          <a:xfrm>
            <a:off x="2482186" y="149674"/>
            <a:ext cx="7086600" cy="1078625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/>
            <a:r>
              <a:rPr lang="fa-IR" sz="3200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cs typeface="B Titr" panose="00000700000000000000" pitchFamily="2" charset="-78"/>
              </a:rPr>
              <a:t>ديابت بارداري </a:t>
            </a:r>
            <a:endParaRPr lang="en-US" sz="3200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87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Drop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3.xml><?xml version="1.0" encoding="utf-8"?>
<a:theme xmlns:a="http://schemas.openxmlformats.org/drawingml/2006/main" name="1_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4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5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2072</TotalTime>
  <Words>2453</Words>
  <Application>Microsoft Office PowerPoint</Application>
  <PresentationFormat>Widescreen</PresentationFormat>
  <Paragraphs>175</Paragraphs>
  <Slides>46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46</vt:i4>
      </vt:variant>
    </vt:vector>
  </HeadingPairs>
  <TitlesOfParts>
    <vt:vector size="65" baseType="lpstr">
      <vt:lpstr>Arial</vt:lpstr>
      <vt:lpstr>B Nazanin</vt:lpstr>
      <vt:lpstr>B Titr</vt:lpstr>
      <vt:lpstr>BNazanin</vt:lpstr>
      <vt:lpstr>BNazanin,Bold</vt:lpstr>
      <vt:lpstr>Calibri</vt:lpstr>
      <vt:lpstr>Corbel</vt:lpstr>
      <vt:lpstr>Tahoma</vt:lpstr>
      <vt:lpstr>Times New Roman</vt:lpstr>
      <vt:lpstr>TimesNewRoman</vt:lpstr>
      <vt:lpstr>Tw Cen MT</vt:lpstr>
      <vt:lpstr>Tw Cen MT Condensed</vt:lpstr>
      <vt:lpstr>Wingdings</vt:lpstr>
      <vt:lpstr>Wingdings 3</vt:lpstr>
      <vt:lpstr>Droplet</vt:lpstr>
      <vt:lpstr>Integral</vt:lpstr>
      <vt:lpstr>1_Droplet</vt:lpstr>
      <vt:lpstr>Parallax</vt:lpstr>
      <vt:lpstr>Diseño predeterminado</vt:lpstr>
      <vt:lpstr>PowerPoint Presentation</vt:lpstr>
      <vt:lpstr>       کارگاه آموزشی برنامه دیابت</vt:lpstr>
      <vt:lpstr>PowerPoint Presentation</vt:lpstr>
      <vt:lpstr>علل بروزدیابت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افراد در  معرض خطر ابتلا به دیابت        </vt:lpstr>
      <vt:lpstr>علائم و نشانه های بیماری دیابت  علائم ديابت نوع 1 معمولاً شديد و ناگهاني 1. تشنگي زياد و نوشيدن آب بسيار (پرنوشي) 2. گرسنگي (پرخوري) 3. ادرار زياد (پرادراري) 4. خستگي زياد 5. كم شدن وزن بدن و لاغري 6. تاري ديد 7. ادرار شبانه 8. عفونت هاي مكرر  9. تأخير در بهبود زخم ها و بريدگي ها   ديابت نوع 2 معمولاً بدون علامت است.</vt:lpstr>
      <vt:lpstr> عوارض زودرس ديابت  كتواسيدوز : در بيماران مبتلا به ديابت نو ع 1 رخ مي دهد  كماي هيپراسمولار: در بيماران مبتلا به ديابت نو ع 2 به وجود مي آيد هيپوگليسمي: در هر دو نوع ديابت ظاهرمي شود.   اين عوارض كه ممكن است به دفعات رخ دهند، تهديد كنند ه ي حيات هستند، اما درصورت درمان صحيح و سريع كاملاً بهبود مي يابند.   </vt:lpstr>
      <vt:lpstr> عوارض ديررس ديابت    1. بيماري هاي عروق خوني كوچك  (ميكروواسكولار)  بيماري هاي چشمي(رتينوپاتي) بيماري هاي كليوي (نفروپاتي) بيماري هاي دستگاه عصبي (نوروپاتي)   2. بيماري هاي عروق خوني بزرگ  (ماكروواسكولار)  </vt:lpstr>
      <vt:lpstr>PowerPoint Presentation</vt:lpstr>
      <vt:lpstr>PowerPoint Presentation</vt:lpstr>
      <vt:lpstr>آموزش افراد مبتلا به ديابت 1. كنترل وزن 2. برنامه ي غذايي 3. ورزش و فعاليت هاي بدني 4. مراقبت از پا 5. ترك مصرف دخانيات 6. نحوه مصرف داروهاي تجويز شده 7. نحوه اندازه گیری قند خون </vt:lpstr>
      <vt:lpstr>کارگاه آموزشی برنامه فشارخون  (فرایند مراقبت فشارخون در سامانه سیب) </vt:lpstr>
      <vt:lpstr> تعريف فشارخون </vt:lpstr>
      <vt:lpstr>PowerPoint Presentation</vt:lpstr>
      <vt:lpstr>طبقه بندی فشارخون</vt:lpstr>
      <vt:lpstr>جدول طبقه بندي فشارخون در افراد بزرگسال</vt:lpstr>
      <vt:lpstr> انواع فشارخون بالا </vt:lpstr>
      <vt:lpstr>عوامل خطر زمينه ساز بيماري فشار خون بالا در نوع اوليه</vt:lpstr>
      <vt:lpstr>PowerPoint Presentation</vt:lpstr>
      <vt:lpstr>PowerPoint Presentation</vt:lpstr>
      <vt:lpstr>PowerPoint Presentation</vt:lpstr>
      <vt:lpstr> علايم باليني </vt:lpstr>
      <vt:lpstr>راهنماي اندازه گيري فشارخون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ندا زمان</dc:creator>
  <cp:lastModifiedBy>صادق صیدی</cp:lastModifiedBy>
  <cp:revision>280</cp:revision>
  <dcterms:created xsi:type="dcterms:W3CDTF">2021-10-11T04:37:51Z</dcterms:created>
  <dcterms:modified xsi:type="dcterms:W3CDTF">2025-01-12T07:42:02Z</dcterms:modified>
</cp:coreProperties>
</file>