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8"/>
  </p:notesMasterIdLst>
  <p:sldIdLst>
    <p:sldId id="283" r:id="rId2"/>
    <p:sldId id="296" r:id="rId3"/>
    <p:sldId id="298" r:id="rId4"/>
    <p:sldId id="299" r:id="rId5"/>
    <p:sldId id="300" r:id="rId6"/>
    <p:sldId id="303" r:id="rId7"/>
    <p:sldId id="304" r:id="rId8"/>
    <p:sldId id="305" r:id="rId9"/>
    <p:sldId id="306" r:id="rId10"/>
    <p:sldId id="265" r:id="rId11"/>
    <p:sldId id="307" r:id="rId12"/>
    <p:sldId id="308" r:id="rId13"/>
    <p:sldId id="309" r:id="rId14"/>
    <p:sldId id="315" r:id="rId15"/>
    <p:sldId id="311" r:id="rId16"/>
    <p:sldId id="316" r:id="rId17"/>
    <p:sldId id="317" r:id="rId18"/>
    <p:sldId id="318" r:id="rId19"/>
    <p:sldId id="313" r:id="rId20"/>
    <p:sldId id="314" r:id="rId21"/>
    <p:sldId id="319" r:id="rId22"/>
    <p:sldId id="320" r:id="rId23"/>
    <p:sldId id="262" r:id="rId24"/>
    <p:sldId id="263" r:id="rId25"/>
    <p:sldId id="266" r:id="rId26"/>
    <p:sldId id="267" r:id="rId27"/>
    <p:sldId id="268" r:id="rId28"/>
    <p:sldId id="269" r:id="rId29"/>
    <p:sldId id="271" r:id="rId30"/>
    <p:sldId id="327" r:id="rId31"/>
    <p:sldId id="321" r:id="rId32"/>
    <p:sldId id="274" r:id="rId33"/>
    <p:sldId id="322" r:id="rId34"/>
    <p:sldId id="323" r:id="rId35"/>
    <p:sldId id="324" r:id="rId36"/>
    <p:sldId id="325" r:id="rId37"/>
    <p:sldId id="326" r:id="rId38"/>
    <p:sldId id="328" r:id="rId39"/>
    <p:sldId id="276" r:id="rId40"/>
    <p:sldId id="277" r:id="rId41"/>
    <p:sldId id="278" r:id="rId42"/>
    <p:sldId id="279" r:id="rId43"/>
    <p:sldId id="280" r:id="rId44"/>
    <p:sldId id="281" r:id="rId45"/>
    <p:sldId id="284" r:id="rId46"/>
    <p:sldId id="285" r:id="rId47"/>
    <p:sldId id="286" r:id="rId48"/>
    <p:sldId id="287" r:id="rId49"/>
    <p:sldId id="288" r:id="rId50"/>
    <p:sldId id="289" r:id="rId51"/>
    <p:sldId id="290" r:id="rId52"/>
    <p:sldId id="291" r:id="rId53"/>
    <p:sldId id="292" r:id="rId54"/>
    <p:sldId id="293" r:id="rId55"/>
    <p:sldId id="294" r:id="rId56"/>
    <p:sldId id="295"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513" autoAdjust="0"/>
  </p:normalViewPr>
  <p:slideViewPr>
    <p:cSldViewPr>
      <p:cViewPr varScale="1">
        <p:scale>
          <a:sx n="88" d="100"/>
          <a:sy n="88" d="100"/>
        </p:scale>
        <p:origin x="146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A11672-C9E9-43E0-9048-01FE72961A51}"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en-US"/>
        </a:p>
      </dgm:t>
    </dgm:pt>
    <dgm:pt modelId="{924DC6D6-55B8-4C59-8350-5046D34E4C20}">
      <dgm:prSet phldrT="[Text]">
        <dgm:style>
          <a:lnRef idx="0">
            <a:schemeClr val="accent5"/>
          </a:lnRef>
          <a:fillRef idx="3">
            <a:schemeClr val="accent5"/>
          </a:fillRef>
          <a:effectRef idx="3">
            <a:schemeClr val="accent5"/>
          </a:effectRef>
          <a:fontRef idx="minor">
            <a:schemeClr val="lt1"/>
          </a:fontRef>
        </dgm:style>
      </dgm:prSet>
      <dgm:spPr>
        <a:ln/>
      </dgm:spPr>
      <dgm:t>
        <a:bodyPr/>
        <a:lstStyle/>
        <a:p>
          <a:r>
            <a:rPr lang="fa-IR" b="1" dirty="0" smtClean="0">
              <a:solidFill>
                <a:schemeClr val="bg1"/>
              </a:solidFill>
            </a:rPr>
            <a:t>غیرفوری</a:t>
          </a:r>
          <a:endParaRPr lang="en-US" b="1" dirty="0">
            <a:solidFill>
              <a:schemeClr val="bg1"/>
            </a:solidFill>
          </a:endParaRPr>
        </a:p>
      </dgm:t>
    </dgm:pt>
    <dgm:pt modelId="{DD1F028C-47FB-4774-A9D2-E748323A2EAE}" type="parTrans" cxnId="{D912779A-7648-40D5-BE42-7595C630FDDF}">
      <dgm:prSet/>
      <dgm:spPr/>
      <dgm:t>
        <a:bodyPr/>
        <a:lstStyle/>
        <a:p>
          <a:endParaRPr lang="en-US">
            <a:solidFill>
              <a:schemeClr val="tx1"/>
            </a:solidFill>
          </a:endParaRPr>
        </a:p>
      </dgm:t>
    </dgm:pt>
    <dgm:pt modelId="{4CFB5971-676D-41A7-B438-C0752F4005BF}" type="sibTrans" cxnId="{D912779A-7648-40D5-BE42-7595C630FDDF}">
      <dgm:prSet/>
      <dgm:spPr/>
      <dgm:t>
        <a:bodyPr/>
        <a:lstStyle/>
        <a:p>
          <a:endParaRPr lang="en-US">
            <a:solidFill>
              <a:schemeClr val="tx1"/>
            </a:solidFill>
          </a:endParaRPr>
        </a:p>
      </dgm:t>
    </dgm:pt>
    <dgm:pt modelId="{1BAE81DD-8299-4233-9AA0-1B1FD28BEC48}">
      <dgm:prSet phldrT="[Text]" custT="1"/>
      <dgm:spPr>
        <a:ln>
          <a:solidFill>
            <a:srgbClr val="0000FF">
              <a:alpha val="90000"/>
            </a:srgbClr>
          </a:solidFill>
        </a:ln>
      </dgm:spPr>
      <dgm:t>
        <a:bodyPr/>
        <a:lstStyle/>
        <a:p>
          <a:r>
            <a:rPr lang="fa-IR" sz="2800" dirty="0" smtClean="0">
              <a:solidFill>
                <a:schemeClr val="bg1"/>
              </a:solidFill>
            </a:rPr>
            <a:t>کلیه موارد عوارض</a:t>
          </a:r>
          <a:r>
            <a:rPr lang="fa-IR" sz="6400" dirty="0" smtClean="0">
              <a:solidFill>
                <a:schemeClr val="bg1"/>
              </a:solidFill>
            </a:rPr>
            <a:t> </a:t>
          </a:r>
          <a:endParaRPr lang="en-US" sz="6400" dirty="0">
            <a:solidFill>
              <a:schemeClr val="bg1"/>
            </a:solidFill>
          </a:endParaRPr>
        </a:p>
      </dgm:t>
    </dgm:pt>
    <dgm:pt modelId="{215010EB-26E7-4039-9F81-C27B1EB9E185}" type="parTrans" cxnId="{5C3553AA-364B-4E5B-8002-543123A745A7}">
      <dgm:prSet/>
      <dgm:spPr/>
      <dgm:t>
        <a:bodyPr/>
        <a:lstStyle/>
        <a:p>
          <a:endParaRPr lang="en-US">
            <a:solidFill>
              <a:schemeClr val="tx1"/>
            </a:solidFill>
          </a:endParaRPr>
        </a:p>
      </dgm:t>
    </dgm:pt>
    <dgm:pt modelId="{472083CE-C11F-4AB7-84B2-E1FD43D9A46C}" type="sibTrans" cxnId="{5C3553AA-364B-4E5B-8002-543123A745A7}">
      <dgm:prSet/>
      <dgm:spPr/>
      <dgm:t>
        <a:bodyPr/>
        <a:lstStyle/>
        <a:p>
          <a:endParaRPr lang="en-US">
            <a:solidFill>
              <a:schemeClr val="tx1"/>
            </a:solidFill>
          </a:endParaRPr>
        </a:p>
      </dgm:t>
    </dgm:pt>
    <dgm:pt modelId="{3E2DD8B7-05A7-4CBD-A98C-3A1EF701B254}">
      <dgm:prSet phldrT="[Text]" custT="1">
        <dgm:style>
          <a:lnRef idx="0">
            <a:schemeClr val="accent3"/>
          </a:lnRef>
          <a:fillRef idx="3">
            <a:schemeClr val="accent3"/>
          </a:fillRef>
          <a:effectRef idx="3">
            <a:schemeClr val="accent3"/>
          </a:effectRef>
          <a:fontRef idx="minor">
            <a:schemeClr val="lt1"/>
          </a:fontRef>
        </dgm:style>
      </dgm:prSet>
      <dgm:spPr>
        <a:ln/>
      </dgm:spPr>
      <dgm:t>
        <a:bodyPr/>
        <a:lstStyle/>
        <a:p>
          <a:r>
            <a:rPr lang="fa-IR" sz="2800" b="1" dirty="0" smtClean="0">
              <a:solidFill>
                <a:schemeClr val="bg1"/>
              </a:solidFill>
            </a:rPr>
            <a:t>فوری</a:t>
          </a:r>
          <a:endParaRPr lang="en-US" sz="2800" b="1" dirty="0">
            <a:solidFill>
              <a:schemeClr val="bg1"/>
            </a:solidFill>
          </a:endParaRPr>
        </a:p>
      </dgm:t>
    </dgm:pt>
    <dgm:pt modelId="{76DD7615-2038-4C6B-91D3-5C069318031D}" type="parTrans" cxnId="{0215008F-518D-4E14-9593-D698C7BAC989}">
      <dgm:prSet/>
      <dgm:spPr/>
      <dgm:t>
        <a:bodyPr/>
        <a:lstStyle/>
        <a:p>
          <a:endParaRPr lang="en-US">
            <a:solidFill>
              <a:schemeClr val="tx1"/>
            </a:solidFill>
          </a:endParaRPr>
        </a:p>
      </dgm:t>
    </dgm:pt>
    <dgm:pt modelId="{ADE3AA49-B9C2-4347-9A11-C65443B499CF}" type="sibTrans" cxnId="{0215008F-518D-4E14-9593-D698C7BAC989}">
      <dgm:prSet/>
      <dgm:spPr/>
      <dgm:t>
        <a:bodyPr/>
        <a:lstStyle/>
        <a:p>
          <a:endParaRPr lang="en-US">
            <a:solidFill>
              <a:schemeClr val="tx1"/>
            </a:solidFill>
          </a:endParaRPr>
        </a:p>
      </dgm:t>
    </dgm:pt>
    <dgm:pt modelId="{5C2829D5-FE3F-4563-B1A1-BE05462B25DA}">
      <dgm:prSet phldrT="[Text]" custT="1"/>
      <dgm:spPr>
        <a:solidFill>
          <a:srgbClr val="FFC000"/>
        </a:solidFill>
        <a:ln>
          <a:solidFill>
            <a:srgbClr val="FF0000"/>
          </a:solidFill>
        </a:ln>
      </dgm:spPr>
      <dgm:t>
        <a:bodyPr/>
        <a:lstStyle/>
        <a:p>
          <a:pPr algn="r"/>
          <a:r>
            <a:rPr lang="fa-IR" sz="2000" dirty="0" smtClean="0">
              <a:solidFill>
                <a:schemeClr val="bg1"/>
              </a:solidFill>
            </a:rPr>
            <a:t>1- کلیه موارد مرگ</a:t>
          </a:r>
        </a:p>
        <a:p>
          <a:pPr algn="r"/>
          <a:r>
            <a:rPr lang="fa-IR" sz="2000" dirty="0" smtClean="0">
              <a:solidFill>
                <a:schemeClr val="bg1"/>
              </a:solidFill>
            </a:rPr>
            <a:t>2-کلیه موارد بستری</a:t>
          </a:r>
        </a:p>
        <a:p>
          <a:pPr algn="r"/>
          <a:r>
            <a:rPr lang="fa-IR" sz="2000" dirty="0" smtClean="0">
              <a:solidFill>
                <a:schemeClr val="bg1"/>
              </a:solidFill>
            </a:rPr>
            <a:t>3- کلیه آبسه های محل تزریق</a:t>
          </a:r>
        </a:p>
        <a:p>
          <a:pPr algn="r"/>
          <a:r>
            <a:rPr lang="fa-IR" sz="2000" dirty="0" smtClean="0">
              <a:solidFill>
                <a:schemeClr val="bg1"/>
              </a:solidFill>
            </a:rPr>
            <a:t>4 - عوارضی بصورت خوشه اتفاق افتد</a:t>
          </a:r>
        </a:p>
        <a:p>
          <a:pPr algn="r"/>
          <a:r>
            <a:rPr lang="fa-IR" sz="2000" dirty="0" smtClean="0">
              <a:solidFill>
                <a:schemeClr val="bg1"/>
              </a:solidFill>
            </a:rPr>
            <a:t>5-عوارضی باعث ایجاد تشویش نگرانی درجامعه شوند </a:t>
          </a:r>
        </a:p>
        <a:p>
          <a:pPr algn="r" rtl="1"/>
          <a:r>
            <a:rPr lang="fa-IR" sz="2000" dirty="0" smtClean="0">
              <a:solidFill>
                <a:schemeClr val="bg1"/>
              </a:solidFill>
            </a:rPr>
            <a:t>6- </a:t>
          </a:r>
          <a:r>
            <a:rPr lang="en-US" sz="2000" dirty="0" smtClean="0">
              <a:solidFill>
                <a:schemeClr val="bg1"/>
              </a:solidFill>
            </a:rPr>
            <a:t>BCGITIS</a:t>
          </a:r>
          <a:r>
            <a:rPr lang="fa-IR" sz="2000" dirty="0" smtClean="0">
              <a:solidFill>
                <a:schemeClr val="bg1"/>
              </a:solidFill>
            </a:rPr>
            <a:t> منتشر</a:t>
          </a:r>
        </a:p>
      </dgm:t>
    </dgm:pt>
    <dgm:pt modelId="{08F1EF03-37C3-41C6-BABD-8A54B7B703D1}" type="parTrans" cxnId="{B47EF220-78AE-465D-9F48-9AA3D199C93C}">
      <dgm:prSet/>
      <dgm:spPr/>
      <dgm:t>
        <a:bodyPr/>
        <a:lstStyle/>
        <a:p>
          <a:endParaRPr lang="en-US">
            <a:solidFill>
              <a:schemeClr val="tx1"/>
            </a:solidFill>
          </a:endParaRPr>
        </a:p>
      </dgm:t>
    </dgm:pt>
    <dgm:pt modelId="{CD4EA2FC-0FDF-49FE-8F7E-7FCB81045C42}" type="sibTrans" cxnId="{B47EF220-78AE-465D-9F48-9AA3D199C93C}">
      <dgm:prSet/>
      <dgm:spPr/>
      <dgm:t>
        <a:bodyPr/>
        <a:lstStyle/>
        <a:p>
          <a:endParaRPr lang="en-US">
            <a:solidFill>
              <a:schemeClr val="tx1"/>
            </a:solidFill>
          </a:endParaRPr>
        </a:p>
      </dgm:t>
    </dgm:pt>
    <dgm:pt modelId="{DF4BACD6-3F45-4CDA-9EFB-94EF440B6CD2}" type="pres">
      <dgm:prSet presAssocID="{28A11672-C9E9-43E0-9048-01FE72961A51}" presName="list" presStyleCnt="0">
        <dgm:presLayoutVars>
          <dgm:dir/>
          <dgm:animLvl val="lvl"/>
        </dgm:presLayoutVars>
      </dgm:prSet>
      <dgm:spPr/>
      <dgm:t>
        <a:bodyPr/>
        <a:lstStyle/>
        <a:p>
          <a:endParaRPr lang="en-US"/>
        </a:p>
      </dgm:t>
    </dgm:pt>
    <dgm:pt modelId="{E3480BB9-BFF0-4D61-8506-338C8FF3F217}" type="pres">
      <dgm:prSet presAssocID="{924DC6D6-55B8-4C59-8350-5046D34E4C20}" presName="posSpace" presStyleCnt="0"/>
      <dgm:spPr/>
    </dgm:pt>
    <dgm:pt modelId="{D755C4F4-4DEA-4F5A-AD00-9DB04115C722}" type="pres">
      <dgm:prSet presAssocID="{924DC6D6-55B8-4C59-8350-5046D34E4C20}" presName="vertFlow" presStyleCnt="0"/>
      <dgm:spPr/>
    </dgm:pt>
    <dgm:pt modelId="{AD701AFC-4BA1-4BBF-943B-4BD98C4C773F}" type="pres">
      <dgm:prSet presAssocID="{924DC6D6-55B8-4C59-8350-5046D34E4C20}" presName="topSpace" presStyleCnt="0"/>
      <dgm:spPr/>
    </dgm:pt>
    <dgm:pt modelId="{86857779-6F1D-4E7A-863D-1F26BB56198B}" type="pres">
      <dgm:prSet presAssocID="{924DC6D6-55B8-4C59-8350-5046D34E4C20}" presName="firstComp" presStyleCnt="0"/>
      <dgm:spPr/>
    </dgm:pt>
    <dgm:pt modelId="{223C0D0C-A697-481C-B94C-1C447F7B8171}" type="pres">
      <dgm:prSet presAssocID="{924DC6D6-55B8-4C59-8350-5046D34E4C20}" presName="firstChild" presStyleLbl="bgAccFollowNode1" presStyleIdx="0" presStyleCnt="2" custScaleY="212281" custLinFactNeighborX="9217" custLinFactNeighborY="31686"/>
      <dgm:spPr/>
      <dgm:t>
        <a:bodyPr/>
        <a:lstStyle/>
        <a:p>
          <a:endParaRPr lang="en-US"/>
        </a:p>
      </dgm:t>
    </dgm:pt>
    <dgm:pt modelId="{84CF1DCC-53F5-43C4-B261-D1E0BC605E59}" type="pres">
      <dgm:prSet presAssocID="{924DC6D6-55B8-4C59-8350-5046D34E4C20}" presName="firstChildTx" presStyleLbl="bgAccFollowNode1" presStyleIdx="0" presStyleCnt="2">
        <dgm:presLayoutVars>
          <dgm:bulletEnabled val="1"/>
        </dgm:presLayoutVars>
      </dgm:prSet>
      <dgm:spPr/>
      <dgm:t>
        <a:bodyPr/>
        <a:lstStyle/>
        <a:p>
          <a:endParaRPr lang="en-US"/>
        </a:p>
      </dgm:t>
    </dgm:pt>
    <dgm:pt modelId="{DF6B592A-DFB4-42F8-81B8-A940ACB2D58C}" type="pres">
      <dgm:prSet presAssocID="{924DC6D6-55B8-4C59-8350-5046D34E4C20}" presName="negSpace" presStyleCnt="0"/>
      <dgm:spPr/>
    </dgm:pt>
    <dgm:pt modelId="{F80987FA-8A69-4B5F-97EF-9C54FB0A41D2}" type="pres">
      <dgm:prSet presAssocID="{924DC6D6-55B8-4C59-8350-5046D34E4C20}" presName="circle" presStyleLbl="node1" presStyleIdx="0" presStyleCnt="2" custScaleX="103324" custScaleY="85185" custLinFactNeighborX="68854" custLinFactNeighborY="-37033"/>
      <dgm:spPr/>
      <dgm:t>
        <a:bodyPr/>
        <a:lstStyle/>
        <a:p>
          <a:endParaRPr lang="en-US"/>
        </a:p>
      </dgm:t>
    </dgm:pt>
    <dgm:pt modelId="{F12F2EC8-36C4-4401-A42A-8F3FD6239673}" type="pres">
      <dgm:prSet presAssocID="{4CFB5971-676D-41A7-B438-C0752F4005BF}" presName="transSpace" presStyleCnt="0"/>
      <dgm:spPr/>
    </dgm:pt>
    <dgm:pt modelId="{49F3AE2B-B2E0-4FF9-8938-80B6B6C56284}" type="pres">
      <dgm:prSet presAssocID="{3E2DD8B7-05A7-4CBD-A98C-3A1EF701B254}" presName="posSpace" presStyleCnt="0"/>
      <dgm:spPr/>
    </dgm:pt>
    <dgm:pt modelId="{177BA13A-0B5C-41FC-BB9E-DDCB7446B534}" type="pres">
      <dgm:prSet presAssocID="{3E2DD8B7-05A7-4CBD-A98C-3A1EF701B254}" presName="vertFlow" presStyleCnt="0"/>
      <dgm:spPr/>
    </dgm:pt>
    <dgm:pt modelId="{D92FF9DD-ADA5-4504-9EB8-24D14BE0292E}" type="pres">
      <dgm:prSet presAssocID="{3E2DD8B7-05A7-4CBD-A98C-3A1EF701B254}" presName="topSpace" presStyleCnt="0"/>
      <dgm:spPr/>
    </dgm:pt>
    <dgm:pt modelId="{0EC1CB88-C74D-4F5C-AC54-3A55AD4B4CD0}" type="pres">
      <dgm:prSet presAssocID="{3E2DD8B7-05A7-4CBD-A98C-3A1EF701B254}" presName="firstComp" presStyleCnt="0"/>
      <dgm:spPr/>
    </dgm:pt>
    <dgm:pt modelId="{937FC504-ECC6-4CF3-B4CC-D0AB13360CFD}" type="pres">
      <dgm:prSet presAssocID="{3E2DD8B7-05A7-4CBD-A98C-3A1EF701B254}" presName="firstChild" presStyleLbl="bgAccFollowNode1" presStyleIdx="1" presStyleCnt="2" custScaleX="158142" custScaleY="211356" custLinFactNeighborX="-26517" custLinFactNeighborY="32752"/>
      <dgm:spPr/>
      <dgm:t>
        <a:bodyPr/>
        <a:lstStyle/>
        <a:p>
          <a:endParaRPr lang="en-US"/>
        </a:p>
      </dgm:t>
    </dgm:pt>
    <dgm:pt modelId="{F8DF7AC2-2A0D-48AE-AC67-25C777F66E28}" type="pres">
      <dgm:prSet presAssocID="{3E2DD8B7-05A7-4CBD-A98C-3A1EF701B254}" presName="firstChildTx" presStyleLbl="bgAccFollowNode1" presStyleIdx="1" presStyleCnt="2">
        <dgm:presLayoutVars>
          <dgm:bulletEnabled val="1"/>
        </dgm:presLayoutVars>
      </dgm:prSet>
      <dgm:spPr/>
      <dgm:t>
        <a:bodyPr/>
        <a:lstStyle/>
        <a:p>
          <a:endParaRPr lang="en-US"/>
        </a:p>
      </dgm:t>
    </dgm:pt>
    <dgm:pt modelId="{78E9CC8C-A6A2-4D0F-8549-A00733FD2FCC}" type="pres">
      <dgm:prSet presAssocID="{3E2DD8B7-05A7-4CBD-A98C-3A1EF701B254}" presName="negSpace" presStyleCnt="0"/>
      <dgm:spPr/>
    </dgm:pt>
    <dgm:pt modelId="{2A2F58DA-388E-4202-851A-CDED39B6587C}" type="pres">
      <dgm:prSet presAssocID="{3E2DD8B7-05A7-4CBD-A98C-3A1EF701B254}" presName="circle" presStyleLbl="node1" presStyleIdx="1" presStyleCnt="2" custLinFactNeighborX="-28581" custLinFactNeighborY="-40875"/>
      <dgm:spPr/>
      <dgm:t>
        <a:bodyPr/>
        <a:lstStyle/>
        <a:p>
          <a:endParaRPr lang="en-US"/>
        </a:p>
      </dgm:t>
    </dgm:pt>
  </dgm:ptLst>
  <dgm:cxnLst>
    <dgm:cxn modelId="{7923377B-30EE-43D1-9044-FDB562CF122E}" type="presOf" srcId="{28A11672-C9E9-43E0-9048-01FE72961A51}" destId="{DF4BACD6-3F45-4CDA-9EFB-94EF440B6CD2}" srcOrd="0" destOrd="0" presId="urn:microsoft.com/office/officeart/2005/8/layout/hList9"/>
    <dgm:cxn modelId="{924D932E-5C9E-49D9-8FE9-DA9DD6CB0EF7}" type="presOf" srcId="{1BAE81DD-8299-4233-9AA0-1B1FD28BEC48}" destId="{223C0D0C-A697-481C-B94C-1C447F7B8171}" srcOrd="0" destOrd="0" presId="urn:microsoft.com/office/officeart/2005/8/layout/hList9"/>
    <dgm:cxn modelId="{D1CFFF22-5DC2-455B-A39D-C744CCF273C8}" type="presOf" srcId="{5C2829D5-FE3F-4563-B1A1-BE05462B25DA}" destId="{F8DF7AC2-2A0D-48AE-AC67-25C777F66E28}" srcOrd="1" destOrd="0" presId="urn:microsoft.com/office/officeart/2005/8/layout/hList9"/>
    <dgm:cxn modelId="{D912779A-7648-40D5-BE42-7595C630FDDF}" srcId="{28A11672-C9E9-43E0-9048-01FE72961A51}" destId="{924DC6D6-55B8-4C59-8350-5046D34E4C20}" srcOrd="0" destOrd="0" parTransId="{DD1F028C-47FB-4774-A9D2-E748323A2EAE}" sibTransId="{4CFB5971-676D-41A7-B438-C0752F4005BF}"/>
    <dgm:cxn modelId="{11E314E9-6D87-464A-A5DF-3114622696D4}" type="presOf" srcId="{924DC6D6-55B8-4C59-8350-5046D34E4C20}" destId="{F80987FA-8A69-4B5F-97EF-9C54FB0A41D2}" srcOrd="0" destOrd="0" presId="urn:microsoft.com/office/officeart/2005/8/layout/hList9"/>
    <dgm:cxn modelId="{93BC0976-BD0E-4C6A-97CA-D10AACC004BD}" type="presOf" srcId="{1BAE81DD-8299-4233-9AA0-1B1FD28BEC48}" destId="{84CF1DCC-53F5-43C4-B261-D1E0BC605E59}" srcOrd="1" destOrd="0" presId="urn:microsoft.com/office/officeart/2005/8/layout/hList9"/>
    <dgm:cxn modelId="{367AEB62-B60C-4430-88C3-3C7B2D359208}" type="presOf" srcId="{5C2829D5-FE3F-4563-B1A1-BE05462B25DA}" destId="{937FC504-ECC6-4CF3-B4CC-D0AB13360CFD}" srcOrd="0" destOrd="0" presId="urn:microsoft.com/office/officeart/2005/8/layout/hList9"/>
    <dgm:cxn modelId="{B47EF220-78AE-465D-9F48-9AA3D199C93C}" srcId="{3E2DD8B7-05A7-4CBD-A98C-3A1EF701B254}" destId="{5C2829D5-FE3F-4563-B1A1-BE05462B25DA}" srcOrd="0" destOrd="0" parTransId="{08F1EF03-37C3-41C6-BABD-8A54B7B703D1}" sibTransId="{CD4EA2FC-0FDF-49FE-8F7E-7FCB81045C42}"/>
    <dgm:cxn modelId="{DB5C746B-307C-411C-9263-B6B817B0A9F2}" type="presOf" srcId="{3E2DD8B7-05A7-4CBD-A98C-3A1EF701B254}" destId="{2A2F58DA-388E-4202-851A-CDED39B6587C}" srcOrd="0" destOrd="0" presId="urn:microsoft.com/office/officeart/2005/8/layout/hList9"/>
    <dgm:cxn modelId="{5C3553AA-364B-4E5B-8002-543123A745A7}" srcId="{924DC6D6-55B8-4C59-8350-5046D34E4C20}" destId="{1BAE81DD-8299-4233-9AA0-1B1FD28BEC48}" srcOrd="0" destOrd="0" parTransId="{215010EB-26E7-4039-9F81-C27B1EB9E185}" sibTransId="{472083CE-C11F-4AB7-84B2-E1FD43D9A46C}"/>
    <dgm:cxn modelId="{0215008F-518D-4E14-9593-D698C7BAC989}" srcId="{28A11672-C9E9-43E0-9048-01FE72961A51}" destId="{3E2DD8B7-05A7-4CBD-A98C-3A1EF701B254}" srcOrd="1" destOrd="0" parTransId="{76DD7615-2038-4C6B-91D3-5C069318031D}" sibTransId="{ADE3AA49-B9C2-4347-9A11-C65443B499CF}"/>
    <dgm:cxn modelId="{50C24114-E941-4E37-B981-9CD1313EDFE3}" type="presParOf" srcId="{DF4BACD6-3F45-4CDA-9EFB-94EF440B6CD2}" destId="{E3480BB9-BFF0-4D61-8506-338C8FF3F217}" srcOrd="0" destOrd="0" presId="urn:microsoft.com/office/officeart/2005/8/layout/hList9"/>
    <dgm:cxn modelId="{185F0AA3-81EF-47F4-B777-A0278F4BEB94}" type="presParOf" srcId="{DF4BACD6-3F45-4CDA-9EFB-94EF440B6CD2}" destId="{D755C4F4-4DEA-4F5A-AD00-9DB04115C722}" srcOrd="1" destOrd="0" presId="urn:microsoft.com/office/officeart/2005/8/layout/hList9"/>
    <dgm:cxn modelId="{98E71A49-DCEA-4872-B27C-0C0B5FBF4386}" type="presParOf" srcId="{D755C4F4-4DEA-4F5A-AD00-9DB04115C722}" destId="{AD701AFC-4BA1-4BBF-943B-4BD98C4C773F}" srcOrd="0" destOrd="0" presId="urn:microsoft.com/office/officeart/2005/8/layout/hList9"/>
    <dgm:cxn modelId="{0475A8DF-B923-4B73-8B37-F8BCD1530AB2}" type="presParOf" srcId="{D755C4F4-4DEA-4F5A-AD00-9DB04115C722}" destId="{86857779-6F1D-4E7A-863D-1F26BB56198B}" srcOrd="1" destOrd="0" presId="urn:microsoft.com/office/officeart/2005/8/layout/hList9"/>
    <dgm:cxn modelId="{B5161796-9FF3-4163-A509-5CC10B53CEA9}" type="presParOf" srcId="{86857779-6F1D-4E7A-863D-1F26BB56198B}" destId="{223C0D0C-A697-481C-B94C-1C447F7B8171}" srcOrd="0" destOrd="0" presId="urn:microsoft.com/office/officeart/2005/8/layout/hList9"/>
    <dgm:cxn modelId="{7A2A508F-AA67-4818-B076-32AD4B5FEB3F}" type="presParOf" srcId="{86857779-6F1D-4E7A-863D-1F26BB56198B}" destId="{84CF1DCC-53F5-43C4-B261-D1E0BC605E59}" srcOrd="1" destOrd="0" presId="urn:microsoft.com/office/officeart/2005/8/layout/hList9"/>
    <dgm:cxn modelId="{9641673C-9840-4C70-A26A-37367B916AFA}" type="presParOf" srcId="{DF4BACD6-3F45-4CDA-9EFB-94EF440B6CD2}" destId="{DF6B592A-DFB4-42F8-81B8-A940ACB2D58C}" srcOrd="2" destOrd="0" presId="urn:microsoft.com/office/officeart/2005/8/layout/hList9"/>
    <dgm:cxn modelId="{138CA22B-BF9B-4AF4-82BC-CFCB186F881A}" type="presParOf" srcId="{DF4BACD6-3F45-4CDA-9EFB-94EF440B6CD2}" destId="{F80987FA-8A69-4B5F-97EF-9C54FB0A41D2}" srcOrd="3" destOrd="0" presId="urn:microsoft.com/office/officeart/2005/8/layout/hList9"/>
    <dgm:cxn modelId="{CEA2C7D9-E29D-4A9F-AF5C-94A9E16D5860}" type="presParOf" srcId="{DF4BACD6-3F45-4CDA-9EFB-94EF440B6CD2}" destId="{F12F2EC8-36C4-4401-A42A-8F3FD6239673}" srcOrd="4" destOrd="0" presId="urn:microsoft.com/office/officeart/2005/8/layout/hList9"/>
    <dgm:cxn modelId="{563FFBC5-AEBE-4176-8A41-8F89CDB1B0E1}" type="presParOf" srcId="{DF4BACD6-3F45-4CDA-9EFB-94EF440B6CD2}" destId="{49F3AE2B-B2E0-4FF9-8938-80B6B6C56284}" srcOrd="5" destOrd="0" presId="urn:microsoft.com/office/officeart/2005/8/layout/hList9"/>
    <dgm:cxn modelId="{091CDFC9-79C5-4A82-9B82-701203A84EC4}" type="presParOf" srcId="{DF4BACD6-3F45-4CDA-9EFB-94EF440B6CD2}" destId="{177BA13A-0B5C-41FC-BB9E-DDCB7446B534}" srcOrd="6" destOrd="0" presId="urn:microsoft.com/office/officeart/2005/8/layout/hList9"/>
    <dgm:cxn modelId="{D6D6D91A-7FC1-40EB-B02B-CD766B0F1870}" type="presParOf" srcId="{177BA13A-0B5C-41FC-BB9E-DDCB7446B534}" destId="{D92FF9DD-ADA5-4504-9EB8-24D14BE0292E}" srcOrd="0" destOrd="0" presId="urn:microsoft.com/office/officeart/2005/8/layout/hList9"/>
    <dgm:cxn modelId="{1F84FB76-C6C4-4403-9091-48CEBD9A63CC}" type="presParOf" srcId="{177BA13A-0B5C-41FC-BB9E-DDCB7446B534}" destId="{0EC1CB88-C74D-4F5C-AC54-3A55AD4B4CD0}" srcOrd="1" destOrd="0" presId="urn:microsoft.com/office/officeart/2005/8/layout/hList9"/>
    <dgm:cxn modelId="{7B7B03F3-D5FE-41AD-AF01-389518C131E0}" type="presParOf" srcId="{0EC1CB88-C74D-4F5C-AC54-3A55AD4B4CD0}" destId="{937FC504-ECC6-4CF3-B4CC-D0AB13360CFD}" srcOrd="0" destOrd="0" presId="urn:microsoft.com/office/officeart/2005/8/layout/hList9"/>
    <dgm:cxn modelId="{1128C0A7-83C9-4AE4-8AB4-9A0E779314EB}" type="presParOf" srcId="{0EC1CB88-C74D-4F5C-AC54-3A55AD4B4CD0}" destId="{F8DF7AC2-2A0D-48AE-AC67-25C777F66E28}" srcOrd="1" destOrd="0" presId="urn:microsoft.com/office/officeart/2005/8/layout/hList9"/>
    <dgm:cxn modelId="{D05250C2-FD4F-4521-8EA6-51F7DE2A65D2}" type="presParOf" srcId="{DF4BACD6-3F45-4CDA-9EFB-94EF440B6CD2}" destId="{78E9CC8C-A6A2-4D0F-8549-A00733FD2FCC}" srcOrd="7" destOrd="0" presId="urn:microsoft.com/office/officeart/2005/8/layout/hList9"/>
    <dgm:cxn modelId="{D7332C2A-1EFE-4E1E-BBF4-BCDBD96E945C}" type="presParOf" srcId="{DF4BACD6-3F45-4CDA-9EFB-94EF440B6CD2}" destId="{2A2F58DA-388E-4202-851A-CDED39B6587C}"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5BF1B1A-66A6-41F1-8C68-10FD4663AB44}"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3379FED9-E051-4807-A573-E16E738D6CC3}">
      <dgm:prSet phldrT="[Text]" custT="1"/>
      <dgm:spPr>
        <a:solidFill>
          <a:schemeClr val="accent6">
            <a:lumMod val="40000"/>
            <a:lumOff val="60000"/>
          </a:schemeClr>
        </a:solidFill>
      </dgm:spPr>
      <dgm:t>
        <a:bodyPr/>
        <a:lstStyle/>
        <a:p>
          <a:pPr rtl="1"/>
          <a:r>
            <a:rPr lang="fa-IR" sz="1600" b="0" dirty="0" smtClean="0">
              <a:solidFill>
                <a:srgbClr val="FF0000"/>
              </a:solidFill>
            </a:rPr>
            <a:t>فرم </a:t>
          </a:r>
          <a:r>
            <a:rPr lang="fa-IR" sz="2000" b="0" dirty="0" smtClean="0">
              <a:solidFill>
                <a:srgbClr val="FF0000"/>
              </a:solidFill>
            </a:rPr>
            <a:t>شماره</a:t>
          </a:r>
          <a:r>
            <a:rPr lang="fa-IR" sz="1600" b="0" dirty="0" smtClean="0">
              <a:solidFill>
                <a:srgbClr val="FF0000"/>
              </a:solidFill>
            </a:rPr>
            <a:t> 1</a:t>
          </a:r>
          <a:endParaRPr lang="en-US" sz="1600" b="0" dirty="0">
            <a:solidFill>
              <a:srgbClr val="FF0000"/>
            </a:solidFill>
          </a:endParaRPr>
        </a:p>
      </dgm:t>
    </dgm:pt>
    <dgm:pt modelId="{1F415D41-E7CF-4E7D-93C1-635D3FA1D34E}" type="parTrans" cxnId="{6A8CAD29-2FA8-472C-80DA-72BC6BA9D1E1}">
      <dgm:prSet/>
      <dgm:spPr/>
      <dgm:t>
        <a:bodyPr/>
        <a:lstStyle/>
        <a:p>
          <a:endParaRPr lang="en-US"/>
        </a:p>
      </dgm:t>
    </dgm:pt>
    <dgm:pt modelId="{38ACE700-BB6A-49B4-BB41-4FBFD059101D}" type="sibTrans" cxnId="{6A8CAD29-2FA8-472C-80DA-72BC6BA9D1E1}">
      <dgm:prSet/>
      <dgm:spPr/>
      <dgm:t>
        <a:bodyPr/>
        <a:lstStyle/>
        <a:p>
          <a:endParaRPr lang="en-US"/>
        </a:p>
      </dgm:t>
    </dgm:pt>
    <dgm:pt modelId="{7EA8D5A7-D319-4F0E-886D-B668BEDABA3C}">
      <dgm:prSet phldrT="[Text]"/>
      <dgm:spPr>
        <a:solidFill>
          <a:schemeClr val="accent6">
            <a:lumMod val="40000"/>
            <a:lumOff val="60000"/>
            <a:alpha val="90000"/>
          </a:schemeClr>
        </a:solidFill>
      </dgm:spPr>
      <dgm:t>
        <a:bodyPr/>
        <a:lstStyle/>
        <a:p>
          <a:pPr rtl="1"/>
          <a:r>
            <a:rPr lang="fa-IR" b="1" dirty="0" smtClean="0"/>
            <a:t>لیست خطی </a:t>
          </a:r>
          <a:endParaRPr lang="en-US" b="1" dirty="0"/>
        </a:p>
      </dgm:t>
    </dgm:pt>
    <dgm:pt modelId="{973B9215-ED95-456C-9991-EA349F9A2081}" type="parTrans" cxnId="{600C695E-E484-4991-8EBB-AF23BF20BEE2}">
      <dgm:prSet/>
      <dgm:spPr/>
      <dgm:t>
        <a:bodyPr/>
        <a:lstStyle/>
        <a:p>
          <a:endParaRPr lang="en-US"/>
        </a:p>
      </dgm:t>
    </dgm:pt>
    <dgm:pt modelId="{3AF3D16A-DEE8-4620-B61F-24621BDFE8BB}" type="sibTrans" cxnId="{600C695E-E484-4991-8EBB-AF23BF20BEE2}">
      <dgm:prSet/>
      <dgm:spPr/>
      <dgm:t>
        <a:bodyPr/>
        <a:lstStyle/>
        <a:p>
          <a:endParaRPr lang="en-US"/>
        </a:p>
      </dgm:t>
    </dgm:pt>
    <dgm:pt modelId="{7DA9C61B-CD1C-48A3-BC7F-BB6DA2B1C0B5}">
      <dgm:prSet phldrT="[Text]"/>
      <dgm:spPr>
        <a:solidFill>
          <a:schemeClr val="accent6">
            <a:lumMod val="40000"/>
            <a:lumOff val="60000"/>
            <a:alpha val="90000"/>
          </a:schemeClr>
        </a:solidFill>
      </dgm:spPr>
      <dgm:t>
        <a:bodyPr/>
        <a:lstStyle/>
        <a:p>
          <a:pPr rtl="1"/>
          <a:r>
            <a:rPr lang="fa-IR" b="1" dirty="0" smtClean="0"/>
            <a:t>توسط کلیه کارکنان بهداشتی درمانی تکمیل می شود</a:t>
          </a:r>
          <a:endParaRPr lang="en-US" b="1" dirty="0"/>
        </a:p>
      </dgm:t>
    </dgm:pt>
    <dgm:pt modelId="{E0B68644-F70E-4FCF-93B8-6B00CA42EAD2}" type="parTrans" cxnId="{C1A548DF-CC88-4290-8D2D-C3204E132158}">
      <dgm:prSet/>
      <dgm:spPr/>
      <dgm:t>
        <a:bodyPr/>
        <a:lstStyle/>
        <a:p>
          <a:endParaRPr lang="en-US"/>
        </a:p>
      </dgm:t>
    </dgm:pt>
    <dgm:pt modelId="{90FF6FA5-6711-425C-948F-E24AFCBC08B9}" type="sibTrans" cxnId="{C1A548DF-CC88-4290-8D2D-C3204E132158}">
      <dgm:prSet/>
      <dgm:spPr/>
      <dgm:t>
        <a:bodyPr/>
        <a:lstStyle/>
        <a:p>
          <a:endParaRPr lang="en-US"/>
        </a:p>
      </dgm:t>
    </dgm:pt>
    <dgm:pt modelId="{9399FE2B-8FB4-46CB-B7AC-41FFE3341A13}">
      <dgm:prSet phldrT="[Text]"/>
      <dgm:spPr>
        <a:solidFill>
          <a:schemeClr val="accent5">
            <a:lumMod val="40000"/>
            <a:lumOff val="60000"/>
          </a:schemeClr>
        </a:solidFill>
      </dgm:spPr>
      <dgm:t>
        <a:bodyPr/>
        <a:lstStyle/>
        <a:p>
          <a:pPr rtl="1"/>
          <a:r>
            <a:rPr lang="fa-IR" b="1" dirty="0" smtClean="0">
              <a:solidFill>
                <a:srgbClr val="FF0000"/>
              </a:solidFill>
            </a:rPr>
            <a:t>فرم شماره2</a:t>
          </a:r>
          <a:endParaRPr lang="en-US" b="1" dirty="0">
            <a:solidFill>
              <a:srgbClr val="FF0000"/>
            </a:solidFill>
          </a:endParaRPr>
        </a:p>
      </dgm:t>
    </dgm:pt>
    <dgm:pt modelId="{9CFCF520-79DC-4080-8589-233B62A9CA09}" type="parTrans" cxnId="{FB66FBE8-2407-4D21-8684-B70554E252F0}">
      <dgm:prSet/>
      <dgm:spPr/>
      <dgm:t>
        <a:bodyPr/>
        <a:lstStyle/>
        <a:p>
          <a:endParaRPr lang="en-US"/>
        </a:p>
      </dgm:t>
    </dgm:pt>
    <dgm:pt modelId="{E25D818D-46C5-4ECF-B868-1588479D4D89}" type="sibTrans" cxnId="{FB66FBE8-2407-4D21-8684-B70554E252F0}">
      <dgm:prSet/>
      <dgm:spPr/>
      <dgm:t>
        <a:bodyPr/>
        <a:lstStyle/>
        <a:p>
          <a:endParaRPr lang="en-US"/>
        </a:p>
      </dgm:t>
    </dgm:pt>
    <dgm:pt modelId="{D78B20E0-4B09-4547-94A6-0EF5207DCA75}">
      <dgm:prSet phldrT="[Text]"/>
      <dgm:spPr>
        <a:solidFill>
          <a:schemeClr val="accent5">
            <a:lumMod val="40000"/>
            <a:lumOff val="60000"/>
            <a:alpha val="90000"/>
          </a:schemeClr>
        </a:solidFill>
      </dgm:spPr>
      <dgm:t>
        <a:bodyPr/>
        <a:lstStyle/>
        <a:p>
          <a:pPr rtl="1"/>
          <a:r>
            <a:rPr lang="fa-IR" b="1" dirty="0" smtClean="0"/>
            <a:t>فرم انفرادی گزارش دهی عوارض نامطلوب واکسیناسیون</a:t>
          </a:r>
          <a:endParaRPr lang="en-US" b="1" dirty="0"/>
        </a:p>
      </dgm:t>
    </dgm:pt>
    <dgm:pt modelId="{3B656DC9-3F0E-44D6-AD32-714B15FA7CE3}" type="parTrans" cxnId="{DA0FFE6E-5E6E-4E85-B8B8-EA0BCE16799E}">
      <dgm:prSet/>
      <dgm:spPr/>
      <dgm:t>
        <a:bodyPr/>
        <a:lstStyle/>
        <a:p>
          <a:endParaRPr lang="en-US"/>
        </a:p>
      </dgm:t>
    </dgm:pt>
    <dgm:pt modelId="{6600F2A9-15EA-4387-95EF-6DDE2B3F6D69}" type="sibTrans" cxnId="{DA0FFE6E-5E6E-4E85-B8B8-EA0BCE16799E}">
      <dgm:prSet/>
      <dgm:spPr/>
      <dgm:t>
        <a:bodyPr/>
        <a:lstStyle/>
        <a:p>
          <a:endParaRPr lang="en-US"/>
        </a:p>
      </dgm:t>
    </dgm:pt>
    <dgm:pt modelId="{8919CB60-6381-43F6-83BB-2587DAE2CF5B}">
      <dgm:prSet phldrT="[Text]"/>
      <dgm:spPr>
        <a:solidFill>
          <a:schemeClr val="accent5">
            <a:lumMod val="40000"/>
            <a:lumOff val="60000"/>
            <a:alpha val="90000"/>
          </a:schemeClr>
        </a:solidFill>
      </dgm:spPr>
      <dgm:t>
        <a:bodyPr/>
        <a:lstStyle/>
        <a:p>
          <a:pPr rtl="1"/>
          <a:r>
            <a:rPr lang="fa-IR" b="1" dirty="0" smtClean="0"/>
            <a:t>توسط کلیه کارکنان بهداشتی درمانی تکمیل می شود</a:t>
          </a:r>
          <a:endParaRPr lang="en-US" b="1" dirty="0"/>
        </a:p>
      </dgm:t>
    </dgm:pt>
    <dgm:pt modelId="{BA106457-B924-45E8-9219-E60CCA34A035}" type="parTrans" cxnId="{7013E547-4138-4EDE-BCA8-D6608511D7BB}">
      <dgm:prSet/>
      <dgm:spPr/>
      <dgm:t>
        <a:bodyPr/>
        <a:lstStyle/>
        <a:p>
          <a:endParaRPr lang="en-US"/>
        </a:p>
      </dgm:t>
    </dgm:pt>
    <dgm:pt modelId="{F9E23915-C09C-40E7-B430-249069A94DE1}" type="sibTrans" cxnId="{7013E547-4138-4EDE-BCA8-D6608511D7BB}">
      <dgm:prSet/>
      <dgm:spPr/>
      <dgm:t>
        <a:bodyPr/>
        <a:lstStyle/>
        <a:p>
          <a:endParaRPr lang="en-US"/>
        </a:p>
      </dgm:t>
    </dgm:pt>
    <dgm:pt modelId="{6F186614-689C-4A5D-BD7A-0971473B2C0E}">
      <dgm:prSet phldrT="[Text]"/>
      <dgm:spPr>
        <a:solidFill>
          <a:schemeClr val="accent3">
            <a:lumMod val="60000"/>
            <a:lumOff val="40000"/>
          </a:schemeClr>
        </a:solidFill>
      </dgm:spPr>
      <dgm:t>
        <a:bodyPr/>
        <a:lstStyle/>
        <a:p>
          <a:pPr rtl="1"/>
          <a:r>
            <a:rPr lang="fa-IR" b="1" dirty="0" smtClean="0">
              <a:solidFill>
                <a:srgbClr val="FF0000"/>
              </a:solidFill>
            </a:rPr>
            <a:t>فرم شماره 3</a:t>
          </a:r>
          <a:endParaRPr lang="en-US" b="1" dirty="0">
            <a:solidFill>
              <a:srgbClr val="FF0000"/>
            </a:solidFill>
          </a:endParaRPr>
        </a:p>
      </dgm:t>
    </dgm:pt>
    <dgm:pt modelId="{B852E8D6-A023-4495-AD76-91B89CA73F31}" type="parTrans" cxnId="{8F70D6E7-3274-426F-9717-41364386E942}">
      <dgm:prSet/>
      <dgm:spPr/>
      <dgm:t>
        <a:bodyPr/>
        <a:lstStyle/>
        <a:p>
          <a:endParaRPr lang="en-US"/>
        </a:p>
      </dgm:t>
    </dgm:pt>
    <dgm:pt modelId="{7F3647FB-F211-42B9-8637-974EDF097399}" type="sibTrans" cxnId="{8F70D6E7-3274-426F-9717-41364386E942}">
      <dgm:prSet/>
      <dgm:spPr/>
      <dgm:t>
        <a:bodyPr/>
        <a:lstStyle/>
        <a:p>
          <a:endParaRPr lang="en-US"/>
        </a:p>
      </dgm:t>
    </dgm:pt>
    <dgm:pt modelId="{11CCAD35-5019-4D2E-9A4B-DB8E9266C858}">
      <dgm:prSet phldrT="[Text]"/>
      <dgm:spPr>
        <a:solidFill>
          <a:schemeClr val="accent3">
            <a:lumMod val="60000"/>
            <a:lumOff val="40000"/>
            <a:alpha val="90000"/>
          </a:schemeClr>
        </a:solidFill>
      </dgm:spPr>
      <dgm:t>
        <a:bodyPr/>
        <a:lstStyle/>
        <a:p>
          <a:pPr rtl="1"/>
          <a:r>
            <a:rPr lang="fa-IR" b="1" dirty="0" smtClean="0"/>
            <a:t>فرم بررسی عوارض نامطلوب واکسیناسیون</a:t>
          </a:r>
          <a:endParaRPr lang="en-US" b="1" dirty="0"/>
        </a:p>
      </dgm:t>
    </dgm:pt>
    <dgm:pt modelId="{678C3D00-E51B-4E4E-95F1-7B20D437B42D}" type="parTrans" cxnId="{4C1B9F99-D429-4E20-B0F8-BB465B92E8E2}">
      <dgm:prSet/>
      <dgm:spPr/>
      <dgm:t>
        <a:bodyPr/>
        <a:lstStyle/>
        <a:p>
          <a:endParaRPr lang="en-US"/>
        </a:p>
      </dgm:t>
    </dgm:pt>
    <dgm:pt modelId="{78624836-4EE8-437E-968A-CD5CB8A4E017}" type="sibTrans" cxnId="{4C1B9F99-D429-4E20-B0F8-BB465B92E8E2}">
      <dgm:prSet/>
      <dgm:spPr/>
      <dgm:t>
        <a:bodyPr/>
        <a:lstStyle/>
        <a:p>
          <a:endParaRPr lang="en-US"/>
        </a:p>
      </dgm:t>
    </dgm:pt>
    <dgm:pt modelId="{759DCF5E-DC95-4838-B322-B43591940F4F}">
      <dgm:prSet phldrT="[Text]"/>
      <dgm:spPr>
        <a:solidFill>
          <a:schemeClr val="accent3">
            <a:lumMod val="60000"/>
            <a:lumOff val="40000"/>
            <a:alpha val="90000"/>
          </a:schemeClr>
        </a:solidFill>
      </dgm:spPr>
      <dgm:t>
        <a:bodyPr/>
        <a:lstStyle/>
        <a:p>
          <a:pPr rtl="1"/>
          <a:r>
            <a:rPr lang="fa-IR" b="1" dirty="0" smtClean="0"/>
            <a:t>فقط توسط پزشک تکمیل می شود</a:t>
          </a:r>
          <a:endParaRPr lang="en-US" b="1" dirty="0"/>
        </a:p>
      </dgm:t>
    </dgm:pt>
    <dgm:pt modelId="{C7576DCB-80AF-4A08-847C-37F54F359581}" type="parTrans" cxnId="{B0017D57-3F75-4C1D-AB04-7644C9650F63}">
      <dgm:prSet/>
      <dgm:spPr/>
      <dgm:t>
        <a:bodyPr/>
        <a:lstStyle/>
        <a:p>
          <a:endParaRPr lang="en-US"/>
        </a:p>
      </dgm:t>
    </dgm:pt>
    <dgm:pt modelId="{828B799D-C62E-4D66-A2A3-2ADD12089D39}" type="sibTrans" cxnId="{B0017D57-3F75-4C1D-AB04-7644C9650F63}">
      <dgm:prSet/>
      <dgm:spPr/>
      <dgm:t>
        <a:bodyPr/>
        <a:lstStyle/>
        <a:p>
          <a:endParaRPr lang="en-US"/>
        </a:p>
      </dgm:t>
    </dgm:pt>
    <dgm:pt modelId="{F83CC1A9-A47C-4C49-BF11-9779CE8A2221}">
      <dgm:prSet/>
      <dgm:spPr>
        <a:solidFill>
          <a:schemeClr val="accent1">
            <a:lumMod val="60000"/>
            <a:lumOff val="40000"/>
          </a:schemeClr>
        </a:solidFill>
      </dgm:spPr>
      <dgm:t>
        <a:bodyPr/>
        <a:lstStyle/>
        <a:p>
          <a:pPr rtl="1"/>
          <a:r>
            <a:rPr lang="fa-IR" b="1" dirty="0" smtClean="0">
              <a:solidFill>
                <a:srgbClr val="FF0000"/>
              </a:solidFill>
            </a:rPr>
            <a:t>فرم شماره 4</a:t>
          </a:r>
          <a:endParaRPr lang="en-US" b="1" dirty="0">
            <a:solidFill>
              <a:srgbClr val="FF0000"/>
            </a:solidFill>
          </a:endParaRPr>
        </a:p>
      </dgm:t>
    </dgm:pt>
    <dgm:pt modelId="{C04DDE12-353F-4150-8CD9-E81868F6AFA8}" type="parTrans" cxnId="{02453EFE-0D14-46DF-AB36-E638A66F18FC}">
      <dgm:prSet/>
      <dgm:spPr/>
      <dgm:t>
        <a:bodyPr/>
        <a:lstStyle/>
        <a:p>
          <a:endParaRPr lang="en-US"/>
        </a:p>
      </dgm:t>
    </dgm:pt>
    <dgm:pt modelId="{E1CE86BD-2104-4974-A8D3-C6C7941AC3AC}" type="sibTrans" cxnId="{02453EFE-0D14-46DF-AB36-E638A66F18FC}">
      <dgm:prSet/>
      <dgm:spPr/>
      <dgm:t>
        <a:bodyPr/>
        <a:lstStyle/>
        <a:p>
          <a:endParaRPr lang="en-US"/>
        </a:p>
      </dgm:t>
    </dgm:pt>
    <dgm:pt modelId="{9D07E324-F1C0-40AF-971C-321D5AF746DD}">
      <dgm:prSet custT="1"/>
      <dgm:spPr>
        <a:solidFill>
          <a:schemeClr val="tx2">
            <a:lumMod val="40000"/>
            <a:lumOff val="60000"/>
            <a:alpha val="90000"/>
          </a:schemeClr>
        </a:solidFill>
      </dgm:spPr>
      <dgm:t>
        <a:bodyPr/>
        <a:lstStyle/>
        <a:p>
          <a:pPr algn="r" rtl="1"/>
          <a:r>
            <a:rPr lang="fa-IR" sz="2000" b="1" dirty="0" smtClean="0"/>
            <a:t>فرم گزارش هفتگی سرخک، سرخجه ، پولیو و عوارض نامطلوب واکسیناسیون</a:t>
          </a:r>
          <a:endParaRPr lang="en-US" sz="2000" b="1" dirty="0"/>
        </a:p>
      </dgm:t>
    </dgm:pt>
    <dgm:pt modelId="{EF8141FF-504D-466D-9EA8-4AD92054B753}" type="parTrans" cxnId="{E9CBB222-6350-49DA-8164-5F31AD48D420}">
      <dgm:prSet/>
      <dgm:spPr/>
      <dgm:t>
        <a:bodyPr/>
        <a:lstStyle/>
        <a:p>
          <a:endParaRPr lang="en-US"/>
        </a:p>
      </dgm:t>
    </dgm:pt>
    <dgm:pt modelId="{FFAFB16D-434B-462C-A7AE-A4FF93419424}" type="sibTrans" cxnId="{E9CBB222-6350-49DA-8164-5F31AD48D420}">
      <dgm:prSet/>
      <dgm:spPr/>
      <dgm:t>
        <a:bodyPr/>
        <a:lstStyle/>
        <a:p>
          <a:endParaRPr lang="en-US"/>
        </a:p>
      </dgm:t>
    </dgm:pt>
    <dgm:pt modelId="{C067AC38-61E8-4447-AB30-2D2E1670B07B}">
      <dgm:prSet custT="1"/>
      <dgm:spPr>
        <a:solidFill>
          <a:schemeClr val="tx2">
            <a:lumMod val="40000"/>
            <a:lumOff val="60000"/>
            <a:alpha val="90000"/>
          </a:schemeClr>
        </a:solidFill>
      </dgm:spPr>
      <dgm:t>
        <a:bodyPr/>
        <a:lstStyle/>
        <a:p>
          <a:pPr algn="r" rtl="1"/>
          <a:r>
            <a:rPr lang="fa-IR" sz="2500" b="1" dirty="0" smtClean="0"/>
            <a:t>توسط کارشناس ستادی تکمیل می شود</a:t>
          </a:r>
          <a:endParaRPr lang="en-US" sz="2000" b="1" dirty="0"/>
        </a:p>
      </dgm:t>
    </dgm:pt>
    <dgm:pt modelId="{B6C8EA76-C68C-486E-8B45-4E0DC0F09D29}" type="parTrans" cxnId="{8A2EDC99-93B8-41FA-8909-73D05DFFC43A}">
      <dgm:prSet/>
      <dgm:spPr/>
      <dgm:t>
        <a:bodyPr/>
        <a:lstStyle/>
        <a:p>
          <a:endParaRPr lang="en-US"/>
        </a:p>
      </dgm:t>
    </dgm:pt>
    <dgm:pt modelId="{564CA6BD-35B0-48C2-B9C5-5845E9F49CB4}" type="sibTrans" cxnId="{8A2EDC99-93B8-41FA-8909-73D05DFFC43A}">
      <dgm:prSet/>
      <dgm:spPr/>
      <dgm:t>
        <a:bodyPr/>
        <a:lstStyle/>
        <a:p>
          <a:endParaRPr lang="en-US"/>
        </a:p>
      </dgm:t>
    </dgm:pt>
    <dgm:pt modelId="{10EF16D8-657F-4A9B-8D2E-BC773CAFF731}" type="pres">
      <dgm:prSet presAssocID="{45BF1B1A-66A6-41F1-8C68-10FD4663AB44}" presName="linearFlow" presStyleCnt="0">
        <dgm:presLayoutVars>
          <dgm:dir/>
          <dgm:animLvl val="lvl"/>
          <dgm:resizeHandles val="exact"/>
        </dgm:presLayoutVars>
      </dgm:prSet>
      <dgm:spPr/>
      <dgm:t>
        <a:bodyPr/>
        <a:lstStyle/>
        <a:p>
          <a:endParaRPr lang="en-US"/>
        </a:p>
      </dgm:t>
    </dgm:pt>
    <dgm:pt modelId="{CA381A82-ADC5-4095-ADA4-C131B457329F}" type="pres">
      <dgm:prSet presAssocID="{3379FED9-E051-4807-A573-E16E738D6CC3}" presName="composite" presStyleCnt="0"/>
      <dgm:spPr/>
    </dgm:pt>
    <dgm:pt modelId="{D649034B-BD97-4009-A77A-37BEDFD4D969}" type="pres">
      <dgm:prSet presAssocID="{3379FED9-E051-4807-A573-E16E738D6CC3}" presName="parentText" presStyleLbl="alignNode1" presStyleIdx="0" presStyleCnt="4" custLinFactNeighborX="-2227" custLinFactNeighborY="-151">
        <dgm:presLayoutVars>
          <dgm:chMax val="1"/>
          <dgm:bulletEnabled val="1"/>
        </dgm:presLayoutVars>
      </dgm:prSet>
      <dgm:spPr/>
      <dgm:t>
        <a:bodyPr/>
        <a:lstStyle/>
        <a:p>
          <a:endParaRPr lang="en-US"/>
        </a:p>
      </dgm:t>
    </dgm:pt>
    <dgm:pt modelId="{557D37F0-FFBE-4231-9CB1-331D20BCA9E1}" type="pres">
      <dgm:prSet presAssocID="{3379FED9-E051-4807-A573-E16E738D6CC3}" presName="descendantText" presStyleLbl="alignAcc1" presStyleIdx="0" presStyleCnt="4">
        <dgm:presLayoutVars>
          <dgm:bulletEnabled val="1"/>
        </dgm:presLayoutVars>
      </dgm:prSet>
      <dgm:spPr/>
      <dgm:t>
        <a:bodyPr/>
        <a:lstStyle/>
        <a:p>
          <a:endParaRPr lang="en-US"/>
        </a:p>
      </dgm:t>
    </dgm:pt>
    <dgm:pt modelId="{F00F20CB-0633-43CD-ADE7-63A1A6D52C1E}" type="pres">
      <dgm:prSet presAssocID="{38ACE700-BB6A-49B4-BB41-4FBFD059101D}" presName="sp" presStyleCnt="0"/>
      <dgm:spPr/>
    </dgm:pt>
    <dgm:pt modelId="{7D28674C-9C66-42B7-B15B-0B510D623EA7}" type="pres">
      <dgm:prSet presAssocID="{9399FE2B-8FB4-46CB-B7AC-41FFE3341A13}" presName="composite" presStyleCnt="0"/>
      <dgm:spPr/>
    </dgm:pt>
    <dgm:pt modelId="{4739CC7B-1C5F-439B-AE93-1750350CE05A}" type="pres">
      <dgm:prSet presAssocID="{9399FE2B-8FB4-46CB-B7AC-41FFE3341A13}" presName="parentText" presStyleLbl="alignNode1" presStyleIdx="1" presStyleCnt="4">
        <dgm:presLayoutVars>
          <dgm:chMax val="1"/>
          <dgm:bulletEnabled val="1"/>
        </dgm:presLayoutVars>
      </dgm:prSet>
      <dgm:spPr/>
      <dgm:t>
        <a:bodyPr/>
        <a:lstStyle/>
        <a:p>
          <a:endParaRPr lang="en-US"/>
        </a:p>
      </dgm:t>
    </dgm:pt>
    <dgm:pt modelId="{C48E8928-0FCE-4680-B2FD-C63C9BF06700}" type="pres">
      <dgm:prSet presAssocID="{9399FE2B-8FB4-46CB-B7AC-41FFE3341A13}" presName="descendantText" presStyleLbl="alignAcc1" presStyleIdx="1" presStyleCnt="4">
        <dgm:presLayoutVars>
          <dgm:bulletEnabled val="1"/>
        </dgm:presLayoutVars>
      </dgm:prSet>
      <dgm:spPr/>
      <dgm:t>
        <a:bodyPr/>
        <a:lstStyle/>
        <a:p>
          <a:endParaRPr lang="en-US"/>
        </a:p>
      </dgm:t>
    </dgm:pt>
    <dgm:pt modelId="{77121874-9466-44C3-B27A-CD29B9298AD4}" type="pres">
      <dgm:prSet presAssocID="{E25D818D-46C5-4ECF-B868-1588479D4D89}" presName="sp" presStyleCnt="0"/>
      <dgm:spPr/>
    </dgm:pt>
    <dgm:pt modelId="{120E945A-2F4A-4387-8D43-8F49FB1F7259}" type="pres">
      <dgm:prSet presAssocID="{6F186614-689C-4A5D-BD7A-0971473B2C0E}" presName="composite" presStyleCnt="0"/>
      <dgm:spPr/>
    </dgm:pt>
    <dgm:pt modelId="{12502A4B-66C7-45C5-858A-500CBDD7EB33}" type="pres">
      <dgm:prSet presAssocID="{6F186614-689C-4A5D-BD7A-0971473B2C0E}" presName="parentText" presStyleLbl="alignNode1" presStyleIdx="2" presStyleCnt="4">
        <dgm:presLayoutVars>
          <dgm:chMax val="1"/>
          <dgm:bulletEnabled val="1"/>
        </dgm:presLayoutVars>
      </dgm:prSet>
      <dgm:spPr/>
      <dgm:t>
        <a:bodyPr/>
        <a:lstStyle/>
        <a:p>
          <a:endParaRPr lang="en-US"/>
        </a:p>
      </dgm:t>
    </dgm:pt>
    <dgm:pt modelId="{D1A4D13B-BC27-45EF-B9C3-FABF672441B1}" type="pres">
      <dgm:prSet presAssocID="{6F186614-689C-4A5D-BD7A-0971473B2C0E}" presName="descendantText" presStyleLbl="alignAcc1" presStyleIdx="2" presStyleCnt="4">
        <dgm:presLayoutVars>
          <dgm:bulletEnabled val="1"/>
        </dgm:presLayoutVars>
      </dgm:prSet>
      <dgm:spPr/>
      <dgm:t>
        <a:bodyPr/>
        <a:lstStyle/>
        <a:p>
          <a:endParaRPr lang="en-US"/>
        </a:p>
      </dgm:t>
    </dgm:pt>
    <dgm:pt modelId="{275CB214-F23E-4BC9-8C12-7AA251128531}" type="pres">
      <dgm:prSet presAssocID="{7F3647FB-F211-42B9-8637-974EDF097399}" presName="sp" presStyleCnt="0"/>
      <dgm:spPr/>
    </dgm:pt>
    <dgm:pt modelId="{69BC076D-046F-44B1-805A-E6DD514C071C}" type="pres">
      <dgm:prSet presAssocID="{F83CC1A9-A47C-4C49-BF11-9779CE8A2221}" presName="composite" presStyleCnt="0"/>
      <dgm:spPr/>
    </dgm:pt>
    <dgm:pt modelId="{D8A50CBE-8BC2-4255-82EE-887455DC03C1}" type="pres">
      <dgm:prSet presAssocID="{F83CC1A9-A47C-4C49-BF11-9779CE8A2221}" presName="parentText" presStyleLbl="alignNode1" presStyleIdx="3" presStyleCnt="4">
        <dgm:presLayoutVars>
          <dgm:chMax val="1"/>
          <dgm:bulletEnabled val="1"/>
        </dgm:presLayoutVars>
      </dgm:prSet>
      <dgm:spPr/>
      <dgm:t>
        <a:bodyPr/>
        <a:lstStyle/>
        <a:p>
          <a:endParaRPr lang="en-US"/>
        </a:p>
      </dgm:t>
    </dgm:pt>
    <dgm:pt modelId="{B7C91B01-3538-4835-9945-6E3FF578DA52}" type="pres">
      <dgm:prSet presAssocID="{F83CC1A9-A47C-4C49-BF11-9779CE8A2221}" presName="descendantText" presStyleLbl="alignAcc1" presStyleIdx="3" presStyleCnt="4" custScaleX="97604" custScaleY="111723">
        <dgm:presLayoutVars>
          <dgm:bulletEnabled val="1"/>
        </dgm:presLayoutVars>
      </dgm:prSet>
      <dgm:spPr/>
      <dgm:t>
        <a:bodyPr/>
        <a:lstStyle/>
        <a:p>
          <a:endParaRPr lang="en-US"/>
        </a:p>
      </dgm:t>
    </dgm:pt>
  </dgm:ptLst>
  <dgm:cxnLst>
    <dgm:cxn modelId="{E9CBB222-6350-49DA-8164-5F31AD48D420}" srcId="{F83CC1A9-A47C-4C49-BF11-9779CE8A2221}" destId="{9D07E324-F1C0-40AF-971C-321D5AF746DD}" srcOrd="0" destOrd="0" parTransId="{EF8141FF-504D-466D-9EA8-4AD92054B753}" sibTransId="{FFAFB16D-434B-462C-A7AE-A4FF93419424}"/>
    <dgm:cxn modelId="{6F5835D7-20C5-4DB9-A96B-5F76E0BD100E}" type="presOf" srcId="{C067AC38-61E8-4447-AB30-2D2E1670B07B}" destId="{B7C91B01-3538-4835-9945-6E3FF578DA52}" srcOrd="0" destOrd="1" presId="urn:microsoft.com/office/officeart/2005/8/layout/chevron2"/>
    <dgm:cxn modelId="{02453EFE-0D14-46DF-AB36-E638A66F18FC}" srcId="{45BF1B1A-66A6-41F1-8C68-10FD4663AB44}" destId="{F83CC1A9-A47C-4C49-BF11-9779CE8A2221}" srcOrd="3" destOrd="0" parTransId="{C04DDE12-353F-4150-8CD9-E81868F6AFA8}" sibTransId="{E1CE86BD-2104-4974-A8D3-C6C7941AC3AC}"/>
    <dgm:cxn modelId="{9707FCB7-F4B7-461B-8DC3-80898CBB5600}" type="presOf" srcId="{D78B20E0-4B09-4547-94A6-0EF5207DCA75}" destId="{C48E8928-0FCE-4680-B2FD-C63C9BF06700}" srcOrd="0" destOrd="0" presId="urn:microsoft.com/office/officeart/2005/8/layout/chevron2"/>
    <dgm:cxn modelId="{EA5A20A2-02A6-4D35-9CFF-3D875194EB10}" type="presOf" srcId="{9399FE2B-8FB4-46CB-B7AC-41FFE3341A13}" destId="{4739CC7B-1C5F-439B-AE93-1750350CE05A}" srcOrd="0" destOrd="0" presId="urn:microsoft.com/office/officeart/2005/8/layout/chevron2"/>
    <dgm:cxn modelId="{6A8CAD29-2FA8-472C-80DA-72BC6BA9D1E1}" srcId="{45BF1B1A-66A6-41F1-8C68-10FD4663AB44}" destId="{3379FED9-E051-4807-A573-E16E738D6CC3}" srcOrd="0" destOrd="0" parTransId="{1F415D41-E7CF-4E7D-93C1-635D3FA1D34E}" sibTransId="{38ACE700-BB6A-49B4-BB41-4FBFD059101D}"/>
    <dgm:cxn modelId="{8F70D6E7-3274-426F-9717-41364386E942}" srcId="{45BF1B1A-66A6-41F1-8C68-10FD4663AB44}" destId="{6F186614-689C-4A5D-BD7A-0971473B2C0E}" srcOrd="2" destOrd="0" parTransId="{B852E8D6-A023-4495-AD76-91B89CA73F31}" sibTransId="{7F3647FB-F211-42B9-8637-974EDF097399}"/>
    <dgm:cxn modelId="{C1A548DF-CC88-4290-8D2D-C3204E132158}" srcId="{3379FED9-E051-4807-A573-E16E738D6CC3}" destId="{7DA9C61B-CD1C-48A3-BC7F-BB6DA2B1C0B5}" srcOrd="1" destOrd="0" parTransId="{E0B68644-F70E-4FCF-93B8-6B00CA42EAD2}" sibTransId="{90FF6FA5-6711-425C-948F-E24AFCBC08B9}"/>
    <dgm:cxn modelId="{163083DA-6A1B-4CEE-ABAC-1B0A9EF6FE04}" type="presOf" srcId="{6F186614-689C-4A5D-BD7A-0971473B2C0E}" destId="{12502A4B-66C7-45C5-858A-500CBDD7EB33}" srcOrd="0" destOrd="0" presId="urn:microsoft.com/office/officeart/2005/8/layout/chevron2"/>
    <dgm:cxn modelId="{9586444E-D6AF-40C6-B33D-8B36858F2785}" type="presOf" srcId="{7EA8D5A7-D319-4F0E-886D-B668BEDABA3C}" destId="{557D37F0-FFBE-4231-9CB1-331D20BCA9E1}" srcOrd="0" destOrd="0" presId="urn:microsoft.com/office/officeart/2005/8/layout/chevron2"/>
    <dgm:cxn modelId="{97C99624-BCD4-4BD0-831B-9A748164AFE8}" type="presOf" srcId="{7DA9C61B-CD1C-48A3-BC7F-BB6DA2B1C0B5}" destId="{557D37F0-FFBE-4231-9CB1-331D20BCA9E1}" srcOrd="0" destOrd="1" presId="urn:microsoft.com/office/officeart/2005/8/layout/chevron2"/>
    <dgm:cxn modelId="{FB66FBE8-2407-4D21-8684-B70554E252F0}" srcId="{45BF1B1A-66A6-41F1-8C68-10FD4663AB44}" destId="{9399FE2B-8FB4-46CB-B7AC-41FFE3341A13}" srcOrd="1" destOrd="0" parTransId="{9CFCF520-79DC-4080-8589-233B62A9CA09}" sibTransId="{E25D818D-46C5-4ECF-B868-1588479D4D89}"/>
    <dgm:cxn modelId="{4C1B9F99-D429-4E20-B0F8-BB465B92E8E2}" srcId="{6F186614-689C-4A5D-BD7A-0971473B2C0E}" destId="{11CCAD35-5019-4D2E-9A4B-DB8E9266C858}" srcOrd="0" destOrd="0" parTransId="{678C3D00-E51B-4E4E-95F1-7B20D437B42D}" sibTransId="{78624836-4EE8-437E-968A-CD5CB8A4E017}"/>
    <dgm:cxn modelId="{B0017D57-3F75-4C1D-AB04-7644C9650F63}" srcId="{6F186614-689C-4A5D-BD7A-0971473B2C0E}" destId="{759DCF5E-DC95-4838-B322-B43591940F4F}" srcOrd="1" destOrd="0" parTransId="{C7576DCB-80AF-4A08-847C-37F54F359581}" sibTransId="{828B799D-C62E-4D66-A2A3-2ADD12089D39}"/>
    <dgm:cxn modelId="{600C695E-E484-4991-8EBB-AF23BF20BEE2}" srcId="{3379FED9-E051-4807-A573-E16E738D6CC3}" destId="{7EA8D5A7-D319-4F0E-886D-B668BEDABA3C}" srcOrd="0" destOrd="0" parTransId="{973B9215-ED95-456C-9991-EA349F9A2081}" sibTransId="{3AF3D16A-DEE8-4620-B61F-24621BDFE8BB}"/>
    <dgm:cxn modelId="{DA0FFE6E-5E6E-4E85-B8B8-EA0BCE16799E}" srcId="{9399FE2B-8FB4-46CB-B7AC-41FFE3341A13}" destId="{D78B20E0-4B09-4547-94A6-0EF5207DCA75}" srcOrd="0" destOrd="0" parTransId="{3B656DC9-3F0E-44D6-AD32-714B15FA7CE3}" sibTransId="{6600F2A9-15EA-4387-95EF-6DDE2B3F6D69}"/>
    <dgm:cxn modelId="{6D963491-52FD-461C-9AEC-311556E743CF}" type="presOf" srcId="{8919CB60-6381-43F6-83BB-2587DAE2CF5B}" destId="{C48E8928-0FCE-4680-B2FD-C63C9BF06700}" srcOrd="0" destOrd="1" presId="urn:microsoft.com/office/officeart/2005/8/layout/chevron2"/>
    <dgm:cxn modelId="{E8735D68-EAC5-494D-832B-BE04572A9412}" type="presOf" srcId="{11CCAD35-5019-4D2E-9A4B-DB8E9266C858}" destId="{D1A4D13B-BC27-45EF-B9C3-FABF672441B1}" srcOrd="0" destOrd="0" presId="urn:microsoft.com/office/officeart/2005/8/layout/chevron2"/>
    <dgm:cxn modelId="{DEC17ED6-739F-4D51-8C66-D633DE9BBD7F}" type="presOf" srcId="{9D07E324-F1C0-40AF-971C-321D5AF746DD}" destId="{B7C91B01-3538-4835-9945-6E3FF578DA52}" srcOrd="0" destOrd="0" presId="urn:microsoft.com/office/officeart/2005/8/layout/chevron2"/>
    <dgm:cxn modelId="{8A73BCC5-0651-4B48-8EA9-EEA98E29F7DC}" type="presOf" srcId="{3379FED9-E051-4807-A573-E16E738D6CC3}" destId="{D649034B-BD97-4009-A77A-37BEDFD4D969}" srcOrd="0" destOrd="0" presId="urn:microsoft.com/office/officeart/2005/8/layout/chevron2"/>
    <dgm:cxn modelId="{8A2EDC99-93B8-41FA-8909-73D05DFFC43A}" srcId="{F83CC1A9-A47C-4C49-BF11-9779CE8A2221}" destId="{C067AC38-61E8-4447-AB30-2D2E1670B07B}" srcOrd="1" destOrd="0" parTransId="{B6C8EA76-C68C-486E-8B45-4E0DC0F09D29}" sibTransId="{564CA6BD-35B0-48C2-B9C5-5845E9F49CB4}"/>
    <dgm:cxn modelId="{7013E547-4138-4EDE-BCA8-D6608511D7BB}" srcId="{9399FE2B-8FB4-46CB-B7AC-41FFE3341A13}" destId="{8919CB60-6381-43F6-83BB-2587DAE2CF5B}" srcOrd="1" destOrd="0" parTransId="{BA106457-B924-45E8-9219-E60CCA34A035}" sibTransId="{F9E23915-C09C-40E7-B430-249069A94DE1}"/>
    <dgm:cxn modelId="{4A522D88-249D-4FF9-94C9-6B585B54D01E}" type="presOf" srcId="{759DCF5E-DC95-4838-B322-B43591940F4F}" destId="{D1A4D13B-BC27-45EF-B9C3-FABF672441B1}" srcOrd="0" destOrd="1" presId="urn:microsoft.com/office/officeart/2005/8/layout/chevron2"/>
    <dgm:cxn modelId="{D24C595A-7D16-432D-9AA5-AB307DB5CB97}" type="presOf" srcId="{45BF1B1A-66A6-41F1-8C68-10FD4663AB44}" destId="{10EF16D8-657F-4A9B-8D2E-BC773CAFF731}" srcOrd="0" destOrd="0" presId="urn:microsoft.com/office/officeart/2005/8/layout/chevron2"/>
    <dgm:cxn modelId="{3AF149CC-7930-42AC-BF27-235BD7E3E337}" type="presOf" srcId="{F83CC1A9-A47C-4C49-BF11-9779CE8A2221}" destId="{D8A50CBE-8BC2-4255-82EE-887455DC03C1}" srcOrd="0" destOrd="0" presId="urn:microsoft.com/office/officeart/2005/8/layout/chevron2"/>
    <dgm:cxn modelId="{6C002F0A-8E04-4428-9F47-9914F7673353}" type="presParOf" srcId="{10EF16D8-657F-4A9B-8D2E-BC773CAFF731}" destId="{CA381A82-ADC5-4095-ADA4-C131B457329F}" srcOrd="0" destOrd="0" presId="urn:microsoft.com/office/officeart/2005/8/layout/chevron2"/>
    <dgm:cxn modelId="{B9FAAA2A-89B6-4759-8557-3867139FC7C8}" type="presParOf" srcId="{CA381A82-ADC5-4095-ADA4-C131B457329F}" destId="{D649034B-BD97-4009-A77A-37BEDFD4D969}" srcOrd="0" destOrd="0" presId="urn:microsoft.com/office/officeart/2005/8/layout/chevron2"/>
    <dgm:cxn modelId="{1DF91B04-8D96-41EA-83E7-A13D5A19E1B0}" type="presParOf" srcId="{CA381A82-ADC5-4095-ADA4-C131B457329F}" destId="{557D37F0-FFBE-4231-9CB1-331D20BCA9E1}" srcOrd="1" destOrd="0" presId="urn:microsoft.com/office/officeart/2005/8/layout/chevron2"/>
    <dgm:cxn modelId="{6D6CF0F9-DFCE-42FC-B867-E5FD0AD05253}" type="presParOf" srcId="{10EF16D8-657F-4A9B-8D2E-BC773CAFF731}" destId="{F00F20CB-0633-43CD-ADE7-63A1A6D52C1E}" srcOrd="1" destOrd="0" presId="urn:microsoft.com/office/officeart/2005/8/layout/chevron2"/>
    <dgm:cxn modelId="{A9DCB425-2342-405D-ACA0-43671B37EAAE}" type="presParOf" srcId="{10EF16D8-657F-4A9B-8D2E-BC773CAFF731}" destId="{7D28674C-9C66-42B7-B15B-0B510D623EA7}" srcOrd="2" destOrd="0" presId="urn:microsoft.com/office/officeart/2005/8/layout/chevron2"/>
    <dgm:cxn modelId="{53A20B63-A7C4-4ACC-9DBE-B0955F322ABE}" type="presParOf" srcId="{7D28674C-9C66-42B7-B15B-0B510D623EA7}" destId="{4739CC7B-1C5F-439B-AE93-1750350CE05A}" srcOrd="0" destOrd="0" presId="urn:microsoft.com/office/officeart/2005/8/layout/chevron2"/>
    <dgm:cxn modelId="{87A1FBD1-6870-4F51-ABD1-8990A74AA20C}" type="presParOf" srcId="{7D28674C-9C66-42B7-B15B-0B510D623EA7}" destId="{C48E8928-0FCE-4680-B2FD-C63C9BF06700}" srcOrd="1" destOrd="0" presId="urn:microsoft.com/office/officeart/2005/8/layout/chevron2"/>
    <dgm:cxn modelId="{970F004E-6F8E-4000-BA80-346A795FB26A}" type="presParOf" srcId="{10EF16D8-657F-4A9B-8D2E-BC773CAFF731}" destId="{77121874-9466-44C3-B27A-CD29B9298AD4}" srcOrd="3" destOrd="0" presId="urn:microsoft.com/office/officeart/2005/8/layout/chevron2"/>
    <dgm:cxn modelId="{39A89F18-64C8-489D-B941-8B2AB6C9F1E8}" type="presParOf" srcId="{10EF16D8-657F-4A9B-8D2E-BC773CAFF731}" destId="{120E945A-2F4A-4387-8D43-8F49FB1F7259}" srcOrd="4" destOrd="0" presId="urn:microsoft.com/office/officeart/2005/8/layout/chevron2"/>
    <dgm:cxn modelId="{ED61C9C9-6B03-4927-81C5-0BDCED79FFD4}" type="presParOf" srcId="{120E945A-2F4A-4387-8D43-8F49FB1F7259}" destId="{12502A4B-66C7-45C5-858A-500CBDD7EB33}" srcOrd="0" destOrd="0" presId="urn:microsoft.com/office/officeart/2005/8/layout/chevron2"/>
    <dgm:cxn modelId="{97BA306E-6758-4509-B250-BA9C97E7A407}" type="presParOf" srcId="{120E945A-2F4A-4387-8D43-8F49FB1F7259}" destId="{D1A4D13B-BC27-45EF-B9C3-FABF672441B1}" srcOrd="1" destOrd="0" presId="urn:microsoft.com/office/officeart/2005/8/layout/chevron2"/>
    <dgm:cxn modelId="{D89842AA-CE55-4756-AD08-7FB79A0C6596}" type="presParOf" srcId="{10EF16D8-657F-4A9B-8D2E-BC773CAFF731}" destId="{275CB214-F23E-4BC9-8C12-7AA251128531}" srcOrd="5" destOrd="0" presId="urn:microsoft.com/office/officeart/2005/8/layout/chevron2"/>
    <dgm:cxn modelId="{E0AE84FE-5855-4F25-9738-2CC98911C6D5}" type="presParOf" srcId="{10EF16D8-657F-4A9B-8D2E-BC773CAFF731}" destId="{69BC076D-046F-44B1-805A-E6DD514C071C}" srcOrd="6" destOrd="0" presId="urn:microsoft.com/office/officeart/2005/8/layout/chevron2"/>
    <dgm:cxn modelId="{C8F78E5F-C20E-4623-B421-1817CA19CDF4}" type="presParOf" srcId="{69BC076D-046F-44B1-805A-E6DD514C071C}" destId="{D8A50CBE-8BC2-4255-82EE-887455DC03C1}" srcOrd="0" destOrd="0" presId="urn:microsoft.com/office/officeart/2005/8/layout/chevron2"/>
    <dgm:cxn modelId="{CDF91A94-C767-483E-B3D8-DF86C455032F}" type="presParOf" srcId="{69BC076D-046F-44B1-805A-E6DD514C071C}" destId="{B7C91B01-3538-4835-9945-6E3FF578DA52}"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3C0D0C-A697-481C-B94C-1C447F7B8171}">
      <dsp:nvSpPr>
        <dsp:cNvPr id="0" name=""/>
        <dsp:cNvSpPr/>
      </dsp:nvSpPr>
      <dsp:spPr>
        <a:xfrm>
          <a:off x="363478" y="1569264"/>
          <a:ext cx="2160872" cy="3059610"/>
        </a:xfrm>
        <a:prstGeom prst="rect">
          <a:avLst/>
        </a:prstGeom>
        <a:solidFill>
          <a:schemeClr val="accent1">
            <a:alpha val="90000"/>
            <a:tint val="40000"/>
            <a:hueOff val="0"/>
            <a:satOff val="0"/>
            <a:lumOff val="0"/>
            <a:alphaOff val="0"/>
          </a:schemeClr>
        </a:solidFill>
        <a:ln w="25400" cap="flat" cmpd="sng" algn="ctr">
          <a:solidFill>
            <a:srgbClr val="0000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99136" rIns="199136" bIns="199136" numCol="1" spcCol="1270" anchor="ctr" anchorCtr="0">
          <a:noAutofit/>
        </a:bodyPr>
        <a:lstStyle/>
        <a:p>
          <a:pPr lvl="0" algn="l" defTabSz="1244600">
            <a:lnSpc>
              <a:spcPct val="90000"/>
            </a:lnSpc>
            <a:spcBef>
              <a:spcPct val="0"/>
            </a:spcBef>
            <a:spcAft>
              <a:spcPct val="35000"/>
            </a:spcAft>
          </a:pPr>
          <a:r>
            <a:rPr lang="fa-IR" sz="2800" kern="1200" dirty="0" smtClean="0">
              <a:solidFill>
                <a:schemeClr val="bg1"/>
              </a:solidFill>
            </a:rPr>
            <a:t>کلیه موارد عوارض</a:t>
          </a:r>
          <a:r>
            <a:rPr lang="fa-IR" sz="6400" kern="1200" dirty="0" smtClean="0">
              <a:solidFill>
                <a:schemeClr val="bg1"/>
              </a:solidFill>
            </a:rPr>
            <a:t> </a:t>
          </a:r>
          <a:endParaRPr lang="en-US" sz="6400" kern="1200" dirty="0">
            <a:solidFill>
              <a:schemeClr val="bg1"/>
            </a:solidFill>
          </a:endParaRPr>
        </a:p>
      </dsp:txBody>
      <dsp:txXfrm>
        <a:off x="709218" y="1569264"/>
        <a:ext cx="1815133" cy="3059610"/>
      </dsp:txXfrm>
    </dsp:sp>
    <dsp:sp modelId="{F80987FA-8A69-4B5F-97EF-9C54FB0A41D2}">
      <dsp:nvSpPr>
        <dsp:cNvPr id="0" name=""/>
        <dsp:cNvSpPr/>
      </dsp:nvSpPr>
      <dsp:spPr>
        <a:xfrm>
          <a:off x="499693" y="2850"/>
          <a:ext cx="1488466" cy="1227159"/>
        </a:xfrm>
        <a:prstGeom prst="ellipse">
          <a:avLst/>
        </a:prstGeom>
        <a:gradFill rotWithShape="1">
          <a:gsLst>
            <a:gs pos="0">
              <a:schemeClr val="accent5">
                <a:shade val="60000"/>
              </a:schemeClr>
            </a:gs>
            <a:gs pos="33000">
              <a:schemeClr val="accent5">
                <a:tint val="86500"/>
              </a:schemeClr>
            </a:gs>
            <a:gs pos="46750">
              <a:schemeClr val="accent5">
                <a:tint val="71000"/>
                <a:satMod val="112000"/>
              </a:schemeClr>
            </a:gs>
            <a:gs pos="53000">
              <a:schemeClr val="accent5">
                <a:tint val="71000"/>
                <a:satMod val="112000"/>
              </a:schemeClr>
            </a:gs>
            <a:gs pos="68000">
              <a:schemeClr val="accent5">
                <a:tint val="86000"/>
              </a:schemeClr>
            </a:gs>
            <a:gs pos="100000">
              <a:schemeClr val="accent5">
                <a:shade val="60000"/>
              </a:schemeClr>
            </a:gs>
          </a:gsLst>
          <a:lin ang="8350000" scaled="1"/>
        </a:gradFill>
        <a:ln>
          <a:noFill/>
        </a:ln>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dsp:spPr>
      <dsp:style>
        <a:lnRef idx="0">
          <a:schemeClr val="accent5"/>
        </a:lnRef>
        <a:fillRef idx="3">
          <a:schemeClr val="accent5"/>
        </a:fillRef>
        <a:effectRef idx="3">
          <a:schemeClr val="accent5"/>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r>
            <a:rPr lang="fa-IR" sz="2600" b="1" kern="1200" dirty="0" smtClean="0">
              <a:solidFill>
                <a:schemeClr val="bg1"/>
              </a:solidFill>
            </a:rPr>
            <a:t>غیرفوری</a:t>
          </a:r>
          <a:endParaRPr lang="en-US" sz="2600" b="1" kern="1200" dirty="0">
            <a:solidFill>
              <a:schemeClr val="bg1"/>
            </a:solidFill>
          </a:endParaRPr>
        </a:p>
      </dsp:txBody>
      <dsp:txXfrm>
        <a:off x="717674" y="182563"/>
        <a:ext cx="1052504" cy="867733"/>
      </dsp:txXfrm>
    </dsp:sp>
    <dsp:sp modelId="{937FC504-ECC6-4CF3-B4CC-D0AB13360CFD}">
      <dsp:nvSpPr>
        <dsp:cNvPr id="0" name=""/>
        <dsp:cNvSpPr/>
      </dsp:nvSpPr>
      <dsp:spPr>
        <a:xfrm>
          <a:off x="2907499" y="1584628"/>
          <a:ext cx="5404103" cy="3046278"/>
        </a:xfrm>
        <a:prstGeom prst="rect">
          <a:avLst/>
        </a:prstGeom>
        <a:solidFill>
          <a:srgbClr val="FFC000"/>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lvl="0" algn="r" defTabSz="889000">
            <a:lnSpc>
              <a:spcPct val="90000"/>
            </a:lnSpc>
            <a:spcBef>
              <a:spcPct val="0"/>
            </a:spcBef>
            <a:spcAft>
              <a:spcPct val="35000"/>
            </a:spcAft>
          </a:pPr>
          <a:r>
            <a:rPr lang="fa-IR" sz="2000" kern="1200" dirty="0" smtClean="0">
              <a:solidFill>
                <a:schemeClr val="bg1"/>
              </a:solidFill>
            </a:rPr>
            <a:t>1- کلیه موارد مرگ</a:t>
          </a:r>
        </a:p>
        <a:p>
          <a:pPr lvl="0" algn="r" defTabSz="889000">
            <a:lnSpc>
              <a:spcPct val="90000"/>
            </a:lnSpc>
            <a:spcBef>
              <a:spcPct val="0"/>
            </a:spcBef>
            <a:spcAft>
              <a:spcPct val="35000"/>
            </a:spcAft>
          </a:pPr>
          <a:r>
            <a:rPr lang="fa-IR" sz="2000" kern="1200" dirty="0" smtClean="0">
              <a:solidFill>
                <a:schemeClr val="bg1"/>
              </a:solidFill>
            </a:rPr>
            <a:t>2-کلیه موارد بستری</a:t>
          </a:r>
        </a:p>
        <a:p>
          <a:pPr lvl="0" algn="r" defTabSz="889000">
            <a:lnSpc>
              <a:spcPct val="90000"/>
            </a:lnSpc>
            <a:spcBef>
              <a:spcPct val="0"/>
            </a:spcBef>
            <a:spcAft>
              <a:spcPct val="35000"/>
            </a:spcAft>
          </a:pPr>
          <a:r>
            <a:rPr lang="fa-IR" sz="2000" kern="1200" dirty="0" smtClean="0">
              <a:solidFill>
                <a:schemeClr val="bg1"/>
              </a:solidFill>
            </a:rPr>
            <a:t>3- کلیه آبسه های محل تزریق</a:t>
          </a:r>
        </a:p>
        <a:p>
          <a:pPr lvl="0" algn="r" defTabSz="889000">
            <a:lnSpc>
              <a:spcPct val="90000"/>
            </a:lnSpc>
            <a:spcBef>
              <a:spcPct val="0"/>
            </a:spcBef>
            <a:spcAft>
              <a:spcPct val="35000"/>
            </a:spcAft>
          </a:pPr>
          <a:r>
            <a:rPr lang="fa-IR" sz="2000" kern="1200" dirty="0" smtClean="0">
              <a:solidFill>
                <a:schemeClr val="bg1"/>
              </a:solidFill>
            </a:rPr>
            <a:t>4 - عوارضی بصورت خوشه اتفاق افتد</a:t>
          </a:r>
        </a:p>
        <a:p>
          <a:pPr lvl="0" algn="r" defTabSz="889000">
            <a:lnSpc>
              <a:spcPct val="90000"/>
            </a:lnSpc>
            <a:spcBef>
              <a:spcPct val="0"/>
            </a:spcBef>
            <a:spcAft>
              <a:spcPct val="35000"/>
            </a:spcAft>
          </a:pPr>
          <a:r>
            <a:rPr lang="fa-IR" sz="2000" kern="1200" dirty="0" smtClean="0">
              <a:solidFill>
                <a:schemeClr val="bg1"/>
              </a:solidFill>
            </a:rPr>
            <a:t>5-عوارضی باعث ایجاد تشویش نگرانی درجامعه شوند </a:t>
          </a:r>
        </a:p>
        <a:p>
          <a:pPr lvl="0" algn="r" defTabSz="889000" rtl="1">
            <a:lnSpc>
              <a:spcPct val="90000"/>
            </a:lnSpc>
            <a:spcBef>
              <a:spcPct val="0"/>
            </a:spcBef>
            <a:spcAft>
              <a:spcPct val="35000"/>
            </a:spcAft>
          </a:pPr>
          <a:r>
            <a:rPr lang="fa-IR" sz="2000" kern="1200" dirty="0" smtClean="0">
              <a:solidFill>
                <a:schemeClr val="bg1"/>
              </a:solidFill>
            </a:rPr>
            <a:t>6- </a:t>
          </a:r>
          <a:r>
            <a:rPr lang="en-US" sz="2000" kern="1200" dirty="0" smtClean="0">
              <a:solidFill>
                <a:schemeClr val="bg1"/>
              </a:solidFill>
            </a:rPr>
            <a:t>BCGITIS</a:t>
          </a:r>
          <a:r>
            <a:rPr lang="fa-IR" sz="2000" kern="1200" dirty="0" smtClean="0">
              <a:solidFill>
                <a:schemeClr val="bg1"/>
              </a:solidFill>
            </a:rPr>
            <a:t> منتشر</a:t>
          </a:r>
        </a:p>
      </dsp:txBody>
      <dsp:txXfrm>
        <a:off x="3772155" y="1584628"/>
        <a:ext cx="4539446" cy="3046278"/>
      </dsp:txXfrm>
    </dsp:sp>
    <dsp:sp modelId="{2A2F58DA-388E-4202-851A-CDED39B6587C}">
      <dsp:nvSpPr>
        <dsp:cNvPr id="0" name=""/>
        <dsp:cNvSpPr/>
      </dsp:nvSpPr>
      <dsp:spPr>
        <a:xfrm>
          <a:off x="4957430" y="0"/>
          <a:ext cx="1440581" cy="1440581"/>
        </a:xfrm>
        <a:prstGeom prst="ellipse">
          <a:avLst/>
        </a:prstGeom>
        <a:gradFill rotWithShape="1">
          <a:gsLst>
            <a:gs pos="0">
              <a:schemeClr val="accent3">
                <a:shade val="60000"/>
              </a:schemeClr>
            </a:gs>
            <a:gs pos="33000">
              <a:schemeClr val="accent3">
                <a:tint val="86500"/>
              </a:schemeClr>
            </a:gs>
            <a:gs pos="46750">
              <a:schemeClr val="accent3">
                <a:tint val="71000"/>
                <a:satMod val="112000"/>
              </a:schemeClr>
            </a:gs>
            <a:gs pos="53000">
              <a:schemeClr val="accent3">
                <a:tint val="71000"/>
                <a:satMod val="112000"/>
              </a:schemeClr>
            </a:gs>
            <a:gs pos="68000">
              <a:schemeClr val="accent3">
                <a:tint val="86000"/>
              </a:schemeClr>
            </a:gs>
            <a:gs pos="100000">
              <a:schemeClr val="accent3">
                <a:shade val="60000"/>
              </a:schemeClr>
            </a:gs>
          </a:gsLst>
          <a:lin ang="8350000" scaled="1"/>
        </a:gradFill>
        <a:ln>
          <a:noFill/>
        </a:ln>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dsp:spPr>
      <dsp:style>
        <a:lnRef idx="0">
          <a:schemeClr val="accent3"/>
        </a:lnRef>
        <a:fillRef idx="3">
          <a:schemeClr val="accent3"/>
        </a:fillRef>
        <a:effectRef idx="3">
          <a:schemeClr val="accent3"/>
        </a:effectRef>
        <a:fontRef idx="minor">
          <a:schemeClr val="lt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r>
            <a:rPr lang="fa-IR" sz="2800" b="1" kern="1200" dirty="0" smtClean="0">
              <a:solidFill>
                <a:schemeClr val="bg1"/>
              </a:solidFill>
            </a:rPr>
            <a:t>فوری</a:t>
          </a:r>
          <a:endParaRPr lang="en-US" sz="2800" b="1" kern="1200" dirty="0">
            <a:solidFill>
              <a:schemeClr val="bg1"/>
            </a:solidFill>
          </a:endParaRPr>
        </a:p>
      </dsp:txBody>
      <dsp:txXfrm>
        <a:off x="5168398" y="210968"/>
        <a:ext cx="1018645" cy="10186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49034B-BD97-4009-A77A-37BEDFD4D969}">
      <dsp:nvSpPr>
        <dsp:cNvPr id="0" name=""/>
        <dsp:cNvSpPr/>
      </dsp:nvSpPr>
      <dsp:spPr>
        <a:xfrm rot="5400000">
          <a:off x="-205552" y="208064"/>
          <a:ext cx="1370348" cy="959243"/>
        </a:xfrm>
        <a:prstGeom prst="chevron">
          <a:avLst/>
        </a:prstGeom>
        <a:solidFill>
          <a:schemeClr val="accent6">
            <a:lumMod val="40000"/>
            <a:lumOff val="6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b="0" kern="1200" dirty="0" smtClean="0">
              <a:solidFill>
                <a:srgbClr val="FF0000"/>
              </a:solidFill>
            </a:rPr>
            <a:t>فرم </a:t>
          </a:r>
          <a:r>
            <a:rPr lang="fa-IR" sz="2000" b="0" kern="1200" dirty="0" smtClean="0">
              <a:solidFill>
                <a:srgbClr val="FF0000"/>
              </a:solidFill>
            </a:rPr>
            <a:t>شماره</a:t>
          </a:r>
          <a:r>
            <a:rPr lang="fa-IR" sz="1600" b="0" kern="1200" dirty="0" smtClean="0">
              <a:solidFill>
                <a:srgbClr val="FF0000"/>
              </a:solidFill>
            </a:rPr>
            <a:t> 1</a:t>
          </a:r>
          <a:endParaRPr lang="en-US" sz="1600" b="0" kern="1200" dirty="0">
            <a:solidFill>
              <a:srgbClr val="FF0000"/>
            </a:solidFill>
          </a:endParaRPr>
        </a:p>
      </dsp:txBody>
      <dsp:txXfrm rot="-5400000">
        <a:off x="1" y="482134"/>
        <a:ext cx="959243" cy="411105"/>
      </dsp:txXfrm>
    </dsp:sp>
    <dsp:sp modelId="{557D37F0-FFBE-4231-9CB1-331D20BCA9E1}">
      <dsp:nvSpPr>
        <dsp:cNvPr id="0" name=""/>
        <dsp:cNvSpPr/>
      </dsp:nvSpPr>
      <dsp:spPr>
        <a:xfrm rot="5400000">
          <a:off x="4251898" y="-3288073"/>
          <a:ext cx="890726" cy="7476036"/>
        </a:xfrm>
        <a:prstGeom prst="round2SameRect">
          <a:avLst/>
        </a:prstGeom>
        <a:solidFill>
          <a:schemeClr val="accent6">
            <a:lumMod val="40000"/>
            <a:lumOff val="6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r" defTabSz="1111250" rtl="1">
            <a:lnSpc>
              <a:spcPct val="90000"/>
            </a:lnSpc>
            <a:spcBef>
              <a:spcPct val="0"/>
            </a:spcBef>
            <a:spcAft>
              <a:spcPct val="15000"/>
            </a:spcAft>
            <a:buChar char="••"/>
          </a:pPr>
          <a:r>
            <a:rPr lang="fa-IR" sz="2500" b="1" kern="1200" dirty="0" smtClean="0"/>
            <a:t>لیست خطی </a:t>
          </a:r>
          <a:endParaRPr lang="en-US" sz="2500" b="1" kern="1200" dirty="0"/>
        </a:p>
        <a:p>
          <a:pPr marL="228600" lvl="1" indent="-228600" algn="r" defTabSz="1111250" rtl="1">
            <a:lnSpc>
              <a:spcPct val="90000"/>
            </a:lnSpc>
            <a:spcBef>
              <a:spcPct val="0"/>
            </a:spcBef>
            <a:spcAft>
              <a:spcPct val="15000"/>
            </a:spcAft>
            <a:buChar char="••"/>
          </a:pPr>
          <a:r>
            <a:rPr lang="fa-IR" sz="2500" b="1" kern="1200" dirty="0" smtClean="0"/>
            <a:t>توسط کلیه کارکنان بهداشتی درمانی تکمیل می شود</a:t>
          </a:r>
          <a:endParaRPr lang="en-US" sz="2500" b="1" kern="1200" dirty="0"/>
        </a:p>
      </dsp:txBody>
      <dsp:txXfrm rot="-5400000">
        <a:off x="959243" y="48064"/>
        <a:ext cx="7432554" cy="803762"/>
      </dsp:txXfrm>
    </dsp:sp>
    <dsp:sp modelId="{4739CC7B-1C5F-439B-AE93-1750350CE05A}">
      <dsp:nvSpPr>
        <dsp:cNvPr id="0" name=""/>
        <dsp:cNvSpPr/>
      </dsp:nvSpPr>
      <dsp:spPr>
        <a:xfrm rot="5400000">
          <a:off x="-205552" y="1436884"/>
          <a:ext cx="1370348" cy="959243"/>
        </a:xfrm>
        <a:prstGeom prst="chevron">
          <a:avLst/>
        </a:prstGeom>
        <a:solidFill>
          <a:schemeClr val="accent5">
            <a:lumMod val="40000"/>
            <a:lumOff val="6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1">
            <a:lnSpc>
              <a:spcPct val="90000"/>
            </a:lnSpc>
            <a:spcBef>
              <a:spcPct val="0"/>
            </a:spcBef>
            <a:spcAft>
              <a:spcPct val="35000"/>
            </a:spcAft>
          </a:pPr>
          <a:r>
            <a:rPr lang="fa-IR" sz="1700" b="1" kern="1200" dirty="0" smtClean="0">
              <a:solidFill>
                <a:srgbClr val="FF0000"/>
              </a:solidFill>
            </a:rPr>
            <a:t>فرم شماره2</a:t>
          </a:r>
          <a:endParaRPr lang="en-US" sz="1700" b="1" kern="1200" dirty="0">
            <a:solidFill>
              <a:srgbClr val="FF0000"/>
            </a:solidFill>
          </a:endParaRPr>
        </a:p>
      </dsp:txBody>
      <dsp:txXfrm rot="-5400000">
        <a:off x="1" y="1710954"/>
        <a:ext cx="959243" cy="411105"/>
      </dsp:txXfrm>
    </dsp:sp>
    <dsp:sp modelId="{C48E8928-0FCE-4680-B2FD-C63C9BF06700}">
      <dsp:nvSpPr>
        <dsp:cNvPr id="0" name=""/>
        <dsp:cNvSpPr/>
      </dsp:nvSpPr>
      <dsp:spPr>
        <a:xfrm rot="5400000">
          <a:off x="4251898" y="-2061322"/>
          <a:ext cx="890726" cy="7476036"/>
        </a:xfrm>
        <a:prstGeom prst="round2SameRect">
          <a:avLst/>
        </a:prstGeom>
        <a:solidFill>
          <a:schemeClr val="accent5">
            <a:lumMod val="40000"/>
            <a:lumOff val="6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r" defTabSz="1111250" rtl="1">
            <a:lnSpc>
              <a:spcPct val="90000"/>
            </a:lnSpc>
            <a:spcBef>
              <a:spcPct val="0"/>
            </a:spcBef>
            <a:spcAft>
              <a:spcPct val="15000"/>
            </a:spcAft>
            <a:buChar char="••"/>
          </a:pPr>
          <a:r>
            <a:rPr lang="fa-IR" sz="2500" b="1" kern="1200" dirty="0" smtClean="0"/>
            <a:t>فرم انفرادی گزارش دهی عوارض نامطلوب واکسیناسیون</a:t>
          </a:r>
          <a:endParaRPr lang="en-US" sz="2500" b="1" kern="1200" dirty="0"/>
        </a:p>
        <a:p>
          <a:pPr marL="228600" lvl="1" indent="-228600" algn="r" defTabSz="1111250" rtl="1">
            <a:lnSpc>
              <a:spcPct val="90000"/>
            </a:lnSpc>
            <a:spcBef>
              <a:spcPct val="0"/>
            </a:spcBef>
            <a:spcAft>
              <a:spcPct val="15000"/>
            </a:spcAft>
            <a:buChar char="••"/>
          </a:pPr>
          <a:r>
            <a:rPr lang="fa-IR" sz="2500" b="1" kern="1200" dirty="0" smtClean="0"/>
            <a:t>توسط کلیه کارکنان بهداشتی درمانی تکمیل می شود</a:t>
          </a:r>
          <a:endParaRPr lang="en-US" sz="2500" b="1" kern="1200" dirty="0"/>
        </a:p>
      </dsp:txBody>
      <dsp:txXfrm rot="-5400000">
        <a:off x="959243" y="1274815"/>
        <a:ext cx="7432554" cy="803762"/>
      </dsp:txXfrm>
    </dsp:sp>
    <dsp:sp modelId="{12502A4B-66C7-45C5-858A-500CBDD7EB33}">
      <dsp:nvSpPr>
        <dsp:cNvPr id="0" name=""/>
        <dsp:cNvSpPr/>
      </dsp:nvSpPr>
      <dsp:spPr>
        <a:xfrm rot="5400000">
          <a:off x="-205552" y="2663634"/>
          <a:ext cx="1370348" cy="959243"/>
        </a:xfrm>
        <a:prstGeom prst="chevron">
          <a:avLst/>
        </a:prstGeom>
        <a:solidFill>
          <a:schemeClr val="accent3">
            <a:lumMod val="60000"/>
            <a:lumOff val="4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1">
            <a:lnSpc>
              <a:spcPct val="90000"/>
            </a:lnSpc>
            <a:spcBef>
              <a:spcPct val="0"/>
            </a:spcBef>
            <a:spcAft>
              <a:spcPct val="35000"/>
            </a:spcAft>
          </a:pPr>
          <a:r>
            <a:rPr lang="fa-IR" sz="1700" b="1" kern="1200" dirty="0" smtClean="0">
              <a:solidFill>
                <a:srgbClr val="FF0000"/>
              </a:solidFill>
            </a:rPr>
            <a:t>فرم شماره 3</a:t>
          </a:r>
          <a:endParaRPr lang="en-US" sz="1700" b="1" kern="1200" dirty="0">
            <a:solidFill>
              <a:srgbClr val="FF0000"/>
            </a:solidFill>
          </a:endParaRPr>
        </a:p>
      </dsp:txBody>
      <dsp:txXfrm rot="-5400000">
        <a:off x="1" y="2937704"/>
        <a:ext cx="959243" cy="411105"/>
      </dsp:txXfrm>
    </dsp:sp>
    <dsp:sp modelId="{D1A4D13B-BC27-45EF-B9C3-FABF672441B1}">
      <dsp:nvSpPr>
        <dsp:cNvPr id="0" name=""/>
        <dsp:cNvSpPr/>
      </dsp:nvSpPr>
      <dsp:spPr>
        <a:xfrm rot="5400000">
          <a:off x="4251898" y="-834572"/>
          <a:ext cx="890726" cy="7476036"/>
        </a:xfrm>
        <a:prstGeom prst="round2SameRect">
          <a:avLst/>
        </a:prstGeom>
        <a:solidFill>
          <a:schemeClr val="accent3">
            <a:lumMod val="60000"/>
            <a:lumOff val="4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r" defTabSz="1111250" rtl="1">
            <a:lnSpc>
              <a:spcPct val="90000"/>
            </a:lnSpc>
            <a:spcBef>
              <a:spcPct val="0"/>
            </a:spcBef>
            <a:spcAft>
              <a:spcPct val="15000"/>
            </a:spcAft>
            <a:buChar char="••"/>
          </a:pPr>
          <a:r>
            <a:rPr lang="fa-IR" sz="2500" b="1" kern="1200" dirty="0" smtClean="0"/>
            <a:t>فرم بررسی عوارض نامطلوب واکسیناسیون</a:t>
          </a:r>
          <a:endParaRPr lang="en-US" sz="2500" b="1" kern="1200" dirty="0"/>
        </a:p>
        <a:p>
          <a:pPr marL="228600" lvl="1" indent="-228600" algn="r" defTabSz="1111250" rtl="1">
            <a:lnSpc>
              <a:spcPct val="90000"/>
            </a:lnSpc>
            <a:spcBef>
              <a:spcPct val="0"/>
            </a:spcBef>
            <a:spcAft>
              <a:spcPct val="15000"/>
            </a:spcAft>
            <a:buChar char="••"/>
          </a:pPr>
          <a:r>
            <a:rPr lang="fa-IR" sz="2500" b="1" kern="1200" dirty="0" smtClean="0"/>
            <a:t>فقط توسط پزشک تکمیل می شود</a:t>
          </a:r>
          <a:endParaRPr lang="en-US" sz="2500" b="1" kern="1200" dirty="0"/>
        </a:p>
      </dsp:txBody>
      <dsp:txXfrm rot="-5400000">
        <a:off x="959243" y="2501565"/>
        <a:ext cx="7432554" cy="803762"/>
      </dsp:txXfrm>
    </dsp:sp>
    <dsp:sp modelId="{D8A50CBE-8BC2-4255-82EE-887455DC03C1}">
      <dsp:nvSpPr>
        <dsp:cNvPr id="0" name=""/>
        <dsp:cNvSpPr/>
      </dsp:nvSpPr>
      <dsp:spPr>
        <a:xfrm rot="5400000">
          <a:off x="-205552" y="3942595"/>
          <a:ext cx="1370348" cy="959243"/>
        </a:xfrm>
        <a:prstGeom prst="chevron">
          <a:avLst/>
        </a:prstGeom>
        <a:solidFill>
          <a:schemeClr val="accent1">
            <a:lumMod val="60000"/>
            <a:lumOff val="4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1">
            <a:lnSpc>
              <a:spcPct val="90000"/>
            </a:lnSpc>
            <a:spcBef>
              <a:spcPct val="0"/>
            </a:spcBef>
            <a:spcAft>
              <a:spcPct val="35000"/>
            </a:spcAft>
          </a:pPr>
          <a:r>
            <a:rPr lang="fa-IR" sz="1700" b="1" kern="1200" dirty="0" smtClean="0">
              <a:solidFill>
                <a:srgbClr val="FF0000"/>
              </a:solidFill>
            </a:rPr>
            <a:t>فرم شماره 4</a:t>
          </a:r>
          <a:endParaRPr lang="en-US" sz="1700" b="1" kern="1200" dirty="0">
            <a:solidFill>
              <a:srgbClr val="FF0000"/>
            </a:solidFill>
          </a:endParaRPr>
        </a:p>
      </dsp:txBody>
      <dsp:txXfrm rot="-5400000">
        <a:off x="1" y="4216665"/>
        <a:ext cx="959243" cy="411105"/>
      </dsp:txXfrm>
    </dsp:sp>
    <dsp:sp modelId="{B7C91B01-3538-4835-9945-6E3FF578DA52}">
      <dsp:nvSpPr>
        <dsp:cNvPr id="0" name=""/>
        <dsp:cNvSpPr/>
      </dsp:nvSpPr>
      <dsp:spPr>
        <a:xfrm rot="5400000">
          <a:off x="4199688" y="533950"/>
          <a:ext cx="995146" cy="7296910"/>
        </a:xfrm>
        <a:prstGeom prst="round2SameRect">
          <a:avLst/>
        </a:prstGeom>
        <a:solidFill>
          <a:schemeClr val="tx2">
            <a:lumMod val="40000"/>
            <a:lumOff val="6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r" defTabSz="889000" rtl="1">
            <a:lnSpc>
              <a:spcPct val="90000"/>
            </a:lnSpc>
            <a:spcBef>
              <a:spcPct val="0"/>
            </a:spcBef>
            <a:spcAft>
              <a:spcPct val="15000"/>
            </a:spcAft>
            <a:buChar char="••"/>
          </a:pPr>
          <a:r>
            <a:rPr lang="fa-IR" sz="2000" b="1" kern="1200" dirty="0" smtClean="0"/>
            <a:t>فرم گزارش هفتگی سرخک، سرخجه ، پولیو و عوارض نامطلوب واکسیناسیون</a:t>
          </a:r>
          <a:endParaRPr lang="en-US" sz="2000" b="1" kern="1200" dirty="0"/>
        </a:p>
        <a:p>
          <a:pPr marL="228600" lvl="1" indent="-228600" algn="r" defTabSz="1111250" rtl="1">
            <a:lnSpc>
              <a:spcPct val="90000"/>
            </a:lnSpc>
            <a:spcBef>
              <a:spcPct val="0"/>
            </a:spcBef>
            <a:spcAft>
              <a:spcPct val="15000"/>
            </a:spcAft>
            <a:buChar char="••"/>
          </a:pPr>
          <a:r>
            <a:rPr lang="fa-IR" sz="2500" b="1" kern="1200" dirty="0" smtClean="0"/>
            <a:t>توسط کارشناس ستادی تکمیل می شود</a:t>
          </a:r>
          <a:endParaRPr lang="en-US" sz="2000" b="1" kern="1200" dirty="0"/>
        </a:p>
      </dsp:txBody>
      <dsp:txXfrm rot="-5400000">
        <a:off x="1048807" y="3733411"/>
        <a:ext cx="7248331" cy="897988"/>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F5A31C99-2503-4798-B438-EF66C4D89D1C}" type="datetimeFigureOut">
              <a:rPr lang="fa-IR" smtClean="0"/>
              <a:t>10/23/1437</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A2FD3A18-DE80-401D-B8C6-E716C1508EB2}" type="slidenum">
              <a:rPr lang="fa-IR" smtClean="0"/>
              <a:t>‹#›</a:t>
            </a:fld>
            <a:endParaRPr lang="fa-IR"/>
          </a:p>
        </p:txBody>
      </p:sp>
    </p:spTree>
    <p:extLst>
      <p:ext uri="{BB962C8B-B14F-4D97-AF65-F5344CB8AC3E}">
        <p14:creationId xmlns:p14="http://schemas.microsoft.com/office/powerpoint/2010/main" val="162642476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A2FD3A18-DE80-401D-B8C6-E716C1508EB2}" type="slidenum">
              <a:rPr lang="fa-IR" smtClean="0"/>
              <a:t>12</a:t>
            </a:fld>
            <a:endParaRPr lang="fa-IR"/>
          </a:p>
        </p:txBody>
      </p:sp>
    </p:spTree>
    <p:extLst>
      <p:ext uri="{BB962C8B-B14F-4D97-AF65-F5344CB8AC3E}">
        <p14:creationId xmlns:p14="http://schemas.microsoft.com/office/powerpoint/2010/main" val="2854949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CE1F2D21-891B-4223-894A-B4AA2F3CE8FA}" type="datetimeFigureOut">
              <a:rPr lang="en-US" smtClean="0"/>
              <a:pPr/>
              <a:t>7/28/2016</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8D9175BF-CCC8-4B56-B57F-22669AB3F48A}"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E1F2D21-891B-4223-894A-B4AA2F3CE8FA}" type="datetimeFigureOut">
              <a:rPr lang="en-US" smtClean="0"/>
              <a:pPr/>
              <a:t>7/28/2016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9175BF-CCC8-4B56-B57F-22669AB3F48A}"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E1F2D21-891B-4223-894A-B4AA2F3CE8FA}" type="datetimeFigureOut">
              <a:rPr lang="en-US" smtClean="0"/>
              <a:pPr/>
              <a:t>7/28/2016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9175BF-CCC8-4B56-B57F-22669AB3F48A}" type="slidenum">
              <a:rPr lang="en-US" smtClean="0"/>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E1F2D21-891B-4223-894A-B4AA2F3CE8FA}" type="datetimeFigureOut">
              <a:rPr lang="en-US" smtClean="0"/>
              <a:pPr/>
              <a:t>7/28/2016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9175BF-CCC8-4B56-B57F-22669AB3F48A}"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E1F2D21-891B-4223-894A-B4AA2F3CE8FA}" type="datetimeFigureOut">
              <a:rPr lang="en-US" smtClean="0"/>
              <a:pPr/>
              <a:t>7/28/2016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8D9175BF-CCC8-4B56-B57F-22669AB3F48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E1F2D21-891B-4223-894A-B4AA2F3CE8FA}" type="datetimeFigureOut">
              <a:rPr lang="en-US" smtClean="0"/>
              <a:pPr/>
              <a:t>7/28/2016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9175BF-CCC8-4B56-B57F-22669AB3F48A}"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E1F2D21-891B-4223-894A-B4AA2F3CE8FA}" type="datetimeFigureOut">
              <a:rPr lang="en-US" smtClean="0"/>
              <a:pPr/>
              <a:t>7/28/2016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9175BF-CCC8-4B56-B57F-22669AB3F48A}"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E1F2D21-891B-4223-894A-B4AA2F3CE8FA}" type="datetimeFigureOut">
              <a:rPr lang="en-US" smtClean="0"/>
              <a:pPr/>
              <a:t>7/28/2016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9175BF-CCC8-4B56-B57F-22669AB3F48A}"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1F2D21-891B-4223-894A-B4AA2F3CE8FA}" type="datetimeFigureOut">
              <a:rPr lang="en-US" smtClean="0"/>
              <a:pPr/>
              <a:t>7/28/2016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9175BF-CCC8-4B56-B57F-22669AB3F48A}"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E1F2D21-891B-4223-894A-B4AA2F3CE8FA}" type="datetimeFigureOut">
              <a:rPr lang="en-US" smtClean="0"/>
              <a:pPr/>
              <a:t>7/28/2016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9175BF-CCC8-4B56-B57F-22669AB3F48A}"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E1F2D21-891B-4223-894A-B4AA2F3CE8FA}" type="datetimeFigureOut">
              <a:rPr lang="en-US" smtClean="0"/>
              <a:pPr/>
              <a:t>7/28/2016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9175BF-CCC8-4B56-B57F-22669AB3F48A}" type="slidenum">
              <a:rPr lang="en-US" smtClean="0"/>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1000"/>
          </a:blip>
          <a:srcRect/>
          <a:tile tx="0" ty="0" sx="100000" sy="100000" flip="none" algn="tl"/>
        </a:blip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CE1F2D21-891B-4223-894A-B4AA2F3CE8FA}" type="datetimeFigureOut">
              <a:rPr lang="en-US" smtClean="0"/>
              <a:pPr/>
              <a:t>7/28/2016</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8D9175BF-CCC8-4B56-B57F-22669AB3F48A}"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28736"/>
            <a:ext cx="9144000" cy="3231654"/>
          </a:xfrm>
          <a:prstGeom prst="rect">
            <a:avLst/>
          </a:prstGeom>
          <a:noFill/>
        </p:spPr>
        <p:txBody>
          <a:bodyPr wrap="square" rtlCol="0">
            <a:spAutoFit/>
          </a:bodyPr>
          <a:lstStyle/>
          <a:p>
            <a:pPr algn="ctr" rtl="1"/>
            <a:r>
              <a:rPr lang="fa-IR" sz="4400" dirty="0" smtClean="0">
                <a:solidFill>
                  <a:schemeClr val="bg1"/>
                </a:solidFill>
                <a:cs typeface="2  Titr" pitchFamily="2" charset="-78"/>
              </a:rPr>
              <a:t>مراقبت پیامدهای نامطلوب ایمن سازی</a:t>
            </a:r>
            <a:endParaRPr lang="en-US" sz="4400" dirty="0" smtClean="0">
              <a:solidFill>
                <a:schemeClr val="bg1"/>
              </a:solidFill>
              <a:cs typeface="2  Titr" pitchFamily="2" charset="-78"/>
            </a:endParaRPr>
          </a:p>
          <a:p>
            <a:pPr algn="ctr" rtl="1"/>
            <a:endParaRPr lang="en-US" sz="3200" dirty="0" smtClean="0">
              <a:solidFill>
                <a:schemeClr val="bg1"/>
              </a:solidFill>
            </a:endParaRPr>
          </a:p>
          <a:p>
            <a:pPr algn="ctr" rtl="1"/>
            <a:r>
              <a:rPr lang="en-US" sz="3200" dirty="0" smtClean="0">
                <a:solidFill>
                  <a:schemeClr val="bg1"/>
                </a:solidFill>
              </a:rPr>
              <a:t>AEFI</a:t>
            </a:r>
          </a:p>
          <a:p>
            <a:pPr algn="ctr" rtl="1"/>
            <a:endParaRPr lang="fa-IR" sz="3200" dirty="0" smtClean="0">
              <a:solidFill>
                <a:schemeClr val="bg1"/>
              </a:solidFill>
            </a:endParaRPr>
          </a:p>
          <a:p>
            <a:pPr algn="ctr" rtl="1"/>
            <a:r>
              <a:rPr lang="fa-IR" sz="3200" dirty="0" smtClean="0">
                <a:solidFill>
                  <a:schemeClr val="bg1"/>
                </a:solidFill>
              </a:rPr>
              <a:t>(</a:t>
            </a:r>
            <a:r>
              <a:rPr lang="en-US" sz="3200" dirty="0" smtClean="0">
                <a:solidFill>
                  <a:schemeClr val="bg1"/>
                </a:solidFill>
              </a:rPr>
              <a:t>Adverse  Events  Following  Immunization</a:t>
            </a:r>
            <a:r>
              <a:rPr lang="fa-IR" sz="3200" dirty="0" smtClean="0">
                <a:solidFill>
                  <a:schemeClr val="bg1"/>
                </a:solidFill>
              </a:rPr>
              <a:t>)</a:t>
            </a:r>
          </a:p>
          <a:p>
            <a:pPr algn="ctr" rtl="1"/>
            <a:endParaRPr lang="fa-IR" sz="3200" dirty="0" smtClean="0">
              <a:solidFill>
                <a:schemeClr val="bg1"/>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1538" y="714356"/>
            <a:ext cx="6786610" cy="646331"/>
          </a:xfrm>
          <a:prstGeom prst="rect">
            <a:avLst/>
          </a:prstGeom>
        </p:spPr>
        <p:txBody>
          <a:bodyPr wrap="square">
            <a:spAutoFit/>
          </a:bodyPr>
          <a:lstStyle/>
          <a:p>
            <a:pPr algn="r" rtl="1"/>
            <a:endParaRPr lang="fa-IR" dirty="0">
              <a:solidFill>
                <a:srgbClr val="C00000"/>
              </a:solidFill>
            </a:endParaRPr>
          </a:p>
          <a:p>
            <a:pPr algn="r" rtl="1"/>
            <a:endParaRPr lang="fa-IR" dirty="0" smtClean="0">
              <a:solidFill>
                <a:srgbClr val="C00000"/>
              </a:solidFill>
            </a:endParaRPr>
          </a:p>
        </p:txBody>
      </p:sp>
      <p:sp>
        <p:nvSpPr>
          <p:cNvPr id="3" name="Title 2"/>
          <p:cNvSpPr>
            <a:spLocks noGrp="1"/>
          </p:cNvSpPr>
          <p:nvPr>
            <p:ph type="title"/>
          </p:nvPr>
        </p:nvSpPr>
        <p:spPr>
          <a:xfrm>
            <a:off x="457200" y="274638"/>
            <a:ext cx="8229600" cy="1354162"/>
          </a:xfrm>
        </p:spPr>
        <p:txBody>
          <a:bodyPr>
            <a:normAutofit/>
          </a:bodyPr>
          <a:lstStyle/>
          <a:p>
            <a:r>
              <a:rPr lang="fa-IR" sz="3200" dirty="0">
                <a:solidFill>
                  <a:schemeClr val="accent5">
                    <a:lumMod val="75000"/>
                  </a:schemeClr>
                </a:solidFill>
              </a:rPr>
              <a:t/>
            </a:r>
            <a:br>
              <a:rPr lang="fa-IR" sz="3200" dirty="0">
                <a:solidFill>
                  <a:schemeClr val="accent5">
                    <a:lumMod val="75000"/>
                  </a:schemeClr>
                </a:solidFill>
              </a:rPr>
            </a:br>
            <a:endParaRPr lang="fa-IR" sz="3200" dirty="0"/>
          </a:p>
        </p:txBody>
      </p:sp>
      <p:sp>
        <p:nvSpPr>
          <p:cNvPr id="4" name="Content Placeholder 3"/>
          <p:cNvSpPr>
            <a:spLocks noGrp="1"/>
          </p:cNvSpPr>
          <p:nvPr>
            <p:ph idx="1"/>
          </p:nvPr>
        </p:nvSpPr>
        <p:spPr>
          <a:xfrm>
            <a:off x="179512" y="404664"/>
            <a:ext cx="8856984" cy="6336704"/>
          </a:xfrm>
          <a:noFill/>
        </p:spPr>
        <p:txBody>
          <a:bodyPr>
            <a:normAutofit/>
          </a:bodyPr>
          <a:lstStyle/>
          <a:p>
            <a:endParaRPr lang="en-US" dirty="0" smtClean="0">
              <a:solidFill>
                <a:srgbClr val="C00000"/>
              </a:solidFill>
            </a:endParaRPr>
          </a:p>
          <a:p>
            <a:pPr algn="r" rtl="1"/>
            <a:r>
              <a:rPr lang="fa-IR" b="1" dirty="0" smtClean="0">
                <a:solidFill>
                  <a:srgbClr val="002060"/>
                </a:solidFill>
              </a:rPr>
              <a:t>آبسه </a:t>
            </a:r>
            <a:r>
              <a:rPr lang="fa-IR" b="1" dirty="0">
                <a:solidFill>
                  <a:srgbClr val="002060"/>
                </a:solidFill>
              </a:rPr>
              <a:t>محل </a:t>
            </a:r>
            <a:r>
              <a:rPr lang="fa-IR" b="1" dirty="0" smtClean="0">
                <a:solidFill>
                  <a:srgbClr val="002060"/>
                </a:solidFill>
              </a:rPr>
              <a:t>تزریق : </a:t>
            </a:r>
          </a:p>
          <a:p>
            <a:pPr algn="r" rtl="1"/>
            <a:endParaRPr lang="fa-IR" b="1" dirty="0" smtClean="0">
              <a:solidFill>
                <a:srgbClr val="002060"/>
              </a:solidFill>
            </a:endParaRPr>
          </a:p>
          <a:p>
            <a:pPr algn="r" rtl="1"/>
            <a:r>
              <a:rPr lang="fa-IR" dirty="0">
                <a:solidFill>
                  <a:schemeClr val="bg1"/>
                </a:solidFill>
              </a:rPr>
              <a:t>1- آبسه استریل (ماهیت واکسن/ تکان ندادن ویال</a:t>
            </a:r>
            <a:r>
              <a:rPr lang="fa-IR" dirty="0" smtClean="0">
                <a:solidFill>
                  <a:schemeClr val="bg1"/>
                </a:solidFill>
              </a:rPr>
              <a:t>)</a:t>
            </a:r>
          </a:p>
          <a:p>
            <a:pPr marL="137160" indent="0" algn="r" rtl="1">
              <a:buNone/>
            </a:pPr>
            <a:r>
              <a:rPr lang="fa-IR" sz="2000" dirty="0">
                <a:solidFill>
                  <a:schemeClr val="bg1"/>
                </a:solidFill>
              </a:rPr>
              <a:t>(هنگام لمس تموج دارد،درد ندارد،قرمزی ندارد،مایع را کشت دهیم مثبت نیست)</a:t>
            </a:r>
          </a:p>
          <a:p>
            <a:pPr algn="r" rtl="1"/>
            <a:endParaRPr lang="fa-IR" dirty="0">
              <a:solidFill>
                <a:schemeClr val="bg1"/>
              </a:solidFill>
            </a:endParaRPr>
          </a:p>
          <a:p>
            <a:pPr algn="r" rtl="1"/>
            <a:r>
              <a:rPr lang="fa-IR" dirty="0">
                <a:solidFill>
                  <a:schemeClr val="bg1"/>
                </a:solidFill>
              </a:rPr>
              <a:t>2- آبسه عفونی (تزریق آلوده)</a:t>
            </a:r>
          </a:p>
          <a:p>
            <a:pPr marL="137160" indent="0" algn="r" rtl="1">
              <a:buNone/>
            </a:pPr>
            <a:r>
              <a:rPr lang="fa-IR" sz="2000" dirty="0">
                <a:solidFill>
                  <a:schemeClr val="bg1"/>
                </a:solidFill>
              </a:rPr>
              <a:t>(هنگام لمس تموج دارد،درد ندارد،قرمزی ندارد،مایع را کشت دهیم مثبت نیست</a:t>
            </a:r>
            <a:r>
              <a:rPr lang="fa-IR" sz="2000" dirty="0" smtClean="0">
                <a:solidFill>
                  <a:schemeClr val="bg1"/>
                </a:solidFill>
              </a:rPr>
              <a:t>)</a:t>
            </a:r>
          </a:p>
          <a:p>
            <a:pPr marL="137160" indent="0" algn="r" rtl="1">
              <a:buNone/>
            </a:pPr>
            <a:endParaRPr lang="fa-IR" sz="2400" dirty="0">
              <a:solidFill>
                <a:schemeClr val="bg1"/>
              </a:solidFill>
            </a:endParaRPr>
          </a:p>
          <a:p>
            <a:pPr algn="r" rtl="1"/>
            <a:r>
              <a:rPr lang="fa-IR" b="1" dirty="0" smtClean="0">
                <a:solidFill>
                  <a:srgbClr val="002060"/>
                </a:solidFill>
              </a:rPr>
              <a:t>ندول : </a:t>
            </a:r>
            <a:r>
              <a:rPr lang="fa-IR" dirty="0">
                <a:solidFill>
                  <a:schemeClr val="bg1"/>
                </a:solidFill>
              </a:rPr>
              <a:t>ویژگیهای آبسه استریل ولی تموج ندارد(چند ماه تا چند </a:t>
            </a:r>
            <a:r>
              <a:rPr lang="fa-IR" dirty="0" smtClean="0">
                <a:solidFill>
                  <a:schemeClr val="bg1"/>
                </a:solidFill>
              </a:rPr>
              <a:t>سال)</a:t>
            </a:r>
          </a:p>
          <a:p>
            <a:pPr algn="r" rtl="1"/>
            <a:endParaRPr lang="fa-IR" dirty="0">
              <a:solidFill>
                <a:schemeClr val="bg1"/>
              </a:solidFill>
            </a:endParaRPr>
          </a:p>
          <a:p>
            <a:pPr algn="r" rtl="1"/>
            <a:r>
              <a:rPr lang="fa-IR" b="1" dirty="0" smtClean="0">
                <a:solidFill>
                  <a:srgbClr val="002060"/>
                </a:solidFill>
              </a:rPr>
              <a:t>سلولیت:</a:t>
            </a:r>
            <a:r>
              <a:rPr lang="fa-IR" dirty="0">
                <a:solidFill>
                  <a:schemeClr val="bg1"/>
                </a:solidFill>
              </a:rPr>
              <a:t>ویژگیهای آبسه </a:t>
            </a:r>
            <a:r>
              <a:rPr lang="fa-IR" dirty="0" smtClean="0">
                <a:solidFill>
                  <a:schemeClr val="bg1"/>
                </a:solidFill>
              </a:rPr>
              <a:t>عفونی </a:t>
            </a:r>
            <a:r>
              <a:rPr lang="fa-IR" dirty="0">
                <a:solidFill>
                  <a:schemeClr val="bg1"/>
                </a:solidFill>
              </a:rPr>
              <a:t>ولی تموج </a:t>
            </a:r>
            <a:r>
              <a:rPr lang="fa-IR" dirty="0" smtClean="0">
                <a:solidFill>
                  <a:schemeClr val="bg1"/>
                </a:solidFill>
              </a:rPr>
              <a:t>ندارد(ظرف 7 روز بعد ایمنسازی اتفاق می افتد).</a:t>
            </a:r>
            <a:endParaRPr lang="fa-IR" b="1" dirty="0">
              <a:solidFill>
                <a:srgbClr val="002060"/>
              </a:solidFill>
            </a:endParaRPr>
          </a:p>
          <a:p>
            <a:endParaRPr lang="fa-IR" dirty="0">
              <a:solidFill>
                <a:srgbClr val="C00000"/>
              </a:solidFill>
            </a:endParaRPr>
          </a:p>
          <a:p>
            <a:endParaRPr lang="fa-IR"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760680"/>
          </a:xfrm>
        </p:spPr>
        <p:txBody>
          <a:bodyPr>
            <a:normAutofit/>
          </a:bodyPr>
          <a:lstStyle/>
          <a:p>
            <a:pPr algn="r" rtl="1"/>
            <a:r>
              <a:rPr lang="fa-IR" dirty="0">
                <a:solidFill>
                  <a:srgbClr val="C00000"/>
                </a:solidFill>
              </a:rPr>
              <a:t>لنفادنیت از جمله لنفادنیت چرکی </a:t>
            </a:r>
            <a:endParaRPr lang="fa-IR" dirty="0" smtClean="0">
              <a:solidFill>
                <a:srgbClr val="C00000"/>
              </a:solidFill>
            </a:endParaRPr>
          </a:p>
          <a:p>
            <a:pPr algn="r" rtl="1"/>
            <a:endParaRPr lang="fa-IR" dirty="0">
              <a:solidFill>
                <a:srgbClr val="C00000"/>
              </a:solidFill>
            </a:endParaRPr>
          </a:p>
          <a:p>
            <a:pPr marL="342900" indent="-342900" algn="r" rtl="1">
              <a:lnSpc>
                <a:spcPct val="200000"/>
              </a:lnSpc>
              <a:buFont typeface="Wingdings 2"/>
              <a:buAutoNum type="arabicParenR"/>
            </a:pPr>
            <a:r>
              <a:rPr lang="fa-IR" dirty="0" smtClean="0">
                <a:solidFill>
                  <a:schemeClr val="bg1"/>
                </a:solidFill>
              </a:rPr>
              <a:t>یک </a:t>
            </a:r>
            <a:r>
              <a:rPr lang="fa-IR" dirty="0">
                <a:solidFill>
                  <a:schemeClr val="bg1"/>
                </a:solidFill>
              </a:rPr>
              <a:t>سینوس مترشحه روی یک غده لنفاوی که فقط در اثر تزریق واکسن ب ث ژ و 6-2 ماه بعد از دریافت این واکسن در همان سمت و اکثراً در ناحیه زیر بغل ایجاد شده باشد. </a:t>
            </a:r>
            <a:endParaRPr lang="fa-IR" dirty="0" smtClean="0">
              <a:solidFill>
                <a:schemeClr val="bg1"/>
              </a:solidFill>
            </a:endParaRPr>
          </a:p>
          <a:p>
            <a:pPr marL="342900" indent="-342900" algn="r" rtl="1">
              <a:lnSpc>
                <a:spcPct val="200000"/>
              </a:lnSpc>
              <a:buFont typeface="Wingdings 2"/>
              <a:buAutoNum type="arabicParenR"/>
            </a:pPr>
            <a:r>
              <a:rPr lang="fa-IR" dirty="0" smtClean="0">
                <a:solidFill>
                  <a:schemeClr val="bg1"/>
                </a:solidFill>
              </a:rPr>
              <a:t>حداقل </a:t>
            </a:r>
            <a:r>
              <a:rPr lang="fa-IR" dirty="0">
                <a:solidFill>
                  <a:schemeClr val="bg1"/>
                </a:solidFill>
              </a:rPr>
              <a:t>یک غده لنفاوی به اندازه 1/5 سانتیمتر و یا بزرگتر ( عرض یک انگشت فرد بالغ ) ایجاد شده باشد .</a:t>
            </a:r>
          </a:p>
          <a:p>
            <a:pPr marL="342900" indent="-342900" algn="r" rtl="1">
              <a:lnSpc>
                <a:spcPct val="200000"/>
              </a:lnSpc>
              <a:buAutoNum type="arabicParenR"/>
            </a:pPr>
            <a:endParaRPr lang="fa-IR" dirty="0">
              <a:solidFill>
                <a:schemeClr val="bg1"/>
              </a:solidFill>
            </a:endParaRPr>
          </a:p>
        </p:txBody>
      </p:sp>
    </p:spTree>
    <p:extLst>
      <p:ext uri="{BB962C8B-B14F-4D97-AF65-F5344CB8AC3E}">
        <p14:creationId xmlns:p14="http://schemas.microsoft.com/office/powerpoint/2010/main" val="3405302808"/>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alk pic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620689"/>
            <a:ext cx="7560512" cy="612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7937652"/>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CG sinus pictu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900" y="476672"/>
            <a:ext cx="8640579" cy="619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9075954"/>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6" y="10885"/>
            <a:ext cx="8089506" cy="4210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524000" y="4495800"/>
            <a:ext cx="6858000" cy="1938992"/>
          </a:xfrm>
          <a:prstGeom prst="rect">
            <a:avLst/>
          </a:prstGeom>
        </p:spPr>
        <p:txBody>
          <a:bodyPr wrap="square">
            <a:spAutoFit/>
          </a:bodyPr>
          <a:lstStyle/>
          <a:p>
            <a:pPr algn="ctr"/>
            <a:r>
              <a:rPr lang="en-US" sz="2400" b="1" dirty="0">
                <a:solidFill>
                  <a:schemeClr val="bg1"/>
                </a:solidFill>
              </a:rPr>
              <a:t>Localized injection site reaction </a:t>
            </a:r>
            <a:r>
              <a:rPr lang="en-US" sz="2400" b="1" dirty="0" err="1">
                <a:solidFill>
                  <a:schemeClr val="bg1"/>
                </a:solidFill>
              </a:rPr>
              <a:t>cLocalized</a:t>
            </a:r>
            <a:r>
              <a:rPr lang="en-US" sz="2400" b="1" dirty="0">
                <a:solidFill>
                  <a:schemeClr val="bg1"/>
                </a:solidFill>
              </a:rPr>
              <a:t> injection site reaction characterized by</a:t>
            </a:r>
          </a:p>
          <a:p>
            <a:pPr algn="ctr"/>
            <a:r>
              <a:rPr lang="en-US" sz="2400" b="1" dirty="0">
                <a:solidFill>
                  <a:schemeClr val="bg1"/>
                </a:solidFill>
              </a:rPr>
              <a:t>erythema and edema</a:t>
            </a:r>
          </a:p>
          <a:p>
            <a:pPr algn="ctr"/>
            <a:r>
              <a:rPr lang="en-US" sz="2400" b="1" dirty="0" err="1" smtClean="0">
                <a:solidFill>
                  <a:schemeClr val="bg1"/>
                </a:solidFill>
              </a:rPr>
              <a:t>haracterized</a:t>
            </a:r>
            <a:r>
              <a:rPr lang="en-US" sz="2400" b="1" dirty="0" smtClean="0">
                <a:solidFill>
                  <a:schemeClr val="bg1"/>
                </a:solidFill>
              </a:rPr>
              <a:t> </a:t>
            </a:r>
            <a:r>
              <a:rPr lang="en-US" sz="2400" b="1" dirty="0">
                <a:solidFill>
                  <a:schemeClr val="bg1"/>
                </a:solidFill>
              </a:rPr>
              <a:t>by</a:t>
            </a:r>
          </a:p>
          <a:p>
            <a:pPr algn="ctr"/>
            <a:r>
              <a:rPr lang="en-US" sz="2400" b="1" dirty="0">
                <a:solidFill>
                  <a:schemeClr val="bg1"/>
                </a:solidFill>
              </a:rPr>
              <a:t>erythema and </a:t>
            </a:r>
            <a:r>
              <a:rPr lang="en-US" sz="2400" b="1" dirty="0" smtClean="0">
                <a:solidFill>
                  <a:schemeClr val="bg1"/>
                </a:solidFill>
              </a:rPr>
              <a:t>edema</a:t>
            </a:r>
            <a:endParaRPr lang="en-US" sz="2400" b="1" dirty="0">
              <a:solidFill>
                <a:schemeClr val="bg1"/>
              </a:solidFill>
            </a:endParaRPr>
          </a:p>
        </p:txBody>
      </p:sp>
    </p:spTree>
    <p:extLst>
      <p:ext uri="{BB962C8B-B14F-4D97-AF65-F5344CB8AC3E}">
        <p14:creationId xmlns:p14="http://schemas.microsoft.com/office/powerpoint/2010/main" val="168527076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endParaRPr lang="en-US" dirty="0" smtClean="0">
              <a:solidFill>
                <a:schemeClr val="bg1"/>
              </a:solidFill>
            </a:endParaRPr>
          </a:p>
          <a:p>
            <a:endParaRPr lang="en-US" dirty="0">
              <a:solidFill>
                <a:schemeClr val="bg1"/>
              </a:solidFill>
            </a:endParaRPr>
          </a:p>
          <a:p>
            <a:endParaRPr lang="en-US" dirty="0" smtClean="0">
              <a:solidFill>
                <a:schemeClr val="bg1"/>
              </a:solidFill>
            </a:endParaRPr>
          </a:p>
          <a:p>
            <a:endParaRPr lang="en-US" dirty="0">
              <a:solidFill>
                <a:schemeClr val="bg1"/>
              </a:solidFill>
            </a:endParaRPr>
          </a:p>
          <a:p>
            <a:endParaRPr lang="en-US" dirty="0" smtClean="0">
              <a:solidFill>
                <a:schemeClr val="bg1"/>
              </a:solidFill>
            </a:endParaRPr>
          </a:p>
          <a:p>
            <a:endParaRPr lang="en-US" dirty="0">
              <a:solidFill>
                <a:schemeClr val="bg1"/>
              </a:solidFill>
            </a:endParaRPr>
          </a:p>
          <a:p>
            <a:endParaRPr lang="en-US" dirty="0" smtClean="0">
              <a:solidFill>
                <a:schemeClr val="bg1"/>
              </a:solidFill>
            </a:endParaRPr>
          </a:p>
          <a:p>
            <a:endParaRPr lang="en-US" dirty="0">
              <a:solidFill>
                <a:schemeClr val="bg1"/>
              </a:solidFill>
            </a:endParaRPr>
          </a:p>
          <a:p>
            <a:pPr algn="ctr" rtl="1"/>
            <a:r>
              <a:rPr lang="en-US" b="1" dirty="0">
                <a:solidFill>
                  <a:schemeClr val="bg1"/>
                </a:solidFill>
              </a:rPr>
              <a:t>(subcutaneous nodules) to aluminum at injection site after vaccination.</a:t>
            </a:r>
          </a:p>
          <a:p>
            <a:pPr algn="ctr" rtl="1"/>
            <a:endParaRPr lang="fa-IR" dirty="0">
              <a:solidFill>
                <a:schemeClr val="bg1"/>
              </a:solidFill>
            </a:endParaRPr>
          </a:p>
        </p:txBody>
      </p:sp>
      <p:pic>
        <p:nvPicPr>
          <p:cNvPr id="4" name="Picture 3" descr="C:\Users\Emertat\Desktop\vacc adverse\vac\1-s2.0-S0738081X14003083-gr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3" y="692696"/>
            <a:ext cx="7721936" cy="4175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4013157"/>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3771" y="3439886"/>
            <a:ext cx="4467225" cy="334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86" y="0"/>
            <a:ext cx="5505450" cy="413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493558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657"/>
            <a:ext cx="4143375" cy="507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42182"/>
            <a:ext cx="4152900" cy="506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371600" y="5257800"/>
            <a:ext cx="6705600" cy="954107"/>
          </a:xfrm>
          <a:prstGeom prst="rect">
            <a:avLst/>
          </a:prstGeom>
        </p:spPr>
        <p:txBody>
          <a:bodyPr wrap="square">
            <a:spAutoFit/>
          </a:bodyPr>
          <a:lstStyle/>
          <a:p>
            <a:r>
              <a:rPr lang="en-US" sz="2800" b="1" dirty="0">
                <a:solidFill>
                  <a:schemeClr val="bg1"/>
                </a:solidFill>
              </a:rPr>
              <a:t>Two views of </a:t>
            </a:r>
            <a:r>
              <a:rPr lang="en-US" sz="2800" b="1" dirty="0" err="1" smtClean="0">
                <a:solidFill>
                  <a:schemeClr val="bg1"/>
                </a:solidFill>
              </a:rPr>
              <a:t>nonsuppurative</a:t>
            </a:r>
            <a:r>
              <a:rPr lang="en-US" sz="2800" b="1" dirty="0" smtClean="0">
                <a:solidFill>
                  <a:schemeClr val="bg1"/>
                </a:solidFill>
              </a:rPr>
              <a:t> </a:t>
            </a:r>
            <a:r>
              <a:rPr lang="en-US" sz="2800" b="1" dirty="0">
                <a:solidFill>
                  <a:schemeClr val="bg1"/>
                </a:solidFill>
              </a:rPr>
              <a:t>BCG lymphadenitis in an infant.</a:t>
            </a:r>
          </a:p>
        </p:txBody>
      </p:sp>
    </p:spTree>
    <p:extLst>
      <p:ext uri="{BB962C8B-B14F-4D97-AF65-F5344CB8AC3E}">
        <p14:creationId xmlns:p14="http://schemas.microsoft.com/office/powerpoint/2010/main" val="169406884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3439" y="43543"/>
            <a:ext cx="4648200" cy="512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343400" y="5167993"/>
            <a:ext cx="4572000" cy="1569660"/>
          </a:xfrm>
          <a:prstGeom prst="rect">
            <a:avLst/>
          </a:prstGeom>
        </p:spPr>
        <p:txBody>
          <a:bodyPr>
            <a:spAutoFit/>
          </a:bodyPr>
          <a:lstStyle/>
          <a:p>
            <a:r>
              <a:rPr lang="en-US" sz="2400" b="1" dirty="0">
                <a:solidFill>
                  <a:schemeClr val="bg1"/>
                </a:solidFill>
              </a:rPr>
              <a:t>Persistent discharging sinus in </a:t>
            </a:r>
            <a:r>
              <a:rPr lang="en-US" sz="2400" b="1" dirty="0" err="1">
                <a:solidFill>
                  <a:schemeClr val="bg1"/>
                </a:solidFill>
              </a:rPr>
              <a:t>suppurative</a:t>
            </a:r>
            <a:r>
              <a:rPr lang="en-US" sz="2400" b="1" dirty="0">
                <a:solidFill>
                  <a:schemeClr val="bg1"/>
                </a:solidFill>
              </a:rPr>
              <a:t> </a:t>
            </a:r>
            <a:r>
              <a:rPr lang="en-US" sz="2400" b="1" dirty="0" smtClean="0">
                <a:solidFill>
                  <a:schemeClr val="bg1"/>
                </a:solidFill>
              </a:rPr>
              <a:t>BCG lymphadenitis </a:t>
            </a:r>
            <a:r>
              <a:rPr lang="en-US" sz="2400" b="1" dirty="0">
                <a:solidFill>
                  <a:schemeClr val="bg1"/>
                </a:solidFill>
              </a:rPr>
              <a:t>after spontaneous rupture.</a:t>
            </a: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68" y="43543"/>
            <a:ext cx="4095750" cy="522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0886" y="5486399"/>
            <a:ext cx="4484914" cy="1200329"/>
          </a:xfrm>
          <a:prstGeom prst="rect">
            <a:avLst/>
          </a:prstGeom>
        </p:spPr>
        <p:txBody>
          <a:bodyPr wrap="square">
            <a:spAutoFit/>
          </a:bodyPr>
          <a:lstStyle/>
          <a:p>
            <a:r>
              <a:rPr lang="en-US" sz="2400" b="1" dirty="0" err="1">
                <a:solidFill>
                  <a:schemeClr val="bg1"/>
                </a:solidFill>
              </a:rPr>
              <a:t>Suppurative</a:t>
            </a:r>
            <a:r>
              <a:rPr lang="en-US" sz="2400" b="1" dirty="0">
                <a:solidFill>
                  <a:schemeClr val="bg1"/>
                </a:solidFill>
              </a:rPr>
              <a:t> </a:t>
            </a:r>
            <a:r>
              <a:rPr lang="en-US" sz="2400" b="1" dirty="0" smtClean="0">
                <a:solidFill>
                  <a:schemeClr val="bg1"/>
                </a:solidFill>
              </a:rPr>
              <a:t>BCG lymphadenitis </a:t>
            </a:r>
            <a:r>
              <a:rPr lang="en-US" sz="2400" b="1" dirty="0">
                <a:solidFill>
                  <a:schemeClr val="bg1"/>
                </a:solidFill>
              </a:rPr>
              <a:t>before </a:t>
            </a:r>
            <a:r>
              <a:rPr lang="en-US" sz="2400" b="1" dirty="0" smtClean="0">
                <a:solidFill>
                  <a:schemeClr val="bg1"/>
                </a:solidFill>
              </a:rPr>
              <a:t>spontaneous rupture </a:t>
            </a:r>
            <a:endParaRPr lang="en-US" sz="2400" b="1" dirty="0">
              <a:solidFill>
                <a:schemeClr val="bg1"/>
              </a:solidFill>
            </a:endParaRPr>
          </a:p>
        </p:txBody>
      </p:sp>
    </p:spTree>
    <p:extLst>
      <p:ext uri="{BB962C8B-B14F-4D97-AF65-F5344CB8AC3E}">
        <p14:creationId xmlns:p14="http://schemas.microsoft.com/office/powerpoint/2010/main" val="414149224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04664"/>
            <a:ext cx="8229600" cy="1143000"/>
          </a:xfrm>
        </p:spPr>
        <p:txBody>
          <a:bodyPr>
            <a:normAutofit fontScale="90000"/>
          </a:bodyPr>
          <a:lstStyle/>
          <a:p>
            <a:r>
              <a:rPr lang="fa-IR" sz="4400" dirty="0">
                <a:solidFill>
                  <a:schemeClr val="accent5">
                    <a:lumMod val="50000"/>
                  </a:schemeClr>
                </a:solidFill>
                <a:cs typeface="B Nazanin" panose="00000400000000000000" pitchFamily="2" charset="-78"/>
              </a:rPr>
              <a:t>برای جلوگیری از خطاهای برنامه :</a:t>
            </a:r>
            <a:br>
              <a:rPr lang="fa-IR" sz="4400" dirty="0">
                <a:solidFill>
                  <a:schemeClr val="accent5">
                    <a:lumMod val="50000"/>
                  </a:schemeClr>
                </a:solidFill>
                <a:cs typeface="B Nazanin" panose="00000400000000000000" pitchFamily="2" charset="-78"/>
              </a:rPr>
            </a:br>
            <a:endParaRPr lang="fa-IR" dirty="0">
              <a:solidFill>
                <a:schemeClr val="accent5">
                  <a:lumMod val="50000"/>
                </a:schemeClr>
              </a:solidFill>
              <a:cs typeface="B Nazanin" panose="00000400000000000000" pitchFamily="2" charset="-78"/>
            </a:endParaRPr>
          </a:p>
        </p:txBody>
      </p:sp>
      <p:sp>
        <p:nvSpPr>
          <p:cNvPr id="3" name="Content Placeholder 2"/>
          <p:cNvSpPr>
            <a:spLocks noGrp="1"/>
          </p:cNvSpPr>
          <p:nvPr>
            <p:ph idx="1"/>
          </p:nvPr>
        </p:nvSpPr>
        <p:spPr>
          <a:xfrm>
            <a:off x="323528" y="692696"/>
            <a:ext cx="8424936" cy="5832648"/>
          </a:xfrm>
        </p:spPr>
        <p:txBody>
          <a:bodyPr>
            <a:normAutofit/>
          </a:bodyPr>
          <a:lstStyle/>
          <a:p>
            <a:pPr marL="137160" indent="0" algn="r" rtl="1">
              <a:buNone/>
            </a:pPr>
            <a:endParaRPr lang="fa-IR" sz="3200" dirty="0">
              <a:solidFill>
                <a:schemeClr val="bg1"/>
              </a:solidFill>
              <a:cs typeface="2  Titr" pitchFamily="2" charset="-78"/>
            </a:endParaRPr>
          </a:p>
          <a:p>
            <a:pPr marL="137160" indent="0" algn="r" rtl="1">
              <a:lnSpc>
                <a:spcPct val="150000"/>
              </a:lnSpc>
              <a:buNone/>
            </a:pPr>
            <a:r>
              <a:rPr lang="fa-IR" sz="2000" dirty="0">
                <a:solidFill>
                  <a:schemeClr val="bg1"/>
                </a:solidFill>
                <a:cs typeface="B Nazanin" panose="00000400000000000000" pitchFamily="2" charset="-78"/>
              </a:rPr>
              <a:t>1-واکسن باید فقط به وسیله حلال مخصوص  هر کارخانه آماده سازی شود.</a:t>
            </a:r>
          </a:p>
          <a:p>
            <a:pPr marL="137160" indent="0" algn="r" rtl="1">
              <a:lnSpc>
                <a:spcPct val="150000"/>
              </a:lnSpc>
              <a:buNone/>
            </a:pPr>
            <a:r>
              <a:rPr lang="fa-IR" sz="2000" dirty="0">
                <a:solidFill>
                  <a:schemeClr val="bg1"/>
                </a:solidFill>
                <a:cs typeface="B Nazanin" panose="00000400000000000000" pitchFamily="2" charset="-78"/>
              </a:rPr>
              <a:t>2-واکسنهای آماده شده باید در پایان هر جلسه ایمنسازی و حداکثر 6ساعت پس از آماده سازی دور ریخته شود</a:t>
            </a:r>
          </a:p>
          <a:p>
            <a:pPr marL="137160" indent="0" algn="r" rtl="1">
              <a:lnSpc>
                <a:spcPct val="150000"/>
              </a:lnSpc>
              <a:buNone/>
            </a:pPr>
            <a:r>
              <a:rPr lang="fa-IR" sz="2000" dirty="0">
                <a:solidFill>
                  <a:schemeClr val="bg1"/>
                </a:solidFill>
                <a:cs typeface="B Nazanin" panose="00000400000000000000" pitchFamily="2" charset="-78"/>
              </a:rPr>
              <a:t>3-تاریخ انقضاء واکسن کنترل شود</a:t>
            </a:r>
          </a:p>
          <a:p>
            <a:pPr marL="137160" indent="0" algn="r" rtl="1">
              <a:lnSpc>
                <a:spcPct val="150000"/>
              </a:lnSpc>
              <a:buNone/>
            </a:pPr>
            <a:r>
              <a:rPr lang="fa-IR" sz="2000" dirty="0">
                <a:solidFill>
                  <a:schemeClr val="bg1"/>
                </a:solidFill>
                <a:cs typeface="B Nazanin" panose="00000400000000000000" pitchFamily="2" charset="-78"/>
              </a:rPr>
              <a:t>4- ویال واکسنی که مشمول نگهداری تا تاریخ انفضاء هستند (ثلاث،پولیو ،توام و هپاتیت) پس از باز شدن بیش از یکماه مورد استفاده قرار نگیرند.</a:t>
            </a:r>
          </a:p>
          <a:p>
            <a:pPr marL="137160" indent="0" algn="r" rtl="1">
              <a:lnSpc>
                <a:spcPct val="150000"/>
              </a:lnSpc>
              <a:buNone/>
            </a:pPr>
            <a:r>
              <a:rPr lang="fa-IR" sz="2000" dirty="0">
                <a:solidFill>
                  <a:schemeClr val="bg1"/>
                </a:solidFill>
                <a:cs typeface="B Nazanin" panose="00000400000000000000" pitchFamily="2" charset="-78"/>
              </a:rPr>
              <a:t>5-هیچگونه دارو یا ماده ای غیر از واکسن نباید در یخچال نگهداری واکسن وجود داشته باشد </a:t>
            </a:r>
          </a:p>
          <a:p>
            <a:pPr marL="137160" indent="0" algn="r" rtl="1">
              <a:lnSpc>
                <a:spcPct val="150000"/>
              </a:lnSpc>
              <a:buNone/>
            </a:pPr>
            <a:r>
              <a:rPr lang="fa-IR" sz="2000" dirty="0">
                <a:solidFill>
                  <a:schemeClr val="bg1"/>
                </a:solidFill>
                <a:cs typeface="B Nazanin" panose="00000400000000000000" pitchFamily="2" charset="-78"/>
              </a:rPr>
              <a:t>6-کارکنان ایمن سازی باید بصورت دوره ای آموزش نحوه صحیح تزریق واکسن را دیده باشند</a:t>
            </a:r>
          </a:p>
          <a:p>
            <a:pPr marL="137160" indent="0" algn="r" rtl="1">
              <a:lnSpc>
                <a:spcPct val="150000"/>
              </a:lnSpc>
              <a:buNone/>
            </a:pPr>
            <a:r>
              <a:rPr lang="fa-IR" sz="2000" dirty="0">
                <a:solidFill>
                  <a:schemeClr val="bg1"/>
                </a:solidFill>
                <a:cs typeface="B Nazanin" panose="00000400000000000000" pitchFamily="2" charset="-78"/>
              </a:rPr>
              <a:t>7-بررسی های دقیق اپیدمیولوژیکی هر عارضه باید پس از ایمنسازی انجام گردد تا پس از پی بردن به علت عارضه نسبت به تصحیح آن اقدام شود.</a:t>
            </a:r>
            <a:endParaRPr lang="en-US" sz="2000" dirty="0">
              <a:solidFill>
                <a:schemeClr val="bg1"/>
              </a:solidFill>
              <a:cs typeface="B Nazanin" panose="00000400000000000000" pitchFamily="2" charset="-78"/>
            </a:endParaRPr>
          </a:p>
          <a:p>
            <a:pPr marL="137160" indent="0">
              <a:buNone/>
            </a:pPr>
            <a:endParaRPr lang="fa-IR" dirty="0"/>
          </a:p>
        </p:txBody>
      </p:sp>
    </p:spTree>
    <p:extLst>
      <p:ext uri="{BB962C8B-B14F-4D97-AF65-F5344CB8AC3E}">
        <p14:creationId xmlns:p14="http://schemas.microsoft.com/office/powerpoint/2010/main" val="128945507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420888"/>
            <a:ext cx="8229600" cy="1143000"/>
          </a:xfrm>
        </p:spPr>
        <p:txBody>
          <a:bodyPr/>
          <a:lstStyle/>
          <a:p>
            <a:pPr rtl="1"/>
            <a:r>
              <a:rPr lang="fa-IR" dirty="0" smtClean="0">
                <a:solidFill>
                  <a:srgbClr val="002060"/>
                </a:solidFill>
              </a:rPr>
              <a:t>علت گزارش </a:t>
            </a:r>
            <a:r>
              <a:rPr lang="en-US" dirty="0" smtClean="0">
                <a:solidFill>
                  <a:srgbClr val="002060"/>
                </a:solidFill>
              </a:rPr>
              <a:t>AEFI</a:t>
            </a:r>
            <a:r>
              <a:rPr lang="fa-IR" dirty="0" smtClean="0">
                <a:solidFill>
                  <a:srgbClr val="002060"/>
                </a:solidFill>
              </a:rPr>
              <a:t>  ؟</a:t>
            </a:r>
            <a:endParaRPr lang="fa-IR" dirty="0">
              <a:solidFill>
                <a:srgbClr val="002060"/>
              </a:solidFill>
            </a:endParaRPr>
          </a:p>
        </p:txBody>
      </p:sp>
    </p:spTree>
    <p:extLst>
      <p:ext uri="{BB962C8B-B14F-4D97-AF65-F5344CB8AC3E}">
        <p14:creationId xmlns:p14="http://schemas.microsoft.com/office/powerpoint/2010/main" val="333141876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accent5">
                    <a:lumMod val="50000"/>
                  </a:schemeClr>
                </a:solidFill>
              </a:rPr>
              <a:t>3-واکنش تزریق</a:t>
            </a:r>
            <a:endParaRPr lang="fa-IR" dirty="0">
              <a:solidFill>
                <a:schemeClr val="accent5">
                  <a:lumMod val="50000"/>
                </a:schemeClr>
              </a:solidFill>
            </a:endParaRPr>
          </a:p>
        </p:txBody>
      </p:sp>
      <p:sp>
        <p:nvSpPr>
          <p:cNvPr id="3" name="Content Placeholder 2"/>
          <p:cNvSpPr>
            <a:spLocks noGrp="1"/>
          </p:cNvSpPr>
          <p:nvPr>
            <p:ph idx="1"/>
          </p:nvPr>
        </p:nvSpPr>
        <p:spPr>
          <a:xfrm>
            <a:off x="539552" y="1628800"/>
            <a:ext cx="8229600" cy="4709160"/>
          </a:xfrm>
        </p:spPr>
        <p:txBody>
          <a:bodyPr/>
          <a:lstStyle/>
          <a:p>
            <a:pPr marL="137160" indent="0" algn="r" rtl="1">
              <a:buNone/>
            </a:pPr>
            <a:r>
              <a:rPr lang="fa-IR" dirty="0">
                <a:solidFill>
                  <a:schemeClr val="accent5">
                    <a:lumMod val="50000"/>
                  </a:schemeClr>
                </a:solidFill>
              </a:rPr>
              <a:t>اين واكنش ها مربوط به </a:t>
            </a:r>
            <a:r>
              <a:rPr lang="fa-IR" dirty="0" smtClean="0">
                <a:solidFill>
                  <a:schemeClr val="accent5">
                    <a:lumMod val="50000"/>
                  </a:schemeClr>
                </a:solidFill>
              </a:rPr>
              <a:t>واكسن دريافتي </a:t>
            </a:r>
            <a:r>
              <a:rPr lang="fa-IR" dirty="0">
                <a:solidFill>
                  <a:schemeClr val="accent5">
                    <a:lumMod val="50000"/>
                  </a:schemeClr>
                </a:solidFill>
              </a:rPr>
              <a:t>نيست ، اما بدليل ترس از تزريق است .</a:t>
            </a:r>
          </a:p>
          <a:p>
            <a:pPr marL="137160" indent="0" algn="r" rtl="1">
              <a:buNone/>
            </a:pPr>
            <a:endParaRPr lang="fa-IR" dirty="0" smtClean="0">
              <a:solidFill>
                <a:schemeClr val="accent5">
                  <a:lumMod val="50000"/>
                </a:schemeClr>
              </a:solidFill>
            </a:endParaRPr>
          </a:p>
          <a:p>
            <a:pPr marL="137160" indent="0" algn="r" rtl="1">
              <a:buNone/>
            </a:pPr>
            <a:endParaRPr lang="fa-IR" dirty="0">
              <a:solidFill>
                <a:schemeClr val="accent5">
                  <a:lumMod val="50000"/>
                </a:schemeClr>
              </a:solidFill>
            </a:endParaRPr>
          </a:p>
          <a:p>
            <a:pPr marL="137160" indent="0" algn="r" rtl="1">
              <a:buNone/>
            </a:pPr>
            <a:r>
              <a:rPr lang="fa-IR" dirty="0">
                <a:solidFill>
                  <a:schemeClr val="accent5">
                    <a:lumMod val="50000"/>
                  </a:schemeClr>
                </a:solidFill>
              </a:rPr>
              <a:t>با </a:t>
            </a:r>
            <a:r>
              <a:rPr lang="fa-IR" dirty="0" smtClean="0">
                <a:solidFill>
                  <a:schemeClr val="accent5">
                    <a:lumMod val="50000"/>
                  </a:schemeClr>
                </a:solidFill>
              </a:rPr>
              <a:t>چهار</a:t>
            </a:r>
            <a:r>
              <a:rPr lang="fa-IR" dirty="0">
                <a:solidFill>
                  <a:schemeClr val="accent5">
                    <a:lumMod val="50000"/>
                  </a:schemeClr>
                </a:solidFill>
              </a:rPr>
              <a:t>واكنش زير ممكن است روبرو شويد:</a:t>
            </a:r>
          </a:p>
          <a:p>
            <a:pPr marL="137160" indent="0" algn="r" rtl="1">
              <a:buNone/>
            </a:pPr>
            <a:endParaRPr lang="fa-IR" dirty="0">
              <a:solidFill>
                <a:schemeClr val="accent5">
                  <a:lumMod val="50000"/>
                </a:schemeClr>
              </a:solidFill>
            </a:endParaRPr>
          </a:p>
        </p:txBody>
      </p:sp>
    </p:spTree>
    <p:extLst>
      <p:ext uri="{BB962C8B-B14F-4D97-AF65-F5344CB8AC3E}">
        <p14:creationId xmlns:p14="http://schemas.microsoft.com/office/powerpoint/2010/main" val="90053156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564157209"/>
              </p:ext>
            </p:extLst>
          </p:nvPr>
        </p:nvGraphicFramePr>
        <p:xfrm>
          <a:off x="323850" y="404811"/>
          <a:ext cx="8496300" cy="6241234"/>
        </p:xfrm>
        <a:graphic>
          <a:graphicData uri="http://schemas.openxmlformats.org/drawingml/2006/table">
            <a:tbl>
              <a:tblPr rtl="1" firstRow="1" bandRow="1">
                <a:tableStyleId>{5C22544A-7EE6-4342-B048-85BDC9FD1C3A}</a:tableStyleId>
              </a:tblPr>
              <a:tblGrid>
                <a:gridCol w="4248150"/>
                <a:gridCol w="4248150"/>
              </a:tblGrid>
              <a:tr h="2952181">
                <a:tc>
                  <a:txBody>
                    <a:bodyPr/>
                    <a:lstStyle/>
                    <a:p>
                      <a:pPr algn="justLow" rtl="1">
                        <a:lnSpc>
                          <a:spcPct val="150000"/>
                        </a:lnSpc>
                      </a:pPr>
                      <a:r>
                        <a:rPr kumimoji="0" lang="en-US" sz="2400" b="1" i="0" u="none" strike="noStrike" kern="1200" baseline="0" dirty="0" smtClean="0">
                          <a:solidFill>
                            <a:srgbClr val="C00000"/>
                          </a:solidFill>
                          <a:latin typeface="+mn-lt"/>
                          <a:ea typeface="+mn-ea"/>
                          <a:cs typeface="+mn-cs"/>
                        </a:rPr>
                        <a:t>(Fainting) </a:t>
                      </a:r>
                      <a:r>
                        <a:rPr kumimoji="0" lang="fa-IR" sz="2400" b="1" i="0" u="none" strike="noStrike" kern="1200" baseline="0" dirty="0" smtClean="0">
                          <a:solidFill>
                            <a:srgbClr val="C00000"/>
                          </a:solidFill>
                          <a:latin typeface="+mn-lt"/>
                          <a:ea typeface="+mn-ea"/>
                          <a:cs typeface="+mn-cs"/>
                        </a:rPr>
                        <a:t>غش</a:t>
                      </a:r>
                    </a:p>
                    <a:p>
                      <a:pPr marL="0" marR="0" indent="0" algn="justLow" defTabSz="914400" rtl="1" eaLnBrk="1" fontAlgn="auto" latinLnBrk="0" hangingPunct="1">
                        <a:lnSpc>
                          <a:spcPct val="150000"/>
                        </a:lnSpc>
                        <a:spcBef>
                          <a:spcPts val="0"/>
                        </a:spcBef>
                        <a:spcAft>
                          <a:spcPts val="0"/>
                        </a:spcAft>
                        <a:buClrTx/>
                        <a:buSzTx/>
                        <a:buFontTx/>
                        <a:buNone/>
                        <a:tabLst/>
                        <a:defRPr/>
                      </a:pPr>
                      <a:r>
                        <a:rPr kumimoji="0" lang="fa-IR" sz="1800" b="1" i="0" u="none" strike="noStrike" kern="1200" baseline="0" dirty="0" smtClean="0">
                          <a:solidFill>
                            <a:schemeClr val="bg1"/>
                          </a:solidFill>
                          <a:latin typeface="+mn-lt"/>
                          <a:ea typeface="+mn-ea"/>
                          <a:cs typeface="+mn-cs"/>
                        </a:rPr>
                        <a:t>غش نسبتا شايع است ، اما معمولا دركودكان بزرگتر و بالغين ايجادمي شود. غش كردن در موقع تزريق نياز به اقدام خاص ي ندارد به جز اينكه در طول تزريق واكسن بيمار نشسته باشد(براي جلوگيري از جراحت بدليل زمين خوردن ) و قرار دادن بيمار دروضعيت خوابيده بعد از تزريق</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tile tx="0" ty="0" sx="100000" sy="100000" flip="none" algn="tl"/>
                    </a:blipFill>
                  </a:tcPr>
                </a:tc>
                <a:tc>
                  <a:txBody>
                    <a:bodyPr/>
                    <a:lstStyle/>
                    <a:p>
                      <a:pPr marL="0" algn="justLow" rtl="1" eaLnBrk="1" latinLnBrk="0" hangingPunct="1">
                        <a:lnSpc>
                          <a:spcPct val="150000"/>
                        </a:lnSpc>
                      </a:pPr>
                      <a:r>
                        <a:rPr kumimoji="0" lang="fa-IR" sz="2400" b="1" i="0" u="none" strike="noStrike" kern="1200" baseline="0" dirty="0" smtClean="0">
                          <a:solidFill>
                            <a:srgbClr val="C00000"/>
                          </a:solidFill>
                          <a:latin typeface="+mn-lt"/>
                          <a:ea typeface="+mn-ea"/>
                          <a:cs typeface="+mn-cs"/>
                        </a:rPr>
                        <a:t>تند شدن تنفس</a:t>
                      </a:r>
                    </a:p>
                    <a:p>
                      <a:pPr marL="0" marR="0" indent="0" algn="justLow" defTabSz="914400" rtl="1" eaLnBrk="1" fontAlgn="auto" latinLnBrk="0" hangingPunct="1">
                        <a:lnSpc>
                          <a:spcPct val="150000"/>
                        </a:lnSpc>
                        <a:spcBef>
                          <a:spcPts val="0"/>
                        </a:spcBef>
                        <a:spcAft>
                          <a:spcPts val="0"/>
                        </a:spcAft>
                        <a:buClrTx/>
                        <a:buSzTx/>
                        <a:buFontTx/>
                        <a:buNone/>
                        <a:tabLst/>
                        <a:defRPr/>
                      </a:pPr>
                      <a:r>
                        <a:rPr kumimoji="0" lang="fa-IR" sz="2000" b="1" i="0" u="none" strike="noStrike" kern="1200" baseline="0" dirty="0" smtClean="0">
                          <a:solidFill>
                            <a:schemeClr val="bg1"/>
                          </a:solidFill>
                          <a:latin typeface="+mn-lt"/>
                          <a:ea typeface="+mn-ea"/>
                          <a:cs typeface="+mn-cs"/>
                        </a:rPr>
                        <a:t>افزايش تنفس به علت اضطراب ازايمنسازي، منجر به بروز علائمي نظير :</a:t>
                      </a:r>
                    </a:p>
                    <a:p>
                      <a:pPr marL="0" marR="0" indent="0" algn="justLow" defTabSz="914400" rtl="1" eaLnBrk="1" fontAlgn="auto" latinLnBrk="0" hangingPunct="1">
                        <a:lnSpc>
                          <a:spcPct val="150000"/>
                        </a:lnSpc>
                        <a:spcBef>
                          <a:spcPts val="0"/>
                        </a:spcBef>
                        <a:spcAft>
                          <a:spcPts val="0"/>
                        </a:spcAft>
                        <a:buClrTx/>
                        <a:buSzTx/>
                        <a:buFontTx/>
                        <a:buNone/>
                        <a:tabLst/>
                        <a:defRPr/>
                      </a:pPr>
                      <a:r>
                        <a:rPr kumimoji="0" lang="fa-IR" sz="2000" b="1" i="0" u="none" strike="noStrike" kern="1200" baseline="0" dirty="0" smtClean="0">
                          <a:solidFill>
                            <a:schemeClr val="bg1"/>
                          </a:solidFill>
                          <a:latin typeface="+mn-lt"/>
                          <a:ea typeface="+mn-ea"/>
                          <a:cs typeface="+mn-cs"/>
                        </a:rPr>
                        <a:t>سرگيجه خفيف ، گيجي، احساس لرزش دور دهان و دستها مي شود.</a:t>
                      </a:r>
                    </a:p>
                    <a:p>
                      <a:pPr marL="0" algn="justLow" rtl="1" eaLnBrk="1" latinLnBrk="0" hangingPunct="1">
                        <a:lnSpc>
                          <a:spcPct val="150000"/>
                        </a:lnSpc>
                      </a:pPr>
                      <a:endParaRPr kumimoji="0" lang="fa-IR" sz="2000" b="1" i="0" u="none" strike="noStrike" kern="1200" baseline="0" dirty="0" smtClean="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tile tx="0" ty="0" sx="100000" sy="100000" flip="none" algn="tl"/>
                    </a:blipFill>
                  </a:tcPr>
                </a:tc>
              </a:tr>
              <a:tr h="3132274">
                <a:tc>
                  <a:txBody>
                    <a:bodyPr/>
                    <a:lstStyle/>
                    <a:p>
                      <a:pPr marL="0" algn="justLow" rtl="1" eaLnBrk="1" latinLnBrk="0" hangingPunct="1">
                        <a:lnSpc>
                          <a:spcPct val="150000"/>
                        </a:lnSpc>
                      </a:pPr>
                      <a:r>
                        <a:rPr kumimoji="0" lang="fa-IR" sz="2400" b="1" i="0" u="none" strike="noStrike" kern="1200" baseline="0" dirty="0" smtClean="0">
                          <a:solidFill>
                            <a:srgbClr val="C00000"/>
                          </a:solidFill>
                          <a:latin typeface="+mn-lt"/>
                          <a:ea typeface="+mn-ea"/>
                          <a:cs typeface="+mn-cs"/>
                        </a:rPr>
                        <a:t>استفراغ</a:t>
                      </a:r>
                    </a:p>
                    <a:p>
                      <a:pPr marL="0" algn="justLow" rtl="1" eaLnBrk="1" latinLnBrk="0" hangingPunct="1">
                        <a:lnSpc>
                          <a:spcPct val="150000"/>
                        </a:lnSpc>
                      </a:pPr>
                      <a:r>
                        <a:rPr kumimoji="0" lang="fa-IR" sz="2400" b="1" i="0" u="none" strike="noStrike" kern="1200" baseline="0" dirty="0" smtClean="0">
                          <a:solidFill>
                            <a:schemeClr val="bg1"/>
                          </a:solidFill>
                          <a:latin typeface="+mn-lt"/>
                          <a:ea typeface="+mn-ea"/>
                          <a:cs typeface="+mn-cs"/>
                        </a:rPr>
                        <a:t>بچه هاي كوچكتر ، علائم ديگري مانند</a:t>
                      </a:r>
                    </a:p>
                    <a:p>
                      <a:pPr marL="0" algn="justLow" rtl="1" eaLnBrk="1" latinLnBrk="0" hangingPunct="1">
                        <a:lnSpc>
                          <a:spcPct val="150000"/>
                        </a:lnSpc>
                      </a:pPr>
                      <a:r>
                        <a:rPr kumimoji="0" lang="fa-IR" sz="2400" b="1" i="0" u="none" strike="noStrike" kern="1200" baseline="0" dirty="0" smtClean="0">
                          <a:solidFill>
                            <a:schemeClr val="bg1"/>
                          </a:solidFill>
                          <a:latin typeface="+mn-lt"/>
                          <a:ea typeface="+mn-ea"/>
                          <a:cs typeface="+mn-cs"/>
                        </a:rPr>
                        <a:t>استفراغ را از خود بروز مي دهند كه</a:t>
                      </a:r>
                    </a:p>
                    <a:p>
                      <a:pPr marL="0" algn="justLow" rtl="1" eaLnBrk="1" latinLnBrk="0" hangingPunct="1">
                        <a:lnSpc>
                          <a:spcPct val="150000"/>
                        </a:lnSpc>
                      </a:pPr>
                      <a:r>
                        <a:rPr kumimoji="0" lang="fa-IR" sz="2400" b="1" i="0" u="none" strike="noStrike" kern="1200" baseline="0" dirty="0" smtClean="0">
                          <a:solidFill>
                            <a:schemeClr val="bg1"/>
                          </a:solidFill>
                          <a:latin typeface="+mn-lt"/>
                          <a:ea typeface="+mn-ea"/>
                          <a:cs typeface="+mn-cs"/>
                        </a:rPr>
                        <a:t>از علائم تشويق و دلهره است</a:t>
                      </a:r>
                      <a:endParaRPr kumimoji="0" lang="fa-IR" sz="2400" b="1" i="0" u="none" strike="noStrike" kern="1200" baseline="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tile tx="0" ty="0" sx="100000" sy="100000" flip="none" algn="tl"/>
                    </a:blipFill>
                  </a:tcPr>
                </a:tc>
                <a:tc>
                  <a:txBody>
                    <a:bodyPr/>
                    <a:lstStyle/>
                    <a:p>
                      <a:pPr marL="0" algn="justLow" rtl="1" eaLnBrk="1" latinLnBrk="0" hangingPunct="1">
                        <a:lnSpc>
                          <a:spcPct val="150000"/>
                        </a:lnSpc>
                      </a:pPr>
                      <a:r>
                        <a:rPr kumimoji="0" lang="fa-IR" sz="2400" b="1" i="0" u="none" strike="noStrike" kern="1200" baseline="0" dirty="0" smtClean="0">
                          <a:solidFill>
                            <a:srgbClr val="C00000"/>
                          </a:solidFill>
                          <a:latin typeface="+mn-lt"/>
                          <a:ea typeface="+mn-ea"/>
                          <a:cs typeface="+mn-cs"/>
                        </a:rPr>
                        <a:t>تشنج</a:t>
                      </a:r>
                    </a:p>
                    <a:p>
                      <a:pPr marL="0" marR="0" indent="0" algn="justLow" defTabSz="914400" rtl="1" eaLnBrk="1" fontAlgn="auto" latinLnBrk="0" hangingPunct="1">
                        <a:lnSpc>
                          <a:spcPct val="150000"/>
                        </a:lnSpc>
                        <a:spcBef>
                          <a:spcPts val="0"/>
                        </a:spcBef>
                        <a:spcAft>
                          <a:spcPts val="0"/>
                        </a:spcAft>
                        <a:buClrTx/>
                        <a:buSzTx/>
                        <a:buFontTx/>
                        <a:buNone/>
                        <a:tabLst/>
                        <a:defRPr/>
                      </a:pPr>
                      <a:r>
                        <a:rPr kumimoji="0" lang="fa-IR" sz="1800" b="1" i="0" u="none" strike="noStrike" kern="1200" baseline="0" dirty="0" smtClean="0">
                          <a:solidFill>
                            <a:schemeClr val="bg1"/>
                          </a:solidFill>
                          <a:latin typeface="+mn-lt"/>
                          <a:ea typeface="+mn-ea"/>
                          <a:cs typeface="+mn-cs"/>
                        </a:rPr>
                        <a:t>تشنج يكي ديگر از واكنش ها ي هيجاني است كه بعد از انجام تزريقات ممكن است بروز نمايد . كودكاني كه اين واكنش رانشان مي هند، نياز به بررسي ندارند امابايد از نتيجه و عاقبت اين علائم ، اطمينان حاصل كنيم.</a:t>
                      </a:r>
                    </a:p>
                    <a:p>
                      <a:pPr marL="0" marR="0" indent="0" algn="justLow" defTabSz="914400" rtl="1" eaLnBrk="1" fontAlgn="auto" latinLnBrk="0" hangingPunct="1">
                        <a:lnSpc>
                          <a:spcPct val="150000"/>
                        </a:lnSpc>
                        <a:spcBef>
                          <a:spcPts val="0"/>
                        </a:spcBef>
                        <a:spcAft>
                          <a:spcPts val="0"/>
                        </a:spcAft>
                        <a:buClrTx/>
                        <a:buSzTx/>
                        <a:buFontTx/>
                        <a:buNone/>
                        <a:tabLst/>
                        <a:defRPr/>
                      </a:pPr>
                      <a:endParaRPr kumimoji="0" lang="fa-IR" sz="1800" b="1" i="0" u="none" strike="noStrike" kern="1200" baseline="0" dirty="0" smtClean="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tile tx="0" ty="0" sx="100000" sy="100000" flip="none" algn="tl"/>
                    </a:blipFill>
                  </a:tcPr>
                </a:tc>
              </a:tr>
            </a:tbl>
          </a:graphicData>
        </a:graphic>
      </p:graphicFrame>
    </p:spTree>
    <p:extLst>
      <p:ext uri="{BB962C8B-B14F-4D97-AF65-F5344CB8AC3E}">
        <p14:creationId xmlns:p14="http://schemas.microsoft.com/office/powerpoint/2010/main" val="126918560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bg1"/>
                </a:solidFill>
              </a:rPr>
              <a:t>4-عوارض همزمان</a:t>
            </a:r>
            <a:endParaRPr lang="fa-IR" dirty="0">
              <a:solidFill>
                <a:schemeClr val="bg1"/>
              </a:solidFill>
            </a:endParaRPr>
          </a:p>
        </p:txBody>
      </p:sp>
      <p:sp>
        <p:nvSpPr>
          <p:cNvPr id="3" name="Content Placeholder 2"/>
          <p:cNvSpPr>
            <a:spLocks noGrp="1"/>
          </p:cNvSpPr>
          <p:nvPr>
            <p:ph idx="1"/>
          </p:nvPr>
        </p:nvSpPr>
        <p:spPr>
          <a:xfrm>
            <a:off x="251520" y="1600200"/>
            <a:ext cx="8712968" cy="4709160"/>
          </a:xfrm>
        </p:spPr>
        <p:txBody>
          <a:bodyPr/>
          <a:lstStyle/>
          <a:p>
            <a:pPr marL="137160" indent="0" algn="justLow" rtl="1">
              <a:lnSpc>
                <a:spcPct val="250000"/>
              </a:lnSpc>
              <a:buNone/>
            </a:pPr>
            <a:r>
              <a:rPr lang="fa-IR" dirty="0">
                <a:solidFill>
                  <a:schemeClr val="bg1"/>
                </a:solidFill>
              </a:rPr>
              <a:t>پيامد هاي همزمان از نظر زماني، بعد </a:t>
            </a:r>
            <a:r>
              <a:rPr lang="fa-IR" dirty="0" smtClean="0">
                <a:solidFill>
                  <a:schemeClr val="bg1"/>
                </a:solidFill>
              </a:rPr>
              <a:t>از</a:t>
            </a:r>
            <a:r>
              <a:rPr lang="fa-IR" dirty="0">
                <a:solidFill>
                  <a:schemeClr val="bg1"/>
                </a:solidFill>
              </a:rPr>
              <a:t>واكسيناسيون رخ مي دهند اما از نظر علتي </a:t>
            </a:r>
            <a:r>
              <a:rPr lang="fa-IR" dirty="0" smtClean="0">
                <a:solidFill>
                  <a:schemeClr val="bg1"/>
                </a:solidFill>
              </a:rPr>
              <a:t>بدليل واكسن </a:t>
            </a:r>
            <a:r>
              <a:rPr lang="fa-IR" dirty="0">
                <a:solidFill>
                  <a:schemeClr val="bg1"/>
                </a:solidFill>
              </a:rPr>
              <a:t>دريافتي و يا نحوه تجويز آن بروز نمي كنند.</a:t>
            </a:r>
          </a:p>
          <a:p>
            <a:pPr marL="137160" indent="0" algn="justLow" rtl="1">
              <a:buNone/>
            </a:pPr>
            <a:endParaRPr lang="fa-IR" dirty="0">
              <a:solidFill>
                <a:schemeClr val="bg1"/>
              </a:solidFill>
            </a:endParaRPr>
          </a:p>
          <a:p>
            <a:pPr marL="137160" indent="0" algn="justLow" rtl="1">
              <a:buNone/>
            </a:pPr>
            <a:endParaRPr lang="fa-IR" dirty="0">
              <a:solidFill>
                <a:schemeClr val="bg1"/>
              </a:solidFill>
            </a:endParaRPr>
          </a:p>
        </p:txBody>
      </p:sp>
    </p:spTree>
    <p:extLst>
      <p:ext uri="{BB962C8B-B14F-4D97-AF65-F5344CB8AC3E}">
        <p14:creationId xmlns:p14="http://schemas.microsoft.com/office/powerpoint/2010/main" val="311041010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9512" y="332656"/>
            <a:ext cx="8640960" cy="6740307"/>
          </a:xfrm>
          <a:prstGeom prst="rect">
            <a:avLst/>
          </a:prstGeom>
          <a:noFill/>
        </p:spPr>
        <p:txBody>
          <a:bodyPr wrap="square" rtlCol="0">
            <a:spAutoFit/>
          </a:bodyPr>
          <a:lstStyle/>
          <a:p>
            <a:pPr algn="r" rtl="1">
              <a:lnSpc>
                <a:spcPct val="150000"/>
              </a:lnSpc>
            </a:pPr>
            <a:r>
              <a:rPr lang="fa-IR" sz="2000" b="1" dirty="0" smtClean="0">
                <a:solidFill>
                  <a:schemeClr val="accent5">
                    <a:lumMod val="75000"/>
                  </a:schemeClr>
                </a:solidFill>
              </a:rPr>
              <a:t>پیامدهای نامطلوب دستگاه عصبی مرکزی:</a:t>
            </a:r>
          </a:p>
          <a:p>
            <a:pPr algn="r" rtl="1">
              <a:lnSpc>
                <a:spcPct val="150000"/>
              </a:lnSpc>
            </a:pPr>
            <a:r>
              <a:rPr lang="fa-IR" b="1" dirty="0" smtClean="0">
                <a:solidFill>
                  <a:srgbClr val="C00000"/>
                </a:solidFill>
              </a:rPr>
              <a:t>پولیومیلیت فلجی ناشی از واکسن :</a:t>
            </a:r>
          </a:p>
          <a:p>
            <a:pPr algn="r" rtl="1">
              <a:lnSpc>
                <a:spcPct val="150000"/>
              </a:lnSpc>
            </a:pPr>
            <a:r>
              <a:rPr lang="fa-IR" dirty="0" smtClean="0">
                <a:solidFill>
                  <a:schemeClr val="bg1"/>
                </a:solidFill>
              </a:rPr>
              <a:t>فلج شل حادی که در مدت 4تا 30 روز بعد از دریافت واکسن خوراکی فلج (</a:t>
            </a:r>
            <a:r>
              <a:rPr lang="en-US" dirty="0" smtClean="0">
                <a:solidFill>
                  <a:schemeClr val="bg1"/>
                </a:solidFill>
              </a:rPr>
              <a:t>OPV</a:t>
            </a:r>
            <a:r>
              <a:rPr lang="fa-IR" dirty="0" smtClean="0">
                <a:solidFill>
                  <a:schemeClr val="bg1"/>
                </a:solidFill>
              </a:rPr>
              <a:t>) شروع شده و یا در مدت 75-4 روز پس از تماس با شخصی که واکسن خوراکی فلج را دریافت نموده بروز نماید . در این موارد ویروس واکسن از نمونه مدفوع بیمار بدست می آید.</a:t>
            </a:r>
          </a:p>
          <a:p>
            <a:pPr algn="r" rtl="1">
              <a:lnSpc>
                <a:spcPct val="150000"/>
              </a:lnSpc>
            </a:pPr>
            <a:r>
              <a:rPr lang="fa-IR" dirty="0" smtClean="0">
                <a:solidFill>
                  <a:schemeClr val="bg1"/>
                </a:solidFill>
              </a:rPr>
              <a:t>سندروم گیلن باره (</a:t>
            </a:r>
            <a:r>
              <a:rPr lang="en-US" dirty="0" smtClean="0">
                <a:solidFill>
                  <a:schemeClr val="bg1"/>
                </a:solidFill>
              </a:rPr>
              <a:t>GBS</a:t>
            </a:r>
            <a:r>
              <a:rPr lang="fa-IR" dirty="0" smtClean="0">
                <a:solidFill>
                  <a:schemeClr val="bg1"/>
                </a:solidFill>
              </a:rPr>
              <a:t>)</a:t>
            </a:r>
          </a:p>
          <a:p>
            <a:pPr algn="r" rtl="1">
              <a:lnSpc>
                <a:spcPct val="150000"/>
              </a:lnSpc>
            </a:pPr>
            <a:r>
              <a:rPr lang="fa-IR" dirty="0" smtClean="0">
                <a:solidFill>
                  <a:schemeClr val="bg1"/>
                </a:solidFill>
              </a:rPr>
              <a:t>فلج شل حاد متقارن بالا رونده که به سرعت پیشرفت می کند ، بااز بین رفتن حس همراه بوده و در ابتدای بیماری تب وجود ندارد . این موارد با آزمایش مایع مغزی نخاعی ،تشخیص داده می شوند که در آن بین شمارش سلولی و مقدار پروتئین تناسبی وجود ندارد. سندرم گیلن باره که تا 30 روز پس از ایمن سازی اتفاق می افتد باید گزارش داده شود.</a:t>
            </a:r>
          </a:p>
          <a:p>
            <a:pPr algn="r" rtl="1">
              <a:lnSpc>
                <a:spcPct val="150000"/>
              </a:lnSpc>
            </a:pPr>
            <a:r>
              <a:rPr lang="fa-IR" b="1" dirty="0" smtClean="0">
                <a:solidFill>
                  <a:srgbClr val="C00000"/>
                </a:solidFill>
              </a:rPr>
              <a:t>آنسفالوپاتی :</a:t>
            </a:r>
          </a:p>
          <a:p>
            <a:pPr algn="r" rtl="1">
              <a:lnSpc>
                <a:spcPct val="150000"/>
              </a:lnSpc>
            </a:pPr>
            <a:r>
              <a:rPr lang="fa-IR" dirty="0" smtClean="0">
                <a:solidFill>
                  <a:schemeClr val="bg1"/>
                </a:solidFill>
              </a:rPr>
              <a:t>آنسفالوپاتی ، کسالت با شروع حاد است که با دو علامت از علائم زیر مشخص می شود:</a:t>
            </a:r>
          </a:p>
          <a:p>
            <a:pPr marL="342900" indent="-342900" algn="r" rtl="1">
              <a:lnSpc>
                <a:spcPct val="150000"/>
              </a:lnSpc>
              <a:buAutoNum type="arabicParenR"/>
            </a:pPr>
            <a:r>
              <a:rPr lang="fa-IR" dirty="0" smtClean="0">
                <a:solidFill>
                  <a:schemeClr val="bg1"/>
                </a:solidFill>
              </a:rPr>
              <a:t>تشنج</a:t>
            </a:r>
          </a:p>
          <a:p>
            <a:pPr marL="342900" indent="-342900" algn="r" rtl="1">
              <a:lnSpc>
                <a:spcPct val="150000"/>
              </a:lnSpc>
            </a:pPr>
            <a:r>
              <a:rPr lang="fa-IR" dirty="0" smtClean="0">
                <a:solidFill>
                  <a:schemeClr val="bg1"/>
                </a:solidFill>
              </a:rPr>
              <a:t>2) تغیی شدید سطح شعور که یک روز یا بیشتر به طول انجامد.</a:t>
            </a:r>
          </a:p>
          <a:p>
            <a:pPr marL="342900" indent="-342900" algn="r" rtl="1">
              <a:lnSpc>
                <a:spcPct val="150000"/>
              </a:lnSpc>
            </a:pPr>
            <a:r>
              <a:rPr lang="fa-IR" dirty="0" smtClean="0">
                <a:solidFill>
                  <a:schemeClr val="bg1"/>
                </a:solidFill>
              </a:rPr>
              <a:t>3) تغییر آشکار رفتاری که به مدت یک روز یا بیشتر ادامه یابد.</a:t>
            </a:r>
          </a:p>
          <a:p>
            <a:pPr marL="342900" indent="-342900" algn="r" rtl="1">
              <a:lnSpc>
                <a:spcPct val="150000"/>
              </a:lnSpc>
            </a:pPr>
            <a:endParaRPr lang="fa-IR" dirty="0" smtClean="0">
              <a:solidFill>
                <a:schemeClr val="bg1"/>
              </a:solidFill>
            </a:endParaRPr>
          </a:p>
          <a:p>
            <a:pPr algn="r" rtl="1">
              <a:lnSpc>
                <a:spcPct val="150000"/>
              </a:lnSpc>
            </a:pPr>
            <a:r>
              <a:rPr lang="fa-IR" dirty="0" smtClean="0">
                <a:solidFill>
                  <a:schemeClr val="bg1"/>
                </a:solidFill>
              </a:rPr>
              <a:t> </a:t>
            </a:r>
            <a:endParaRPr lang="en-US" dirty="0">
              <a:solidFill>
                <a:schemeClr val="bg1"/>
              </a:solidFill>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188639"/>
            <a:ext cx="8508532" cy="7433445"/>
          </a:xfrm>
          <a:prstGeom prst="rect">
            <a:avLst/>
          </a:prstGeom>
          <a:noFill/>
        </p:spPr>
        <p:txBody>
          <a:bodyPr wrap="square" rtlCol="0">
            <a:spAutoFit/>
          </a:bodyPr>
          <a:lstStyle/>
          <a:p>
            <a:pPr algn="r" rtl="1">
              <a:lnSpc>
                <a:spcPct val="150000"/>
              </a:lnSpc>
            </a:pPr>
            <a:r>
              <a:rPr lang="fa-IR" sz="2000" b="1" dirty="0" smtClean="0">
                <a:solidFill>
                  <a:srgbClr val="C00000"/>
                </a:solidFill>
              </a:rPr>
              <a:t>آنسفالیت:</a:t>
            </a:r>
          </a:p>
          <a:p>
            <a:pPr algn="r" rtl="1">
              <a:lnSpc>
                <a:spcPct val="150000"/>
              </a:lnSpc>
            </a:pPr>
            <a:r>
              <a:rPr lang="fa-IR" sz="2000" dirty="0" smtClean="0">
                <a:solidFill>
                  <a:schemeClr val="bg1"/>
                </a:solidFill>
              </a:rPr>
              <a:t>آنسفالیت به وسیله علائم فوق و نشانه های التهاب مغزی و در بسیاری حالات با پلئوسیتوز مایع مغزی نخاعی و یا جدا شدن ویروس ، مشخص می شود . هر آنسفالیتی که تا یکماه پس ازایمن سازی اتفاق بیافتد باید گزارش شود.</a:t>
            </a:r>
          </a:p>
          <a:p>
            <a:pPr algn="r" rtl="1">
              <a:lnSpc>
                <a:spcPct val="150000"/>
              </a:lnSpc>
            </a:pPr>
            <a:r>
              <a:rPr lang="fa-IR" sz="2000" b="1" dirty="0" smtClean="0">
                <a:solidFill>
                  <a:srgbClr val="C00000"/>
                </a:solidFill>
              </a:rPr>
              <a:t>مننژیت :</a:t>
            </a:r>
          </a:p>
          <a:p>
            <a:pPr algn="r" rtl="1">
              <a:lnSpc>
                <a:spcPct val="150000"/>
              </a:lnSpc>
            </a:pPr>
            <a:r>
              <a:rPr lang="fa-IR" sz="2000" dirty="0" smtClean="0">
                <a:solidFill>
                  <a:schemeClr val="bg1"/>
                </a:solidFill>
              </a:rPr>
              <a:t>علائم مننژیت ،شروع ناگهانی تب ،؛سفتی گردن ،سردرد و استفراغ  و علائم مثبت تحریک مننژ(کرنیک – برود زینسکی ) هستند و نشانه ها ممکن است دقیقاً با علائم آنسفایت مشابه باشند.آزمایش </a:t>
            </a:r>
            <a:r>
              <a:rPr lang="en-US" sz="2000" dirty="0" smtClean="0">
                <a:solidFill>
                  <a:schemeClr val="bg1"/>
                </a:solidFill>
              </a:rPr>
              <a:t>CSF</a:t>
            </a:r>
            <a:r>
              <a:rPr lang="fa-IR" sz="2000" dirty="0" smtClean="0">
                <a:solidFill>
                  <a:schemeClr val="bg1"/>
                </a:solidFill>
              </a:rPr>
              <a:t>مهمترین وسیله تشخیصی  است که پلئوسیتوز (افزایش گلبول های سفید ) مایع مغزی نخاعی در </a:t>
            </a:r>
            <a:r>
              <a:rPr lang="en-US" sz="2000" dirty="0" smtClean="0">
                <a:solidFill>
                  <a:schemeClr val="bg1"/>
                </a:solidFill>
              </a:rPr>
              <a:t>CSF</a:t>
            </a:r>
            <a:r>
              <a:rPr lang="fa-IR" sz="2000" dirty="0" smtClean="0">
                <a:solidFill>
                  <a:schemeClr val="bg1"/>
                </a:solidFill>
              </a:rPr>
              <a:t> به تشخیص کمک می کند.</a:t>
            </a:r>
          </a:p>
          <a:p>
            <a:pPr algn="r" rtl="1">
              <a:lnSpc>
                <a:spcPct val="150000"/>
              </a:lnSpc>
            </a:pPr>
            <a:r>
              <a:rPr lang="fa-IR" sz="2000" b="1" dirty="0" smtClean="0">
                <a:solidFill>
                  <a:srgbClr val="C00000"/>
                </a:solidFill>
              </a:rPr>
              <a:t>تشنج :</a:t>
            </a:r>
          </a:p>
          <a:p>
            <a:pPr algn="r" rtl="1">
              <a:lnSpc>
                <a:spcPct val="150000"/>
              </a:lnSpc>
            </a:pPr>
            <a:r>
              <a:rPr lang="fa-IR" sz="2000" dirty="0" smtClean="0">
                <a:solidFill>
                  <a:schemeClr val="bg1"/>
                </a:solidFill>
              </a:rPr>
              <a:t>تشنجهایی که از چند دقیقه تا بیش از 15 دقیقه طول می کشد و با علائم یا نشانه های کانونی عصبی همراه نمی باشد</a:t>
            </a:r>
          </a:p>
          <a:p>
            <a:pPr algn="r" rtl="1">
              <a:lnSpc>
                <a:spcPct val="150000"/>
              </a:lnSpc>
            </a:pPr>
            <a:r>
              <a:rPr lang="fa-IR" sz="2000" dirty="0" smtClean="0">
                <a:solidFill>
                  <a:schemeClr val="bg1"/>
                </a:solidFill>
              </a:rPr>
              <a:t>الف : تشنجهای تب دار </a:t>
            </a:r>
          </a:p>
          <a:p>
            <a:pPr algn="r" rtl="1">
              <a:lnSpc>
                <a:spcPct val="150000"/>
              </a:lnSpc>
            </a:pPr>
            <a:r>
              <a:rPr lang="fa-IR" sz="2000" dirty="0" smtClean="0">
                <a:solidFill>
                  <a:schemeClr val="bg1"/>
                </a:solidFill>
              </a:rPr>
              <a:t>ب : تشنج های بدون تب</a:t>
            </a:r>
          </a:p>
          <a:p>
            <a:pPr algn="r" rtl="1">
              <a:lnSpc>
                <a:spcPct val="150000"/>
              </a:lnSpc>
            </a:pPr>
            <a:endParaRPr lang="fa-IR" sz="2000" dirty="0" smtClean="0">
              <a:solidFill>
                <a:schemeClr val="bg1"/>
              </a:solidFill>
            </a:endParaRPr>
          </a:p>
          <a:p>
            <a:pPr algn="r" rtl="1">
              <a:lnSpc>
                <a:spcPct val="150000"/>
              </a:lnSpc>
            </a:pPr>
            <a:endParaRPr lang="en-US" sz="2000" dirty="0">
              <a:solidFill>
                <a:schemeClr val="bg1"/>
              </a:solidFill>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29143"/>
            <a:ext cx="8280920" cy="7114833"/>
          </a:xfrm>
          <a:prstGeom prst="rect">
            <a:avLst/>
          </a:prstGeom>
          <a:noFill/>
        </p:spPr>
        <p:txBody>
          <a:bodyPr wrap="square" rtlCol="0">
            <a:spAutoFit/>
          </a:bodyPr>
          <a:lstStyle/>
          <a:p>
            <a:pPr algn="justLow" rtl="1">
              <a:lnSpc>
                <a:spcPct val="150000"/>
              </a:lnSpc>
            </a:pPr>
            <a:r>
              <a:rPr lang="fa-IR" dirty="0" smtClean="0">
                <a:solidFill>
                  <a:schemeClr val="accent5">
                    <a:lumMod val="75000"/>
                  </a:schemeClr>
                </a:solidFill>
              </a:rPr>
              <a:t>ج ) سایر عوارض نامطلوب ایمنسازی :</a:t>
            </a:r>
          </a:p>
          <a:p>
            <a:pPr algn="justLow" rtl="1">
              <a:lnSpc>
                <a:spcPct val="150000"/>
              </a:lnSpc>
            </a:pPr>
            <a:r>
              <a:rPr lang="fa-IR" dirty="0" smtClean="0">
                <a:solidFill>
                  <a:srgbClr val="C00000"/>
                </a:solidFill>
              </a:rPr>
              <a:t>واکنش آلرژیک یا حساسیتی </a:t>
            </a:r>
          </a:p>
          <a:p>
            <a:pPr algn="justLow" rtl="1">
              <a:lnSpc>
                <a:spcPct val="150000"/>
              </a:lnSpc>
            </a:pPr>
            <a:r>
              <a:rPr lang="fa-IR" dirty="0" smtClean="0">
                <a:solidFill>
                  <a:schemeClr val="bg1"/>
                </a:solidFill>
              </a:rPr>
              <a:t>این واکنشها در صورت حساسیت بیش از حد بیمار به خود واکسن و یا سایر اجزاء واکسن بروز یافته و با یک یا چند علامت از علائم زیر مشخص می شوند.</a:t>
            </a:r>
          </a:p>
          <a:p>
            <a:pPr marL="342900" indent="-342900" algn="justLow" rtl="1">
              <a:lnSpc>
                <a:spcPct val="150000"/>
              </a:lnSpc>
              <a:buAutoNum type="arabicParenR"/>
            </a:pPr>
            <a:r>
              <a:rPr lang="fa-IR" dirty="0" smtClean="0">
                <a:solidFill>
                  <a:schemeClr val="bg1"/>
                </a:solidFill>
              </a:rPr>
              <a:t>ضایعات پوستی (مثل کهیر و یا اگزما ) پس از انجام واکسیناسیون </a:t>
            </a:r>
          </a:p>
          <a:p>
            <a:pPr marL="342900" indent="-342900" algn="justLow" rtl="1">
              <a:lnSpc>
                <a:spcPct val="150000"/>
              </a:lnSpc>
              <a:buAutoNum type="arabicParenR"/>
            </a:pPr>
            <a:r>
              <a:rPr lang="fa-IR" dirty="0" smtClean="0">
                <a:solidFill>
                  <a:schemeClr val="bg1"/>
                </a:solidFill>
              </a:rPr>
              <a:t>تنگی نفس و خس خس سینه</a:t>
            </a:r>
          </a:p>
          <a:p>
            <a:pPr marL="342900" indent="-342900" algn="justLow" rtl="1">
              <a:lnSpc>
                <a:spcPct val="150000"/>
              </a:lnSpc>
              <a:buAutoNum type="arabicParenR"/>
            </a:pPr>
            <a:r>
              <a:rPr lang="fa-IR" dirty="0" smtClean="0">
                <a:solidFill>
                  <a:schemeClr val="bg1"/>
                </a:solidFill>
              </a:rPr>
              <a:t>ادم و تورم در صورت و یا کل بدن</a:t>
            </a:r>
          </a:p>
          <a:p>
            <a:pPr marL="342900" indent="-342900" algn="justLow" rtl="1">
              <a:lnSpc>
                <a:spcPct val="150000"/>
              </a:lnSpc>
            </a:pPr>
            <a:r>
              <a:rPr lang="fa-IR" dirty="0" smtClean="0">
                <a:solidFill>
                  <a:srgbClr val="C00000"/>
                </a:solidFill>
              </a:rPr>
              <a:t>واکنشهای آنافیلاکتیک ( افزایش حساسیت)</a:t>
            </a:r>
          </a:p>
          <a:p>
            <a:pPr marL="342900" indent="-342900" algn="justLow" rtl="1">
              <a:lnSpc>
                <a:spcPct val="150000"/>
              </a:lnSpc>
            </a:pPr>
            <a:r>
              <a:rPr lang="fa-IR" dirty="0" smtClean="0">
                <a:solidFill>
                  <a:schemeClr val="bg1"/>
                </a:solidFill>
              </a:rPr>
              <a:t>در صورت حساسیت به واکسن ،گاهی واکنش آلرژیک ایجاد شده در بیمار ،؛بسیار شدید خواهد بود . این </a:t>
            </a:r>
          </a:p>
          <a:p>
            <a:pPr marL="342900" indent="-342900" algn="justLow" rtl="1">
              <a:lnSpc>
                <a:spcPct val="150000"/>
              </a:lnSpc>
            </a:pPr>
            <a:r>
              <a:rPr lang="fa-IR" dirty="0" smtClean="0">
                <a:solidFill>
                  <a:schemeClr val="bg1"/>
                </a:solidFill>
              </a:rPr>
              <a:t>واکنش ها عموماًدر مدت دو ساعت پس از تزریق واکسن ،رخ می دهند و با یک یا چند علامت از علائم زیر</a:t>
            </a:r>
          </a:p>
          <a:p>
            <a:pPr marL="342900" indent="-342900" algn="justLow" rtl="1">
              <a:lnSpc>
                <a:spcPct val="150000"/>
              </a:lnSpc>
            </a:pPr>
            <a:r>
              <a:rPr lang="fa-IR" dirty="0" smtClean="0">
                <a:solidFill>
                  <a:schemeClr val="bg1"/>
                </a:solidFill>
              </a:rPr>
              <a:t> مشخص می گردند:</a:t>
            </a:r>
          </a:p>
          <a:p>
            <a:pPr marL="342900" indent="-342900" algn="justLow" rtl="1">
              <a:lnSpc>
                <a:spcPct val="150000"/>
              </a:lnSpc>
              <a:buAutoNum type="arabicParenR"/>
            </a:pPr>
            <a:r>
              <a:rPr lang="fa-IR" dirty="0" smtClean="0">
                <a:solidFill>
                  <a:schemeClr val="bg1"/>
                </a:solidFill>
              </a:rPr>
              <a:t>خس خس یا تنگی نفس به علت اسپاسم برونش</a:t>
            </a:r>
          </a:p>
          <a:p>
            <a:pPr marL="342900" indent="-342900" algn="justLow" rtl="1">
              <a:lnSpc>
                <a:spcPct val="150000"/>
              </a:lnSpc>
              <a:buAutoNum type="arabicParenR"/>
            </a:pPr>
            <a:r>
              <a:rPr lang="fa-IR" dirty="0" smtClean="0">
                <a:solidFill>
                  <a:schemeClr val="bg1"/>
                </a:solidFill>
              </a:rPr>
              <a:t>تنگی نفس به علت ایجاد ادم و تورم در راههای هوایی فرد</a:t>
            </a:r>
          </a:p>
          <a:p>
            <a:pPr marL="342900" indent="-342900" algn="justLow" rtl="1">
              <a:lnSpc>
                <a:spcPct val="150000"/>
              </a:lnSpc>
              <a:buAutoNum type="arabicParenR"/>
            </a:pPr>
            <a:r>
              <a:rPr lang="fa-IR" dirty="0" smtClean="0">
                <a:solidFill>
                  <a:schemeClr val="bg1"/>
                </a:solidFill>
              </a:rPr>
              <a:t>کهیر ،تورم صورت یا ورم عمومی</a:t>
            </a:r>
          </a:p>
          <a:p>
            <a:pPr marL="342900" indent="-342900" algn="justLow" rtl="1">
              <a:lnSpc>
                <a:spcPct val="150000"/>
              </a:lnSpc>
            </a:pPr>
            <a:endParaRPr lang="fa-IR" dirty="0" smtClean="0">
              <a:solidFill>
                <a:schemeClr val="bg1"/>
              </a:solidFill>
            </a:endParaRPr>
          </a:p>
          <a:p>
            <a:pPr marL="342900" indent="-342900" algn="justLow" rtl="1">
              <a:lnSpc>
                <a:spcPct val="150000"/>
              </a:lnSpc>
            </a:pPr>
            <a:endParaRPr lang="fa-IR" dirty="0" smtClean="0">
              <a:solidFill>
                <a:schemeClr val="bg1"/>
              </a:solidFill>
            </a:endParaRPr>
          </a:p>
          <a:p>
            <a:pPr algn="justLow" rtl="1">
              <a:lnSpc>
                <a:spcPct val="150000"/>
              </a:lnSpc>
            </a:pPr>
            <a:endParaRPr lang="en-US" dirty="0">
              <a:solidFill>
                <a:schemeClr val="bg1"/>
              </a:solidFill>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461" y="116632"/>
            <a:ext cx="8640960" cy="6555641"/>
          </a:xfrm>
          <a:prstGeom prst="rect">
            <a:avLst/>
          </a:prstGeom>
        </p:spPr>
        <p:txBody>
          <a:bodyPr wrap="square">
            <a:spAutoFit/>
          </a:bodyPr>
          <a:lstStyle/>
          <a:p>
            <a:pPr marL="342900" indent="-342900" algn="justLow" rtl="1">
              <a:lnSpc>
                <a:spcPct val="150000"/>
              </a:lnSpc>
            </a:pPr>
            <a:r>
              <a:rPr lang="fa-IR" sz="1600" b="1" dirty="0" smtClean="0">
                <a:solidFill>
                  <a:srgbClr val="C00000"/>
                </a:solidFill>
              </a:rPr>
              <a:t>شوک آنا فیلاکسی</a:t>
            </a:r>
          </a:p>
          <a:p>
            <a:pPr marL="342900" indent="-342900" algn="justLow" rtl="1">
              <a:lnSpc>
                <a:spcPct val="150000"/>
              </a:lnSpc>
            </a:pPr>
            <a:r>
              <a:rPr lang="fa-IR" sz="1600" b="1" dirty="0" smtClean="0">
                <a:solidFill>
                  <a:schemeClr val="bg1"/>
                </a:solidFill>
              </a:rPr>
              <a:t>این عارضه ناشی از حساسیت زیاد از حد فرد به واکسن است و بلافاصله پس از ایمن سازی با برونکو</a:t>
            </a:r>
          </a:p>
          <a:p>
            <a:pPr marL="342900" indent="-342900" algn="justLow" rtl="1">
              <a:lnSpc>
                <a:spcPct val="150000"/>
              </a:lnSpc>
            </a:pPr>
            <a:r>
              <a:rPr lang="fa-IR" sz="1600" b="1" dirty="0" smtClean="0">
                <a:solidFill>
                  <a:schemeClr val="bg1"/>
                </a:solidFill>
              </a:rPr>
              <a:t> اسپاسم ولارنگو اسپاسم یا بدون آن بروز می کند که منجر به تنگی نفس می شود و یا سبب اختلال در </a:t>
            </a:r>
          </a:p>
          <a:p>
            <a:pPr marL="342900" indent="-342900" algn="justLow" rtl="1">
              <a:lnSpc>
                <a:spcPct val="150000"/>
              </a:lnSpc>
            </a:pPr>
            <a:r>
              <a:rPr lang="fa-IR" sz="1600" b="1" dirty="0" smtClean="0">
                <a:solidFill>
                  <a:schemeClr val="bg1"/>
                </a:solidFill>
              </a:rPr>
              <a:t>گردش خون خواهد شد که پیامد های زیر راموجب می گردد.</a:t>
            </a:r>
          </a:p>
          <a:p>
            <a:pPr marL="342900" indent="-342900" algn="justLow" rtl="1">
              <a:lnSpc>
                <a:spcPct val="150000"/>
              </a:lnSpc>
              <a:buFontTx/>
              <a:buChar char="-"/>
            </a:pPr>
            <a:r>
              <a:rPr lang="fa-IR" sz="1600" b="1" dirty="0" smtClean="0">
                <a:solidFill>
                  <a:schemeClr val="bg1"/>
                </a:solidFill>
              </a:rPr>
              <a:t>تغییر در سطح هویاری</a:t>
            </a:r>
          </a:p>
          <a:p>
            <a:pPr marL="342900" indent="-342900" algn="justLow" rtl="1">
              <a:lnSpc>
                <a:spcPct val="150000"/>
              </a:lnSpc>
              <a:buFontTx/>
              <a:buChar char="-"/>
            </a:pPr>
            <a:r>
              <a:rPr lang="fa-IR" sz="1600" b="1" dirty="0" smtClean="0">
                <a:solidFill>
                  <a:schemeClr val="bg1"/>
                </a:solidFill>
              </a:rPr>
              <a:t>کاهش فشارخون شریانی</a:t>
            </a:r>
          </a:p>
          <a:p>
            <a:pPr marL="342900" indent="-342900" algn="justLow" rtl="1">
              <a:lnSpc>
                <a:spcPct val="150000"/>
              </a:lnSpc>
              <a:buFontTx/>
              <a:buChar char="-"/>
            </a:pPr>
            <a:r>
              <a:rPr lang="fa-IR" sz="1600" b="1" dirty="0" smtClean="0">
                <a:solidFill>
                  <a:schemeClr val="bg1"/>
                </a:solidFill>
              </a:rPr>
              <a:t>فقدان نبض های محیطی ،انتهاهای سرد</a:t>
            </a:r>
          </a:p>
          <a:p>
            <a:pPr marL="342900" indent="-342900" algn="justLow" rtl="1">
              <a:lnSpc>
                <a:spcPct val="150000"/>
              </a:lnSpc>
              <a:buFontTx/>
              <a:buChar char="-"/>
            </a:pPr>
            <a:r>
              <a:rPr lang="fa-IR" sz="1600" b="1" dirty="0" smtClean="0">
                <a:solidFill>
                  <a:schemeClr val="bg1"/>
                </a:solidFill>
              </a:rPr>
              <a:t>کاهش جریان خون محیطی </a:t>
            </a:r>
          </a:p>
          <a:p>
            <a:pPr marL="342900" indent="-342900" algn="justLow" rtl="1">
              <a:lnSpc>
                <a:spcPct val="150000"/>
              </a:lnSpc>
              <a:buFontTx/>
              <a:buChar char="-"/>
            </a:pPr>
            <a:r>
              <a:rPr lang="fa-IR" sz="1600" b="1" dirty="0" smtClean="0">
                <a:solidFill>
                  <a:schemeClr val="bg1"/>
                </a:solidFill>
              </a:rPr>
              <a:t>برافروختگی صورت</a:t>
            </a:r>
          </a:p>
          <a:p>
            <a:pPr marL="342900" indent="-342900" algn="justLow" rtl="1">
              <a:lnSpc>
                <a:spcPct val="150000"/>
              </a:lnSpc>
              <a:buFontTx/>
              <a:buChar char="-"/>
            </a:pPr>
            <a:r>
              <a:rPr lang="fa-IR" sz="1600" b="1" dirty="0" smtClean="0">
                <a:solidFill>
                  <a:schemeClr val="bg1"/>
                </a:solidFill>
              </a:rPr>
              <a:t>افزایش ضربان نبض</a:t>
            </a:r>
          </a:p>
          <a:p>
            <a:pPr marL="342900" indent="-342900" algn="justLow" rtl="1">
              <a:lnSpc>
                <a:spcPct val="150000"/>
              </a:lnSpc>
            </a:pPr>
            <a:r>
              <a:rPr lang="fa-IR" sz="1600" b="1" dirty="0" smtClean="0">
                <a:solidFill>
                  <a:srgbClr val="C00000"/>
                </a:solidFill>
              </a:rPr>
              <a:t>التهاب و درد مفاصل</a:t>
            </a:r>
          </a:p>
          <a:p>
            <a:pPr marL="342900" indent="-342900" algn="justLow" rtl="1">
              <a:lnSpc>
                <a:spcPct val="150000"/>
              </a:lnSpc>
            </a:pPr>
            <a:r>
              <a:rPr lang="fa-IR" sz="1600" b="1" dirty="0" smtClean="0">
                <a:solidFill>
                  <a:schemeClr val="bg1"/>
                </a:solidFill>
              </a:rPr>
              <a:t>معمولا به دو صورت مشاهده می گردد:</a:t>
            </a:r>
          </a:p>
          <a:p>
            <a:pPr marL="342900" indent="-342900" algn="justLow" rtl="1">
              <a:lnSpc>
                <a:spcPct val="150000"/>
              </a:lnSpc>
            </a:pPr>
            <a:r>
              <a:rPr lang="fa-IR" sz="1600" b="1" dirty="0" smtClean="0">
                <a:solidFill>
                  <a:schemeClr val="bg1"/>
                </a:solidFill>
              </a:rPr>
              <a:t>الف :درد مفصل پایدار که بیش از ده روز باقی می ماند</a:t>
            </a:r>
          </a:p>
          <a:p>
            <a:pPr marL="342900" indent="-342900" algn="justLow" rtl="1">
              <a:lnSpc>
                <a:spcPct val="150000"/>
              </a:lnSpc>
            </a:pPr>
            <a:r>
              <a:rPr lang="fa-IR" sz="1600" b="1" dirty="0" smtClean="0">
                <a:solidFill>
                  <a:schemeClr val="bg1"/>
                </a:solidFill>
              </a:rPr>
              <a:t>ب :درد مفصل گذرا که حدود ده روز یا کمتر باقی می ماند</a:t>
            </a:r>
          </a:p>
          <a:p>
            <a:pPr marL="342900" indent="-342900" algn="justLow" rtl="1">
              <a:lnSpc>
                <a:spcPct val="150000"/>
              </a:lnSpc>
            </a:pPr>
            <a:r>
              <a:rPr lang="fa-IR" sz="1600" b="1" dirty="0" smtClean="0">
                <a:solidFill>
                  <a:srgbClr val="C00000"/>
                </a:solidFill>
              </a:rPr>
              <a:t>عفونت </a:t>
            </a:r>
            <a:r>
              <a:rPr lang="en-US" sz="1600" b="1" dirty="0" smtClean="0">
                <a:solidFill>
                  <a:srgbClr val="C00000"/>
                </a:solidFill>
              </a:rPr>
              <a:t>BCG</a:t>
            </a:r>
            <a:r>
              <a:rPr lang="fa-IR" sz="1600" b="1" dirty="0" smtClean="0">
                <a:solidFill>
                  <a:srgbClr val="C00000"/>
                </a:solidFill>
              </a:rPr>
              <a:t>منتشر </a:t>
            </a:r>
          </a:p>
          <a:p>
            <a:pPr marL="342900" indent="-342900" algn="justLow" rtl="1">
              <a:lnSpc>
                <a:spcPct val="150000"/>
              </a:lnSpc>
            </a:pPr>
            <a:r>
              <a:rPr lang="fa-IR" sz="1600" b="1" dirty="0" smtClean="0">
                <a:solidFill>
                  <a:schemeClr val="bg1"/>
                </a:solidFill>
              </a:rPr>
              <a:t>عفونت منتشر که پس از یک تا 12ماه بعد از دریافت واکسن </a:t>
            </a:r>
            <a:r>
              <a:rPr lang="en-US" sz="1600" b="1" dirty="0" smtClean="0">
                <a:solidFill>
                  <a:schemeClr val="bg1"/>
                </a:solidFill>
              </a:rPr>
              <a:t>BCG</a:t>
            </a:r>
            <a:r>
              <a:rPr lang="fa-IR" sz="1600" b="1" dirty="0" smtClean="0">
                <a:solidFill>
                  <a:schemeClr val="bg1"/>
                </a:solidFill>
              </a:rPr>
              <a:t>ایجاد شده و با جدا سازی </a:t>
            </a:r>
          </a:p>
          <a:p>
            <a:pPr marL="342900" indent="-342900" algn="justLow" rtl="1">
              <a:lnSpc>
                <a:spcPct val="150000"/>
              </a:lnSpc>
            </a:pPr>
            <a:r>
              <a:rPr lang="fa-IR" sz="1600" b="1" dirty="0" smtClean="0">
                <a:solidFill>
                  <a:schemeClr val="bg1"/>
                </a:solidFill>
              </a:rPr>
              <a:t>مایکوباکتربیوم بوویس اثبات می گردد.</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58666"/>
            <a:ext cx="8568952" cy="6699334"/>
          </a:xfrm>
          <a:prstGeom prst="rect">
            <a:avLst/>
          </a:prstGeom>
          <a:noFill/>
        </p:spPr>
        <p:txBody>
          <a:bodyPr wrap="square" rtlCol="0">
            <a:spAutoFit/>
          </a:bodyPr>
          <a:lstStyle/>
          <a:p>
            <a:pPr algn="justLow" rtl="1">
              <a:lnSpc>
                <a:spcPct val="150000"/>
              </a:lnSpc>
            </a:pPr>
            <a:r>
              <a:rPr lang="fa-IR" b="1" dirty="0" smtClean="0">
                <a:solidFill>
                  <a:srgbClr val="C00000"/>
                </a:solidFill>
                <a:cs typeface="B Nazanin" panose="00000400000000000000" pitchFamily="2" charset="-78"/>
              </a:rPr>
              <a:t>تب</a:t>
            </a:r>
          </a:p>
          <a:p>
            <a:pPr algn="justLow" rtl="1">
              <a:lnSpc>
                <a:spcPct val="150000"/>
              </a:lnSpc>
            </a:pPr>
            <a:r>
              <a:rPr lang="fa-IR" b="1" dirty="0" smtClean="0">
                <a:solidFill>
                  <a:schemeClr val="bg1"/>
                </a:solidFill>
                <a:cs typeface="B Nazanin" panose="00000400000000000000" pitchFamily="2" charset="-78"/>
              </a:rPr>
              <a:t>الف : تب خفیف : درجه حرارت37/5درجه سانتیگراد تا 38/4 زیر بغلی</a:t>
            </a:r>
          </a:p>
          <a:p>
            <a:pPr algn="justLow" rtl="1">
              <a:lnSpc>
                <a:spcPct val="150000"/>
              </a:lnSpc>
            </a:pPr>
            <a:r>
              <a:rPr lang="fa-IR" b="1" dirty="0" smtClean="0">
                <a:solidFill>
                  <a:schemeClr val="bg1"/>
                </a:solidFill>
                <a:cs typeface="B Nazanin" panose="00000400000000000000" pitchFamily="2" charset="-78"/>
              </a:rPr>
              <a:t>ب : تب بالا: درجه حرارت38/5درجه سانتیگراد تا 39/9 زیر بغلی</a:t>
            </a:r>
          </a:p>
          <a:p>
            <a:pPr algn="justLow" rtl="1">
              <a:lnSpc>
                <a:spcPct val="150000"/>
              </a:lnSpc>
            </a:pPr>
            <a:r>
              <a:rPr lang="fa-IR" b="1" dirty="0" smtClean="0">
                <a:solidFill>
                  <a:schemeClr val="bg1"/>
                </a:solidFill>
                <a:cs typeface="B Nazanin" panose="00000400000000000000" pitchFamily="2" charset="-78"/>
              </a:rPr>
              <a:t>ج :تب خیلی بالا:درجه حرارت برابر یا بیشتر از 40درجه سانتیگراد از راه زیربغلی</a:t>
            </a:r>
          </a:p>
          <a:p>
            <a:pPr algn="justLow" rtl="1">
              <a:lnSpc>
                <a:spcPct val="150000"/>
              </a:lnSpc>
            </a:pPr>
            <a:r>
              <a:rPr lang="fa-IR" b="1" dirty="0" smtClean="0">
                <a:solidFill>
                  <a:schemeClr val="bg1"/>
                </a:solidFill>
                <a:cs typeface="B Nazanin" panose="00000400000000000000" pitchFamily="2" charset="-78"/>
              </a:rPr>
              <a:t>د: تب نامحسوس یا مشخص نشده :به نظر می آید درجه حرارت بالا است اما اندازه گیری نشده است. اگر تب بیمار بالا یا بسیار بالا است (ب و ج ) باید گزارش شود.</a:t>
            </a:r>
          </a:p>
          <a:p>
            <a:pPr algn="justLow" rtl="1">
              <a:lnSpc>
                <a:spcPct val="150000"/>
              </a:lnSpc>
            </a:pPr>
            <a:r>
              <a:rPr lang="fa-IR" b="1" dirty="0" smtClean="0">
                <a:solidFill>
                  <a:schemeClr val="bg1"/>
                </a:solidFill>
                <a:cs typeface="B Nazanin" panose="00000400000000000000" pitchFamily="2" charset="-78"/>
              </a:rPr>
              <a:t>حملات هایپرزتونیک با کاهش پاسخ دهی (</a:t>
            </a:r>
            <a:r>
              <a:rPr lang="en-US" b="1" dirty="0" smtClean="0">
                <a:solidFill>
                  <a:schemeClr val="bg1"/>
                </a:solidFill>
                <a:cs typeface="B Nazanin" panose="00000400000000000000" pitchFamily="2" charset="-78"/>
              </a:rPr>
              <a:t>HHE</a:t>
            </a:r>
            <a:r>
              <a:rPr lang="fa-IR" b="1" dirty="0" smtClean="0">
                <a:solidFill>
                  <a:schemeClr val="bg1"/>
                </a:solidFill>
                <a:cs typeface="B Nazanin" panose="00000400000000000000" pitchFamily="2" charset="-78"/>
              </a:rPr>
              <a:t>)</a:t>
            </a:r>
          </a:p>
          <a:p>
            <a:pPr algn="justLow" rtl="1">
              <a:lnSpc>
                <a:spcPct val="150000"/>
              </a:lnSpc>
            </a:pPr>
            <a:r>
              <a:rPr lang="fa-IR" b="1" dirty="0" smtClean="0">
                <a:solidFill>
                  <a:schemeClr val="bg1"/>
                </a:solidFill>
                <a:cs typeface="B Nazanin" panose="00000400000000000000" pitchFamily="2" charset="-78"/>
              </a:rPr>
              <a:t>ممکن است حدود 24ساعت پس از تزریق واکسن فرد بطور ناگهانی دچار حالت رنگ پریدگی ،کاهش و یا عدم پاسخگویی به تحریکات ،کاهش تون عضلات بدن (افتادگی و بی حسی دستها یا پاها )شود که این حالتها معمولاً گذرا هستند و خود به خود رفع می شوند.</a:t>
            </a:r>
          </a:p>
          <a:p>
            <a:pPr algn="justLow" rtl="1">
              <a:lnSpc>
                <a:spcPct val="150000"/>
              </a:lnSpc>
            </a:pPr>
            <a:r>
              <a:rPr lang="fa-IR" b="1" dirty="0" smtClean="0">
                <a:solidFill>
                  <a:srgbClr val="C00000"/>
                </a:solidFill>
                <a:cs typeface="B Nazanin" panose="00000400000000000000" pitchFamily="2" charset="-78"/>
              </a:rPr>
              <a:t>استئیت و استئومیلیت </a:t>
            </a:r>
          </a:p>
          <a:p>
            <a:pPr algn="justLow" rtl="1">
              <a:lnSpc>
                <a:spcPct val="150000"/>
              </a:lnSpc>
            </a:pPr>
            <a:r>
              <a:rPr lang="fa-IR" b="1" dirty="0" smtClean="0">
                <a:solidFill>
                  <a:schemeClr val="bg1"/>
                </a:solidFill>
                <a:cs typeface="B Nazanin" panose="00000400000000000000" pitchFamily="2" charset="-78"/>
              </a:rPr>
              <a:t>ممکن است حدود 16-8ماه پس از تزریق واکسن </a:t>
            </a:r>
            <a:r>
              <a:rPr lang="en-US" b="1" dirty="0" smtClean="0">
                <a:solidFill>
                  <a:schemeClr val="bg1"/>
                </a:solidFill>
                <a:cs typeface="B Nazanin" panose="00000400000000000000" pitchFamily="2" charset="-78"/>
              </a:rPr>
              <a:t>BCG</a:t>
            </a:r>
            <a:r>
              <a:rPr lang="fa-IR" b="1" dirty="0" smtClean="0">
                <a:solidFill>
                  <a:schemeClr val="bg1"/>
                </a:solidFill>
                <a:cs typeface="B Nazanin" panose="00000400000000000000" pitchFamily="2" charset="-78"/>
              </a:rPr>
              <a:t>در استخوانهای مجاور محل تزریق استئیت و استئومیلیت اتفاق بیفتد.</a:t>
            </a:r>
          </a:p>
          <a:p>
            <a:pPr algn="justLow" rtl="1">
              <a:lnSpc>
                <a:spcPct val="150000"/>
              </a:lnSpc>
            </a:pPr>
            <a:endParaRPr lang="fa-IR" b="1" dirty="0" smtClean="0">
              <a:solidFill>
                <a:schemeClr val="bg1"/>
              </a:solidFill>
              <a:cs typeface="B Nazanin" panose="00000400000000000000" pitchFamily="2" charset="-78"/>
            </a:endParaRPr>
          </a:p>
          <a:p>
            <a:pPr algn="justLow" rtl="1">
              <a:lnSpc>
                <a:spcPct val="150000"/>
              </a:lnSpc>
            </a:pPr>
            <a:endParaRPr lang="fa-IR" b="1" dirty="0" smtClean="0">
              <a:solidFill>
                <a:schemeClr val="bg1"/>
              </a:solidFill>
              <a:cs typeface="B Nazanin" panose="00000400000000000000" pitchFamily="2" charset="-78"/>
            </a:endParaRPr>
          </a:p>
          <a:p>
            <a:pPr algn="justLow" rtl="1">
              <a:lnSpc>
                <a:spcPct val="150000"/>
              </a:lnSpc>
            </a:pPr>
            <a:endParaRPr lang="en-US" b="1" dirty="0">
              <a:cs typeface="B Nazanin" panose="00000400000000000000" pitchFamily="2" charset="-78"/>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404664"/>
            <a:ext cx="8104984" cy="6560835"/>
          </a:xfrm>
          <a:prstGeom prst="rect">
            <a:avLst/>
          </a:prstGeom>
          <a:noFill/>
        </p:spPr>
        <p:txBody>
          <a:bodyPr wrap="square" rtlCol="0">
            <a:spAutoFit/>
          </a:bodyPr>
          <a:lstStyle/>
          <a:p>
            <a:pPr algn="justLow" rtl="1">
              <a:lnSpc>
                <a:spcPct val="200000"/>
              </a:lnSpc>
            </a:pPr>
            <a:r>
              <a:rPr lang="fa-IR" dirty="0" smtClean="0">
                <a:solidFill>
                  <a:srgbClr val="C00000"/>
                </a:solidFill>
              </a:rPr>
              <a:t>جیغ کشیدن ممتد</a:t>
            </a:r>
          </a:p>
          <a:p>
            <a:pPr algn="justLow" rtl="1">
              <a:lnSpc>
                <a:spcPct val="200000"/>
              </a:lnSpc>
            </a:pPr>
            <a:r>
              <a:rPr lang="fa-IR" dirty="0" smtClean="0">
                <a:solidFill>
                  <a:schemeClr val="bg1"/>
                </a:solidFill>
              </a:rPr>
              <a:t>گریه مداوم و بدون انقطاع که برای مدت 3ساعت ادامه داشته باشد و جیغ زدن با صدای بلند و غیر طبیعی</a:t>
            </a:r>
          </a:p>
          <a:p>
            <a:pPr algn="justLow" rtl="1">
              <a:lnSpc>
                <a:spcPct val="200000"/>
              </a:lnSpc>
            </a:pPr>
            <a:r>
              <a:rPr lang="fa-IR" dirty="0" smtClean="0">
                <a:solidFill>
                  <a:schemeClr val="bg1"/>
                </a:solidFill>
              </a:rPr>
              <a:t>سندرم شوک توکسیک </a:t>
            </a:r>
          </a:p>
          <a:p>
            <a:pPr algn="justLow" rtl="1">
              <a:lnSpc>
                <a:spcPct val="200000"/>
              </a:lnSpc>
            </a:pPr>
            <a:r>
              <a:rPr lang="fa-IR" dirty="0" smtClean="0">
                <a:solidFill>
                  <a:schemeClr val="bg1"/>
                </a:solidFill>
              </a:rPr>
              <a:t>با شروع ناگهانی تب ،استفراغ و اسهال شدید آبکی چند ساعت پس از واکسیناسیون مشخص می شود که این حالت بسیار خطرناک است و باید سریع به پزشک ارجاع داده شود و اگر در مدت 48-24ساعت پس از آغاز درمان نشود ممکن است منجر به مرگ شود.</a:t>
            </a:r>
          </a:p>
          <a:p>
            <a:pPr algn="justLow" rtl="1">
              <a:lnSpc>
                <a:spcPct val="200000"/>
              </a:lnSpc>
            </a:pPr>
            <a:r>
              <a:rPr lang="fa-IR" dirty="0" smtClean="0">
                <a:solidFill>
                  <a:srgbClr val="C00000"/>
                </a:solidFill>
              </a:rPr>
              <a:t>عفونت خون </a:t>
            </a:r>
          </a:p>
          <a:p>
            <a:pPr algn="justLow" rtl="1">
              <a:lnSpc>
                <a:spcPct val="200000"/>
              </a:lnSpc>
            </a:pPr>
            <a:r>
              <a:rPr lang="fa-IR" dirty="0" smtClean="0">
                <a:solidFill>
                  <a:schemeClr val="bg1"/>
                </a:solidFill>
              </a:rPr>
              <a:t>شروع ناگهانی یک بیماری عفونی و شدید به علت عفونت باکتریال که با کشت مثبت خون اثبات می گردد </a:t>
            </a:r>
          </a:p>
          <a:p>
            <a:pPr algn="justLow" rtl="1">
              <a:lnSpc>
                <a:spcPct val="200000"/>
              </a:lnSpc>
            </a:pPr>
            <a:r>
              <a:rPr lang="fa-IR" dirty="0" smtClean="0">
                <a:solidFill>
                  <a:schemeClr val="bg1"/>
                </a:solidFill>
              </a:rPr>
              <a:t>د : سایر عوارض شدید و غیر معمول که در طی 4هفته پس از واکسیناسیون ممکن است به وجود آید:</a:t>
            </a:r>
          </a:p>
          <a:p>
            <a:pPr algn="justLow" rtl="1">
              <a:lnSpc>
                <a:spcPct val="200000"/>
              </a:lnSpc>
            </a:pPr>
            <a:r>
              <a:rPr lang="fa-IR" dirty="0" smtClean="0">
                <a:solidFill>
                  <a:schemeClr val="bg1"/>
                </a:solidFill>
              </a:rPr>
              <a:t>الف : مرگ دریافت کننده واکسن در مدت 4هفته پس از تزریق</a:t>
            </a:r>
          </a:p>
          <a:p>
            <a:pPr algn="justLow" rtl="1">
              <a:lnSpc>
                <a:spcPct val="200000"/>
              </a:lnSpc>
            </a:pPr>
            <a:r>
              <a:rPr lang="fa-IR" dirty="0" smtClean="0">
                <a:solidFill>
                  <a:schemeClr val="bg1"/>
                </a:solidFill>
              </a:rPr>
              <a:t>ب : هر گونه عارضه در دریافت کننده واکسن که منجر به بستری شدن در بیمارستان بیانجامد.</a:t>
            </a:r>
          </a:p>
          <a:p>
            <a:pPr algn="justLow" rtl="1">
              <a:lnSpc>
                <a:spcPct val="150000"/>
              </a:lnSpc>
            </a:pPr>
            <a:endParaRPr lang="en-US" dirty="0">
              <a:solidFill>
                <a:schemeClr val="bg1"/>
              </a:solidFill>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C00000"/>
                </a:solidFill>
              </a:rPr>
              <a:t>AEFI</a:t>
            </a:r>
            <a:r>
              <a:rPr lang="fa-IR" dirty="0">
                <a:solidFill>
                  <a:srgbClr val="C00000"/>
                </a:solidFill>
              </a:rPr>
              <a:t>سیستم گزارش دهی</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48843412"/>
              </p:ext>
            </p:extLst>
          </p:nvPr>
        </p:nvGraphicFramePr>
        <p:xfrm>
          <a:off x="457200" y="1600200"/>
          <a:ext cx="8229600" cy="4708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385302823"/>
              </p:ext>
            </p:extLst>
          </p:nvPr>
        </p:nvGraphicFramePr>
        <p:xfrm>
          <a:off x="107504" y="404664"/>
          <a:ext cx="8939336" cy="5868652"/>
        </p:xfrm>
        <a:graphic>
          <a:graphicData uri="http://schemas.openxmlformats.org/drawingml/2006/table">
            <a:tbl>
              <a:tblPr rtl="1" firstRow="1" bandRow="1">
                <a:tableStyleId>{69C7853C-536D-4A76-A0AE-DD22124D55A5}</a:tableStyleId>
              </a:tblPr>
              <a:tblGrid>
                <a:gridCol w="3112318"/>
                <a:gridCol w="5827018"/>
              </a:tblGrid>
              <a:tr h="972108">
                <a:tc gridSpan="2">
                  <a:txBody>
                    <a:bodyPr/>
                    <a:lstStyle/>
                    <a:p>
                      <a:pPr algn="ctr" rtl="1"/>
                      <a:r>
                        <a:rPr lang="fa-IR" sz="4400" dirty="0" smtClean="0">
                          <a:solidFill>
                            <a:schemeClr val="bg1"/>
                          </a:solidFill>
                          <a:cs typeface="2  Titr" pitchFamily="2" charset="-78"/>
                        </a:rPr>
                        <a:t>طبقه بندی پیامدهای نامطلوب ایمنسازی</a:t>
                      </a:r>
                      <a:endParaRPr lang="fa-IR" sz="4400" dirty="0"/>
                    </a:p>
                  </a:txBody>
                  <a:tcPr/>
                </a:tc>
                <a:tc hMerge="1">
                  <a:txBody>
                    <a:bodyPr/>
                    <a:lstStyle/>
                    <a:p>
                      <a:pPr rtl="1"/>
                      <a:endParaRPr lang="fa-IR" dirty="0"/>
                    </a:p>
                  </a:txBody>
                  <a:tcPr/>
                </a:tc>
              </a:tr>
              <a:tr h="972108">
                <a:tc>
                  <a:txBody>
                    <a:bodyPr/>
                    <a:lstStyle/>
                    <a:p>
                      <a:pPr algn="r" rtl="1"/>
                      <a:r>
                        <a:rPr lang="fa-IR" dirty="0" smtClean="0">
                          <a:solidFill>
                            <a:schemeClr val="bg1"/>
                          </a:solidFill>
                        </a:rPr>
                        <a:t>واکنش به واکسن </a:t>
                      </a:r>
                      <a:endParaRPr lang="fa-IR" dirty="0"/>
                    </a:p>
                  </a:txBody>
                  <a:tcPr anchor="ct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solidFill>
                            <a:schemeClr val="bg1"/>
                          </a:solidFill>
                        </a:rPr>
                        <a:t>عوارضی که می توانند به دلیل ماهیت واکسن به وجود آیند</a:t>
                      </a:r>
                    </a:p>
                    <a:p>
                      <a:pPr algn="r" rtl="1"/>
                      <a:endParaRPr lang="fa-IR" dirty="0"/>
                    </a:p>
                  </a:txBody>
                  <a:tcPr anchor="ctr"/>
                </a:tc>
              </a:tr>
              <a:tr h="1008112">
                <a:tc>
                  <a:txBody>
                    <a:bodyPr/>
                    <a:lstStyle/>
                    <a:p>
                      <a:pPr algn="r" rtl="1"/>
                      <a:r>
                        <a:rPr lang="fa-IR" dirty="0" smtClean="0">
                          <a:solidFill>
                            <a:schemeClr val="bg1"/>
                          </a:solidFill>
                        </a:rPr>
                        <a:t>اشتباه در برنامه </a:t>
                      </a:r>
                      <a:endParaRPr lang="fa-IR" dirty="0"/>
                    </a:p>
                  </a:txBody>
                  <a:tcPr anchor="ct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solidFill>
                            <a:schemeClr val="bg1"/>
                          </a:solidFill>
                        </a:rPr>
                        <a:t>عوارضی که ممکن است به دلیل بروز اشتباه در مراحل ایمن سازی روی دهند</a:t>
                      </a:r>
                    </a:p>
                    <a:p>
                      <a:pPr algn="r" rtl="1"/>
                      <a:endParaRPr lang="fa-IR" dirty="0"/>
                    </a:p>
                  </a:txBody>
                  <a:tcPr anchor="ctr"/>
                </a:tc>
              </a:tr>
              <a:tr h="972108">
                <a:tc>
                  <a:txBody>
                    <a:bodyPr/>
                    <a:lstStyle/>
                    <a:p>
                      <a:pPr algn="r" rtl="1"/>
                      <a:r>
                        <a:rPr lang="fa-IR" dirty="0" smtClean="0">
                          <a:solidFill>
                            <a:schemeClr val="bg1"/>
                          </a:solidFill>
                        </a:rPr>
                        <a:t>واکنشهای همزمان </a:t>
                      </a:r>
                      <a:endParaRPr lang="fa-IR" dirty="0"/>
                    </a:p>
                  </a:txBody>
                  <a:tcPr anchor="ct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solidFill>
                            <a:schemeClr val="bg1"/>
                          </a:solidFill>
                        </a:rPr>
                        <a:t>عوارضی که ممکن است به ایمن سازی مربوط نباشند اما موقتا به واکسن ارتباط داده شوند</a:t>
                      </a:r>
                    </a:p>
                    <a:p>
                      <a:pPr algn="r" rtl="1"/>
                      <a:endParaRPr lang="fa-IR" dirty="0"/>
                    </a:p>
                  </a:txBody>
                  <a:tcPr anchor="ctr"/>
                </a:tc>
              </a:tr>
              <a:tr h="972108">
                <a:tc>
                  <a:txBody>
                    <a:bodyPr/>
                    <a:lstStyle/>
                    <a:p>
                      <a:pPr algn="r" rtl="1"/>
                      <a:r>
                        <a:rPr lang="fa-IR" dirty="0" smtClean="0">
                          <a:solidFill>
                            <a:schemeClr val="bg1"/>
                          </a:solidFill>
                        </a:rPr>
                        <a:t>واکنش تزریق</a:t>
                      </a:r>
                      <a:endParaRPr lang="fa-IR" dirty="0"/>
                    </a:p>
                  </a:txBody>
                  <a:tcPr anchor="ct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solidFill>
                            <a:schemeClr val="bg1"/>
                          </a:solidFill>
                        </a:rPr>
                        <a:t>عوارضی که به دلیل اضطراب و تشویش در اثر ترس ویا درد ناشی از تزریق بروز می نمایند</a:t>
                      </a:r>
                    </a:p>
                    <a:p>
                      <a:pPr algn="r" rtl="1"/>
                      <a:endParaRPr lang="fa-IR" dirty="0"/>
                    </a:p>
                  </a:txBody>
                  <a:tcPr anchor="ctr"/>
                </a:tc>
              </a:tr>
              <a:tr h="972108">
                <a:tc>
                  <a:txBody>
                    <a:bodyPr/>
                    <a:lstStyle/>
                    <a:p>
                      <a:pPr algn="r" rtl="1"/>
                      <a:r>
                        <a:rPr lang="fa-IR" dirty="0" smtClean="0">
                          <a:solidFill>
                            <a:schemeClr val="bg1"/>
                          </a:solidFill>
                        </a:rPr>
                        <a:t>واکنش ناشناخته </a:t>
                      </a:r>
                      <a:endParaRPr lang="fa-IR" dirty="0"/>
                    </a:p>
                  </a:txBody>
                  <a:tcPr anchor="ctr"/>
                </a:tc>
                <a:tc>
                  <a:txBody>
                    <a:bodyPr/>
                    <a:lstStyle/>
                    <a:p>
                      <a:pPr algn="r" rtl="1"/>
                      <a:r>
                        <a:rPr lang="fa-IR" dirty="0" smtClean="0">
                          <a:solidFill>
                            <a:schemeClr val="bg1"/>
                          </a:solidFill>
                        </a:rPr>
                        <a:t>عوارضی که در اثر عوامل ناشناخته ایجاد می شوند</a:t>
                      </a:r>
                      <a:endParaRPr lang="fa-IR" dirty="0"/>
                    </a:p>
                  </a:txBody>
                  <a:tcPr anchor="ctr"/>
                </a:tc>
              </a:tr>
            </a:tbl>
          </a:graphicData>
        </a:graphic>
      </p:graphicFrame>
    </p:spTree>
    <p:extLst>
      <p:ext uri="{BB962C8B-B14F-4D97-AF65-F5344CB8AC3E}">
        <p14:creationId xmlns:p14="http://schemas.microsoft.com/office/powerpoint/2010/main" val="2473091368"/>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472648"/>
          </a:xfrm>
        </p:spPr>
        <p:txBody>
          <a:bodyPr/>
          <a:lstStyle/>
          <a:p>
            <a:pPr marL="137160" indent="0" algn="r" rtl="1">
              <a:buNone/>
            </a:pPr>
            <a:r>
              <a:rPr lang="fa-IR" altLang="fa-IR" sz="3600" b="1" dirty="0">
                <a:solidFill>
                  <a:srgbClr val="FF0000"/>
                </a:solidFill>
              </a:rPr>
              <a:t>عوارض فوری</a:t>
            </a:r>
            <a:r>
              <a:rPr lang="fa-IR" altLang="fa-IR" sz="3600" b="1" dirty="0">
                <a:solidFill>
                  <a:srgbClr val="0000FF"/>
                </a:solidFill>
              </a:rPr>
              <a:t> </a:t>
            </a:r>
            <a:endParaRPr lang="fa-IR" altLang="fa-IR" sz="3600" b="1" dirty="0" smtClean="0">
              <a:solidFill>
                <a:srgbClr val="0000FF"/>
              </a:solidFill>
            </a:endParaRPr>
          </a:p>
          <a:p>
            <a:pPr marL="137160" indent="0" algn="r" rtl="1">
              <a:buNone/>
            </a:pPr>
            <a:endParaRPr lang="fa-IR" altLang="fa-IR" dirty="0" smtClean="0">
              <a:solidFill>
                <a:srgbClr val="0000FF"/>
              </a:solidFill>
            </a:endParaRPr>
          </a:p>
          <a:p>
            <a:pPr marL="137160" indent="0" algn="r" rtl="1">
              <a:buNone/>
            </a:pPr>
            <a:r>
              <a:rPr lang="fa-IR" altLang="fa-IR" dirty="0" smtClean="0">
                <a:solidFill>
                  <a:srgbClr val="0000FF"/>
                </a:solidFill>
              </a:rPr>
              <a:t>حد </a:t>
            </a:r>
            <a:r>
              <a:rPr lang="fa-IR" altLang="fa-IR" dirty="0">
                <a:solidFill>
                  <a:srgbClr val="0000FF"/>
                </a:solidFill>
              </a:rPr>
              <a:t>اکثر در مدت </a:t>
            </a:r>
            <a:r>
              <a:rPr lang="fa-IR" altLang="fa-IR" b="1" i="1" dirty="0">
                <a:solidFill>
                  <a:srgbClr val="FF0000"/>
                </a:solidFill>
              </a:rPr>
              <a:t>24 ساعت</a:t>
            </a:r>
            <a:r>
              <a:rPr lang="fa-IR" altLang="fa-IR" dirty="0">
                <a:solidFill>
                  <a:srgbClr val="0000FF"/>
                </a:solidFill>
              </a:rPr>
              <a:t> پس از اطلاع، گزارش </a:t>
            </a:r>
            <a:r>
              <a:rPr lang="fa-IR" altLang="fa-IR" dirty="0" smtClean="0">
                <a:solidFill>
                  <a:srgbClr val="0000FF"/>
                </a:solidFill>
              </a:rPr>
              <a:t>شوند.</a:t>
            </a:r>
          </a:p>
          <a:p>
            <a:pPr algn="r" rtl="1"/>
            <a:endParaRPr lang="fa-IR" dirty="0">
              <a:solidFill>
                <a:srgbClr val="0000FF"/>
              </a:solidFill>
            </a:endParaRPr>
          </a:p>
          <a:p>
            <a:pPr algn="r" rtl="1"/>
            <a:endParaRPr lang="fa-IR" dirty="0" smtClean="0">
              <a:solidFill>
                <a:srgbClr val="0000FF"/>
              </a:solidFill>
            </a:endParaRPr>
          </a:p>
          <a:p>
            <a:pPr algn="r" rtl="1">
              <a:buNone/>
            </a:pPr>
            <a:r>
              <a:rPr lang="fa-IR" altLang="fa-IR" sz="4800" dirty="0">
                <a:solidFill>
                  <a:srgbClr val="FF0000"/>
                </a:solidFill>
              </a:rPr>
              <a:t>عوارض غیر فوری:</a:t>
            </a:r>
            <a:r>
              <a:rPr lang="fa-IR" altLang="fa-IR" sz="1800" dirty="0">
                <a:solidFill>
                  <a:srgbClr val="0000FF"/>
                </a:solidFill>
              </a:rPr>
              <a:t> </a:t>
            </a:r>
          </a:p>
          <a:p>
            <a:pPr algn="r" rtl="1"/>
            <a:endParaRPr lang="fa-IR" altLang="fa-IR" sz="1800" dirty="0">
              <a:solidFill>
                <a:srgbClr val="0000FF"/>
              </a:solidFill>
            </a:endParaRPr>
          </a:p>
          <a:p>
            <a:pPr algn="ctr" rtl="1">
              <a:buNone/>
            </a:pPr>
            <a:r>
              <a:rPr lang="fa-IR" altLang="fa-IR" dirty="0" smtClean="0">
                <a:solidFill>
                  <a:srgbClr val="0000FF"/>
                </a:solidFill>
              </a:rPr>
              <a:t>باید </a:t>
            </a:r>
            <a:r>
              <a:rPr lang="fa-IR" altLang="fa-IR" dirty="0">
                <a:solidFill>
                  <a:srgbClr val="0000FF"/>
                </a:solidFill>
              </a:rPr>
              <a:t>در </a:t>
            </a:r>
            <a:r>
              <a:rPr lang="fa-IR" altLang="fa-IR" dirty="0">
                <a:solidFill>
                  <a:srgbClr val="FF0000"/>
                </a:solidFill>
              </a:rPr>
              <a:t>پایان هر ماه</a:t>
            </a:r>
            <a:r>
              <a:rPr lang="fa-IR" altLang="fa-IR" dirty="0">
                <a:solidFill>
                  <a:srgbClr val="0000FF"/>
                </a:solidFill>
              </a:rPr>
              <a:t> گزارش گردند.</a:t>
            </a:r>
            <a:endParaRPr lang="en-US" altLang="fa-IR" dirty="0">
              <a:solidFill>
                <a:srgbClr val="0000FF"/>
              </a:solidFill>
            </a:endParaRPr>
          </a:p>
          <a:p>
            <a:pPr algn="r" rtl="1"/>
            <a:endParaRPr lang="fa-IR" dirty="0"/>
          </a:p>
        </p:txBody>
      </p:sp>
    </p:spTree>
    <p:extLst>
      <p:ext uri="{BB962C8B-B14F-4D97-AF65-F5344CB8AC3E}">
        <p14:creationId xmlns:p14="http://schemas.microsoft.com/office/powerpoint/2010/main" val="308248657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399"/>
            <a:ext cx="8229600" cy="1143000"/>
          </a:xfrm>
        </p:spPr>
        <p:txBody>
          <a:bodyPr/>
          <a:lstStyle/>
          <a:p>
            <a:pPr rtl="1"/>
            <a:r>
              <a:rPr lang="fa-IR" dirty="0">
                <a:solidFill>
                  <a:schemeClr val="bg1"/>
                </a:solidFill>
              </a:rPr>
              <a:t>نحوه گزارش دهی</a:t>
            </a:r>
          </a:p>
        </p:txBody>
      </p:sp>
      <p:graphicFrame>
        <p:nvGraphicFramePr>
          <p:cNvPr id="4" name="Content Placeholder 9"/>
          <p:cNvGraphicFramePr>
            <a:graphicFrameLocks noGrp="1"/>
          </p:cNvGraphicFramePr>
          <p:nvPr>
            <p:ph idx="1"/>
            <p:extLst>
              <p:ext uri="{D42A27DB-BD31-4B8C-83A1-F6EECF244321}">
                <p14:modId xmlns:p14="http://schemas.microsoft.com/office/powerpoint/2010/main" val="1985577522"/>
              </p:ext>
            </p:extLst>
          </p:nvPr>
        </p:nvGraphicFramePr>
        <p:xfrm>
          <a:off x="251520" y="1196752"/>
          <a:ext cx="8435280" cy="51119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8297623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NCC\Desktop\1.jpg"/>
          <p:cNvPicPr>
            <a:picLocks noChangeAspect="1" noChangeArrowheads="1"/>
          </p:cNvPicPr>
          <p:nvPr/>
        </p:nvPicPr>
        <p:blipFill>
          <a:blip r:embed="rId2"/>
          <a:srcRect l="16393" t="1282" b="1282"/>
          <a:stretch>
            <a:fillRect/>
          </a:stretch>
        </p:blipFill>
        <p:spPr bwMode="auto">
          <a:xfrm>
            <a:off x="142844" y="0"/>
            <a:ext cx="8858312" cy="6887440"/>
          </a:xfrm>
          <a:prstGeom prst="rect">
            <a:avLst/>
          </a:prstGeom>
          <a:noFill/>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NCC\Desktop\2.jpg"/>
          <p:cNvPicPr>
            <a:picLocks noChangeAspect="1" noChangeArrowheads="1"/>
          </p:cNvPicPr>
          <p:nvPr/>
        </p:nvPicPr>
        <p:blipFill>
          <a:blip r:embed="rId2"/>
          <a:srcRect l="1333" r="1333" b="16404"/>
          <a:stretch>
            <a:fillRect/>
          </a:stretch>
        </p:blipFill>
        <p:spPr bwMode="auto">
          <a:xfrm>
            <a:off x="357158" y="142851"/>
            <a:ext cx="8670688" cy="6572297"/>
          </a:xfrm>
          <a:prstGeom prst="rect">
            <a:avLst/>
          </a:prstGeom>
          <a:noFill/>
        </p:spPr>
      </p:pic>
    </p:spTree>
    <p:extLst>
      <p:ext uri="{BB962C8B-B14F-4D97-AF65-F5344CB8AC3E}">
        <p14:creationId xmlns:p14="http://schemas.microsoft.com/office/powerpoint/2010/main" val="3127220216"/>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NCC\Desktop\3.2.jpg"/>
          <p:cNvPicPr>
            <a:picLocks noChangeAspect="1" noChangeArrowheads="1"/>
          </p:cNvPicPr>
          <p:nvPr/>
        </p:nvPicPr>
        <p:blipFill>
          <a:blip r:embed="rId2"/>
          <a:srcRect l="15685" t="5291" r="13969" b="23278"/>
          <a:stretch>
            <a:fillRect/>
          </a:stretch>
        </p:blipFill>
        <p:spPr bwMode="auto">
          <a:xfrm>
            <a:off x="1214414" y="142852"/>
            <a:ext cx="6572296" cy="6500858"/>
          </a:xfrm>
          <a:prstGeom prst="rect">
            <a:avLst/>
          </a:prstGeom>
          <a:noFill/>
        </p:spPr>
      </p:pic>
    </p:spTree>
    <p:extLst>
      <p:ext uri="{BB962C8B-B14F-4D97-AF65-F5344CB8AC3E}">
        <p14:creationId xmlns:p14="http://schemas.microsoft.com/office/powerpoint/2010/main" val="790021184"/>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NCC\Desktop\3.jpg"/>
          <p:cNvPicPr>
            <a:picLocks noChangeAspect="1" noChangeArrowheads="1"/>
          </p:cNvPicPr>
          <p:nvPr/>
        </p:nvPicPr>
        <p:blipFill>
          <a:blip r:embed="rId2"/>
          <a:srcRect l="14509" t="7454" r="14062" b="36303"/>
          <a:stretch>
            <a:fillRect/>
          </a:stretch>
        </p:blipFill>
        <p:spPr bwMode="auto">
          <a:xfrm>
            <a:off x="1214414" y="65833"/>
            <a:ext cx="6572296" cy="6577877"/>
          </a:xfrm>
          <a:prstGeom prst="rect">
            <a:avLst/>
          </a:prstGeom>
          <a:noFill/>
        </p:spPr>
      </p:pic>
    </p:spTree>
    <p:extLst>
      <p:ext uri="{BB962C8B-B14F-4D97-AF65-F5344CB8AC3E}">
        <p14:creationId xmlns:p14="http://schemas.microsoft.com/office/powerpoint/2010/main" val="3692800234"/>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rPr>
              <a:t>انتظارات</a:t>
            </a:r>
            <a:endParaRPr lang="fa-IR" dirty="0"/>
          </a:p>
        </p:txBody>
      </p:sp>
      <p:sp>
        <p:nvSpPr>
          <p:cNvPr id="3" name="Content Placeholder 2"/>
          <p:cNvSpPr>
            <a:spLocks noGrp="1"/>
          </p:cNvSpPr>
          <p:nvPr>
            <p:ph idx="1"/>
          </p:nvPr>
        </p:nvSpPr>
        <p:spPr>
          <a:xfrm>
            <a:off x="323528" y="332656"/>
            <a:ext cx="8496944" cy="6120680"/>
          </a:xfrm>
        </p:spPr>
        <p:txBody>
          <a:bodyPr>
            <a:normAutofit fontScale="92500" lnSpcReduction="10000"/>
          </a:bodyPr>
          <a:lstStyle/>
          <a:p>
            <a:pPr marL="137160" indent="0" algn="r" rtl="1">
              <a:buNone/>
            </a:pPr>
            <a:endParaRPr lang="fa-IR" dirty="0" smtClean="0">
              <a:solidFill>
                <a:schemeClr val="bg1"/>
              </a:solidFill>
            </a:endParaRPr>
          </a:p>
          <a:p>
            <a:pPr marL="137160" indent="0" algn="r" rtl="1">
              <a:buNone/>
            </a:pPr>
            <a:endParaRPr lang="fa-IR" dirty="0" smtClean="0">
              <a:solidFill>
                <a:schemeClr val="bg1"/>
              </a:solidFill>
            </a:endParaRPr>
          </a:p>
          <a:p>
            <a:pPr marL="137160" indent="0" algn="r" rtl="1">
              <a:buNone/>
            </a:pPr>
            <a:endParaRPr lang="fa-IR" dirty="0">
              <a:solidFill>
                <a:schemeClr val="bg1"/>
              </a:solidFill>
            </a:endParaRPr>
          </a:p>
          <a:p>
            <a:pPr marL="137160" indent="0" algn="r" rtl="1">
              <a:buNone/>
            </a:pPr>
            <a:r>
              <a:rPr lang="fa-IR" dirty="0" smtClean="0">
                <a:solidFill>
                  <a:schemeClr val="bg1"/>
                </a:solidFill>
              </a:rPr>
              <a:t>گزارش </a:t>
            </a:r>
            <a:r>
              <a:rPr lang="fa-IR" dirty="0">
                <a:solidFill>
                  <a:schemeClr val="bg1"/>
                </a:solidFill>
              </a:rPr>
              <a:t>گیری از کلیه عوارض مشمول گزارش </a:t>
            </a:r>
            <a:r>
              <a:rPr lang="fa-IR" dirty="0" smtClean="0">
                <a:solidFill>
                  <a:schemeClr val="bg1"/>
                </a:solidFill>
              </a:rPr>
              <a:t>.</a:t>
            </a:r>
            <a:endParaRPr lang="fa-IR" dirty="0">
              <a:solidFill>
                <a:schemeClr val="bg1"/>
              </a:solidFill>
            </a:endParaRPr>
          </a:p>
          <a:p>
            <a:pPr marL="137160" indent="0" algn="r" rtl="1">
              <a:buNone/>
            </a:pPr>
            <a:endParaRPr lang="fa-IR" dirty="0" smtClean="0">
              <a:solidFill>
                <a:schemeClr val="bg1"/>
              </a:solidFill>
            </a:endParaRPr>
          </a:p>
          <a:p>
            <a:pPr marL="137160" indent="0" algn="r" rtl="1">
              <a:buNone/>
            </a:pPr>
            <a:r>
              <a:rPr lang="fa-IR" altLang="fa-IR" b="1" i="1" dirty="0">
                <a:solidFill>
                  <a:srgbClr val="CC3300"/>
                </a:solidFill>
              </a:rPr>
              <a:t>به خاطر داشته باشیم</a:t>
            </a:r>
            <a:r>
              <a:rPr lang="fa-IR" altLang="fa-IR" b="1" i="1" dirty="0" smtClean="0">
                <a:solidFill>
                  <a:srgbClr val="CC3300"/>
                </a:solidFill>
              </a:rPr>
              <a:t>:</a:t>
            </a:r>
          </a:p>
          <a:p>
            <a:pPr algn="r" rtl="1">
              <a:lnSpc>
                <a:spcPct val="90000"/>
              </a:lnSpc>
              <a:buNone/>
            </a:pPr>
            <a:r>
              <a:rPr lang="fa-IR" altLang="fa-IR" dirty="0">
                <a:solidFill>
                  <a:schemeClr val="bg1"/>
                </a:solidFill>
              </a:rPr>
              <a:t>کارکنان بهداشتی سطوح محیطی، ممکن است موارد </a:t>
            </a:r>
            <a:r>
              <a:rPr lang="en-US" altLang="fa-IR" b="1" i="1" dirty="0">
                <a:solidFill>
                  <a:schemeClr val="bg1"/>
                </a:solidFill>
              </a:rPr>
              <a:t>AEFI</a:t>
            </a:r>
            <a:r>
              <a:rPr lang="en-US" altLang="fa-IR" dirty="0">
                <a:solidFill>
                  <a:schemeClr val="bg1"/>
                </a:solidFill>
              </a:rPr>
              <a:t> </a:t>
            </a:r>
            <a:r>
              <a:rPr lang="fa-IR" altLang="fa-IR" dirty="0">
                <a:solidFill>
                  <a:schemeClr val="bg1"/>
                </a:solidFill>
              </a:rPr>
              <a:t>را به دلایل ذیل گزارش نکنند:</a:t>
            </a:r>
          </a:p>
          <a:p>
            <a:pPr algn="r" rtl="1">
              <a:lnSpc>
                <a:spcPct val="90000"/>
              </a:lnSpc>
              <a:buClr>
                <a:srgbClr val="FF0000"/>
              </a:buClr>
              <a:buFont typeface="Wingdings" pitchFamily="2" charset="2"/>
              <a:buChar char="Ø"/>
            </a:pPr>
            <a:r>
              <a:rPr lang="fa-IR" altLang="fa-IR" dirty="0">
                <a:solidFill>
                  <a:srgbClr val="0000FF"/>
                </a:solidFill>
              </a:rPr>
              <a:t>بی توجهی</a:t>
            </a:r>
          </a:p>
          <a:p>
            <a:pPr algn="r" rtl="1">
              <a:lnSpc>
                <a:spcPct val="90000"/>
              </a:lnSpc>
              <a:buClr>
                <a:srgbClr val="FF0000"/>
              </a:buClr>
              <a:buFont typeface="Wingdings" pitchFamily="2" charset="2"/>
              <a:buChar char="Ø"/>
            </a:pPr>
            <a:r>
              <a:rPr lang="fa-IR" altLang="fa-IR" dirty="0">
                <a:solidFill>
                  <a:srgbClr val="0000FF"/>
                </a:solidFill>
              </a:rPr>
              <a:t>بی اطلاعی</a:t>
            </a:r>
          </a:p>
          <a:p>
            <a:pPr algn="r" rtl="1">
              <a:lnSpc>
                <a:spcPct val="90000"/>
              </a:lnSpc>
              <a:buClr>
                <a:srgbClr val="FF0000"/>
              </a:buClr>
              <a:buFont typeface="Wingdings" pitchFamily="2" charset="2"/>
              <a:buChar char="Ø"/>
            </a:pPr>
            <a:r>
              <a:rPr lang="fa-IR" altLang="fa-IR" dirty="0">
                <a:solidFill>
                  <a:srgbClr val="0000FF"/>
                </a:solidFill>
              </a:rPr>
              <a:t>بی علا قگی</a:t>
            </a:r>
          </a:p>
          <a:p>
            <a:pPr algn="r" rtl="1">
              <a:lnSpc>
                <a:spcPct val="90000"/>
              </a:lnSpc>
              <a:buClr>
                <a:srgbClr val="FF0000"/>
              </a:buClr>
              <a:buFont typeface="Wingdings" pitchFamily="2" charset="2"/>
              <a:buChar char="Ø"/>
            </a:pPr>
            <a:r>
              <a:rPr lang="fa-IR" altLang="fa-IR" dirty="0">
                <a:solidFill>
                  <a:srgbClr val="0000FF"/>
                </a:solidFill>
              </a:rPr>
              <a:t>ترس</a:t>
            </a:r>
          </a:p>
          <a:p>
            <a:pPr algn="r" rtl="1">
              <a:lnSpc>
                <a:spcPct val="90000"/>
              </a:lnSpc>
              <a:buClr>
                <a:srgbClr val="FF0000"/>
              </a:buClr>
              <a:buFont typeface="Wingdings" pitchFamily="2" charset="2"/>
              <a:buChar char="Ø"/>
            </a:pPr>
            <a:r>
              <a:rPr lang="fa-IR" altLang="fa-IR" dirty="0">
                <a:solidFill>
                  <a:srgbClr val="0000FF"/>
                </a:solidFill>
              </a:rPr>
              <a:t>احساس تقصیر</a:t>
            </a:r>
          </a:p>
          <a:p>
            <a:pPr algn="r" rtl="1">
              <a:lnSpc>
                <a:spcPct val="90000"/>
              </a:lnSpc>
              <a:buClr>
                <a:srgbClr val="FF0000"/>
              </a:buClr>
              <a:buFont typeface="Wingdings" pitchFamily="2" charset="2"/>
              <a:buChar char="Ø"/>
            </a:pPr>
            <a:r>
              <a:rPr lang="fa-IR" altLang="fa-IR" dirty="0">
                <a:solidFill>
                  <a:srgbClr val="0000FF"/>
                </a:solidFill>
              </a:rPr>
              <a:t>عدم اعتماد به نفس</a:t>
            </a:r>
            <a:endParaRPr lang="en-US" altLang="fa-IR" dirty="0">
              <a:solidFill>
                <a:srgbClr val="0000FF"/>
              </a:solidFill>
            </a:endParaRPr>
          </a:p>
          <a:p>
            <a:pPr marL="137160" indent="0" algn="r" rtl="1">
              <a:buNone/>
            </a:pPr>
            <a:endParaRPr lang="fa-IR" dirty="0">
              <a:solidFill>
                <a:schemeClr val="bg1"/>
              </a:solidFill>
            </a:endParaRPr>
          </a:p>
        </p:txBody>
      </p:sp>
    </p:spTree>
    <p:extLst>
      <p:ext uri="{BB962C8B-B14F-4D97-AF65-F5344CB8AC3E}">
        <p14:creationId xmlns:p14="http://schemas.microsoft.com/office/powerpoint/2010/main" val="1637826654"/>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a:solidFill>
                  <a:srgbClr val="002060"/>
                </a:solidFill>
              </a:rPr>
              <a:t>علت گزارش </a:t>
            </a:r>
            <a:r>
              <a:rPr lang="en-US" dirty="0">
                <a:solidFill>
                  <a:srgbClr val="002060"/>
                </a:solidFill>
              </a:rPr>
              <a:t>AEFI</a:t>
            </a:r>
            <a:r>
              <a:rPr lang="fa-IR" dirty="0">
                <a:solidFill>
                  <a:srgbClr val="002060"/>
                </a:solidFill>
              </a:rPr>
              <a:t>  ؟</a:t>
            </a:r>
            <a:endParaRPr lang="fa-IR"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30509" y="1704843"/>
            <a:ext cx="6882981" cy="4499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8832072"/>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332656"/>
            <a:ext cx="8784976" cy="6408712"/>
          </a:xfrm>
          <a:ln>
            <a:solidFill>
              <a:schemeClr val="tx2">
                <a:lumMod val="40000"/>
                <a:lumOff val="60000"/>
              </a:schemeClr>
            </a:solidFill>
          </a:ln>
        </p:spPr>
        <p:style>
          <a:lnRef idx="3">
            <a:schemeClr val="lt1"/>
          </a:lnRef>
          <a:fillRef idx="1">
            <a:schemeClr val="accent2"/>
          </a:fillRef>
          <a:effectRef idx="1">
            <a:schemeClr val="accent2"/>
          </a:effectRef>
          <a:fontRef idx="minor">
            <a:schemeClr val="lt1"/>
          </a:fontRef>
        </p:style>
        <p:txBody>
          <a:bodyPr/>
          <a:lstStyle/>
          <a:p>
            <a:pPr algn="r" rtl="1" eaLnBrk="0" fontAlgn="base" hangingPunct="0">
              <a:spcBef>
                <a:spcPct val="0"/>
              </a:spcBef>
              <a:spcAft>
                <a:spcPct val="0"/>
              </a:spcAft>
              <a:buFont typeface="Wingdings" pitchFamily="2" charset="2"/>
              <a:buChar char="ü"/>
            </a:pPr>
            <a:r>
              <a:rPr lang="ar-SA" sz="3200" b="1" dirty="0">
                <a:solidFill>
                  <a:schemeClr val="bg1"/>
                </a:solidFill>
                <a:latin typeface="Times New Roman" pitchFamily="18" charset="0"/>
                <a:ea typeface="Times New Roman" pitchFamily="18" charset="0"/>
                <a:cs typeface="2  Mitra" pitchFamily="2" charset="-78"/>
              </a:rPr>
              <a:t>افزایش پذیرش ایمنسازی</a:t>
            </a:r>
            <a:r>
              <a:rPr lang="fa-IR" sz="3200" b="1" dirty="0">
                <a:solidFill>
                  <a:schemeClr val="bg1"/>
                </a:solidFill>
                <a:latin typeface="Times New Roman" pitchFamily="18" charset="0"/>
                <a:ea typeface="Times New Roman" pitchFamily="18" charset="0"/>
                <a:cs typeface="2  Mitra" pitchFamily="2" charset="-78"/>
              </a:rPr>
              <a:t> و </a:t>
            </a:r>
            <a:r>
              <a:rPr lang="ar-SA" sz="3200" b="1" dirty="0">
                <a:solidFill>
                  <a:schemeClr val="bg1"/>
                </a:solidFill>
                <a:latin typeface="Times New Roman" pitchFamily="18" charset="0"/>
                <a:ea typeface="Times New Roman" pitchFamily="18" charset="0"/>
                <a:cs typeface="2  Mitra" pitchFamily="2" charset="-78"/>
              </a:rPr>
              <a:t>بالا بردن کیفیت خدمات واکسیناسیون</a:t>
            </a:r>
            <a:endParaRPr lang="en-US" sz="3200" b="1" dirty="0">
              <a:solidFill>
                <a:schemeClr val="bg1"/>
              </a:solidFill>
              <a:latin typeface="Times New Roman" pitchFamily="18" charset="0"/>
              <a:ea typeface="Times New Roman" pitchFamily="18" charset="0"/>
              <a:cs typeface="2  Mitra" pitchFamily="2" charset="-78"/>
            </a:endParaRPr>
          </a:p>
          <a:p>
            <a:pPr algn="r" rtl="1" eaLnBrk="0" fontAlgn="base" hangingPunct="0">
              <a:spcBef>
                <a:spcPct val="0"/>
              </a:spcBef>
              <a:spcAft>
                <a:spcPct val="0"/>
              </a:spcAft>
              <a:buFont typeface="Wingdings" pitchFamily="2" charset="2"/>
              <a:buChar char="ü"/>
            </a:pPr>
            <a:endParaRPr lang="en-US" b="1" dirty="0">
              <a:solidFill>
                <a:schemeClr val="bg1"/>
              </a:solidFill>
              <a:latin typeface="Times New Roman" pitchFamily="18" charset="0"/>
              <a:ea typeface="Times New Roman" pitchFamily="18" charset="0"/>
              <a:cs typeface="2  Mitra" pitchFamily="2" charset="-78"/>
            </a:endParaRPr>
          </a:p>
          <a:p>
            <a:pPr lvl="0" algn="r" rtl="1"/>
            <a:r>
              <a:rPr lang="ar-SA" dirty="0">
                <a:solidFill>
                  <a:schemeClr val="bg1"/>
                </a:solidFill>
              </a:rPr>
              <a:t>تعيين ، تصحيح و جلوگيري از خطاي برنامه</a:t>
            </a:r>
            <a:r>
              <a:rPr lang="en-US" dirty="0">
                <a:solidFill>
                  <a:schemeClr val="bg1"/>
                </a:solidFill>
              </a:rPr>
              <a:t>.</a:t>
            </a:r>
          </a:p>
          <a:p>
            <a:pPr lvl="0" algn="r" rtl="1"/>
            <a:r>
              <a:rPr lang="en-US" dirty="0">
                <a:solidFill>
                  <a:schemeClr val="bg1"/>
                </a:solidFill>
              </a:rPr>
              <a:t> </a:t>
            </a:r>
            <a:r>
              <a:rPr lang="ar-SA" dirty="0">
                <a:solidFill>
                  <a:schemeClr val="bg1"/>
                </a:solidFill>
              </a:rPr>
              <a:t>شناسايي ميزان هاي بالاي موارد </a:t>
            </a:r>
            <a:r>
              <a:rPr lang="en-US" dirty="0">
                <a:solidFill>
                  <a:schemeClr val="bg1"/>
                </a:solidFill>
              </a:rPr>
              <a:t>AEFI</a:t>
            </a:r>
            <a:r>
              <a:rPr lang="ar-SA" dirty="0">
                <a:solidFill>
                  <a:schemeClr val="bg1"/>
                </a:solidFill>
              </a:rPr>
              <a:t> غير معمول</a:t>
            </a:r>
            <a:r>
              <a:rPr lang="en-US" dirty="0">
                <a:solidFill>
                  <a:schemeClr val="bg1"/>
                </a:solidFill>
              </a:rPr>
              <a:t>.</a:t>
            </a:r>
          </a:p>
          <a:p>
            <a:pPr lvl="0" algn="r" rtl="1"/>
            <a:r>
              <a:rPr lang="ar-SA" dirty="0">
                <a:solidFill>
                  <a:schemeClr val="bg1"/>
                </a:solidFill>
              </a:rPr>
              <a:t> اطمينان از اينكه پيامدهاي همزمان موجب كاهش پوشش ايمنسازي نشود.</a:t>
            </a:r>
            <a:endParaRPr lang="en-US" dirty="0">
              <a:solidFill>
                <a:schemeClr val="bg1"/>
              </a:solidFill>
            </a:endParaRPr>
          </a:p>
          <a:p>
            <a:pPr lvl="0" algn="r" rtl="1"/>
            <a:r>
              <a:rPr lang="ar-SA" dirty="0">
                <a:solidFill>
                  <a:schemeClr val="bg1"/>
                </a:solidFill>
              </a:rPr>
              <a:t> وجود اطمينان از برنامه ايمنسازي و پاسخ لازم به جامعه خصوصاً والدين و متخصصين </a:t>
            </a:r>
            <a:endParaRPr lang="en-US" dirty="0">
              <a:solidFill>
                <a:schemeClr val="bg1"/>
              </a:solidFill>
            </a:endParaRPr>
          </a:p>
          <a:p>
            <a:pPr lvl="0" algn="r" rtl="1"/>
            <a:r>
              <a:rPr lang="ar-SA" dirty="0">
                <a:solidFill>
                  <a:schemeClr val="bg1"/>
                </a:solidFill>
              </a:rPr>
              <a:t> ايجاد فرضيه هاي جديد در مورد واكنشهاي واكسن كه خاص ان جمعيت است</a:t>
            </a:r>
            <a:endParaRPr lang="en-US" dirty="0">
              <a:solidFill>
                <a:schemeClr val="bg1"/>
              </a:solidFill>
            </a:endParaRPr>
          </a:p>
          <a:p>
            <a:pPr algn="r" rtl="1"/>
            <a:r>
              <a:rPr lang="ar-SA" dirty="0">
                <a:solidFill>
                  <a:schemeClr val="bg1"/>
                </a:solidFill>
              </a:rPr>
              <a:t> تخمين ميزان </a:t>
            </a:r>
            <a:r>
              <a:rPr lang="en-US" dirty="0">
                <a:solidFill>
                  <a:schemeClr val="bg1"/>
                </a:solidFill>
              </a:rPr>
              <a:t>AEFI</a:t>
            </a:r>
            <a:r>
              <a:rPr lang="ar-SA" dirty="0">
                <a:solidFill>
                  <a:schemeClr val="bg1"/>
                </a:solidFill>
              </a:rPr>
              <a:t> در جمعيت ، در مقايسه با آزمونها و داده هاي بين المللی</a:t>
            </a:r>
            <a:endParaRPr lang="en-US" b="1" dirty="0">
              <a:solidFill>
                <a:schemeClr val="bg1"/>
              </a:solidFill>
              <a:latin typeface="Times New Roman" pitchFamily="18" charset="0"/>
              <a:cs typeface="2  Mitra" pitchFamily="2" charset="-78"/>
            </a:endParaRPr>
          </a:p>
          <a:p>
            <a:pPr lvl="0" algn="r" rtl="1" eaLnBrk="0" fontAlgn="base" hangingPunct="0">
              <a:spcBef>
                <a:spcPct val="0"/>
              </a:spcBef>
              <a:spcAft>
                <a:spcPct val="0"/>
              </a:spcAft>
            </a:pPr>
            <a:endParaRPr lang="en-US" sz="3200" dirty="0">
              <a:solidFill>
                <a:schemeClr val="bg1"/>
              </a:solidFill>
              <a:latin typeface="Arial" pitchFamily="34" charset="0"/>
              <a:cs typeface="Arial" pitchFamily="34" charset="0"/>
            </a:endParaRPr>
          </a:p>
          <a:p>
            <a:pPr algn="r"/>
            <a:endParaRPr lang="fa-IR" dirty="0">
              <a:solidFill>
                <a:schemeClr val="bg1"/>
              </a:solidFill>
            </a:endParaRPr>
          </a:p>
        </p:txBody>
      </p:sp>
    </p:spTree>
    <p:extLst>
      <p:ext uri="{BB962C8B-B14F-4D97-AF65-F5344CB8AC3E}">
        <p14:creationId xmlns:p14="http://schemas.microsoft.com/office/powerpoint/2010/main" val="2703349227"/>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5786" y="500042"/>
            <a:ext cx="7215238" cy="6186309"/>
          </a:xfrm>
          <a:prstGeom prst="rect">
            <a:avLst/>
          </a:prstGeom>
          <a:noFill/>
        </p:spPr>
        <p:txBody>
          <a:bodyPr wrap="square" rtlCol="0">
            <a:spAutoFit/>
          </a:bodyPr>
          <a:lstStyle/>
          <a:p>
            <a:pPr algn="r"/>
            <a:r>
              <a:rPr lang="fa-IR" sz="2000" dirty="0" smtClean="0">
                <a:solidFill>
                  <a:schemeClr val="bg1"/>
                </a:solidFill>
                <a:cs typeface="2  Titr" pitchFamily="2" charset="-78"/>
              </a:rPr>
              <a:t>توصیه های عمومی در واکسیناسیون</a:t>
            </a:r>
          </a:p>
          <a:p>
            <a:pPr algn="r"/>
            <a:r>
              <a:rPr lang="fa-IR" sz="2400" dirty="0" smtClean="0">
                <a:solidFill>
                  <a:schemeClr val="accent5">
                    <a:lumMod val="75000"/>
                  </a:schemeClr>
                </a:solidFill>
              </a:rPr>
              <a:t>1-بررسی موقعیتهای خاص </a:t>
            </a:r>
          </a:p>
          <a:p>
            <a:pPr algn="r" rtl="1">
              <a:buFont typeface="Arial" pitchFamily="34" charset="0"/>
              <a:buChar char="•"/>
            </a:pPr>
            <a:r>
              <a:rPr lang="fa-IR" sz="2400" dirty="0" smtClean="0">
                <a:solidFill>
                  <a:srgbClr val="C00000"/>
                </a:solidFill>
              </a:rPr>
              <a:t>واکسیناسیون در حاملگی</a:t>
            </a:r>
          </a:p>
          <a:p>
            <a:pPr algn="r" rtl="1"/>
            <a:r>
              <a:rPr lang="fa-IR" dirty="0" smtClean="0">
                <a:solidFill>
                  <a:schemeClr val="bg1"/>
                </a:solidFill>
              </a:rPr>
              <a:t>-به علت احتمال انتقال ویروس به جنین ، واکسنهای ویروسی زنده مث </a:t>
            </a:r>
            <a:r>
              <a:rPr lang="en-US" dirty="0" smtClean="0">
                <a:solidFill>
                  <a:schemeClr val="bg1"/>
                </a:solidFill>
              </a:rPr>
              <a:t>MMR</a:t>
            </a:r>
            <a:r>
              <a:rPr lang="fa-IR" dirty="0" smtClean="0">
                <a:solidFill>
                  <a:schemeClr val="bg1"/>
                </a:solidFill>
              </a:rPr>
              <a:t>، آبله مرغان وواکسنهای زنده ضعیف شده آنفلوآنزا منع مصرف دارد</a:t>
            </a:r>
          </a:p>
          <a:p>
            <a:pPr algn="r" rtl="1"/>
            <a:r>
              <a:rPr lang="fa-IR" dirty="0" smtClean="0">
                <a:solidFill>
                  <a:schemeClr val="bg1"/>
                </a:solidFill>
              </a:rPr>
              <a:t>-واکسنهای غیر فعال چون قدرت تکثیر ندارند نمی توانند به جنین آسیب برسانند .(تزریق واکسن ویروس پاپیلومای انسانی (</a:t>
            </a:r>
            <a:r>
              <a:rPr lang="en-US" dirty="0" smtClean="0">
                <a:solidFill>
                  <a:schemeClr val="bg1"/>
                </a:solidFill>
              </a:rPr>
              <a:t>HPV</a:t>
            </a:r>
            <a:r>
              <a:rPr lang="fa-IR" dirty="0" smtClean="0">
                <a:solidFill>
                  <a:schemeClr val="bg1"/>
                </a:solidFill>
              </a:rPr>
              <a:t>)در زمان حاملگی ممنوع است</a:t>
            </a:r>
          </a:p>
          <a:p>
            <a:pPr algn="r" rtl="1"/>
            <a:r>
              <a:rPr lang="fa-IR" dirty="0" smtClean="0">
                <a:solidFill>
                  <a:schemeClr val="bg1"/>
                </a:solidFill>
              </a:rPr>
              <a:t>-فرم غیرفعال واکسن آنفلوآنزای فصلی در زمان بارداری مشکلی ایجاد نمی کند</a:t>
            </a:r>
          </a:p>
          <a:p>
            <a:pPr algn="r" rtl="1"/>
            <a:r>
              <a:rPr lang="fa-IR" dirty="0" smtClean="0">
                <a:solidFill>
                  <a:schemeClr val="bg1"/>
                </a:solidFill>
              </a:rPr>
              <a:t>-خانمهای سن باروری تا یکماه پس از تزریق </a:t>
            </a:r>
            <a:r>
              <a:rPr lang="en-US" dirty="0" smtClean="0">
                <a:solidFill>
                  <a:schemeClr val="bg1"/>
                </a:solidFill>
              </a:rPr>
              <a:t>MMR</a:t>
            </a:r>
            <a:r>
              <a:rPr lang="fa-IR" dirty="0" smtClean="0">
                <a:solidFill>
                  <a:schemeClr val="bg1"/>
                </a:solidFill>
              </a:rPr>
              <a:t>نباید باردار شوند</a:t>
            </a:r>
          </a:p>
          <a:p>
            <a:pPr algn="r" rtl="1"/>
            <a:r>
              <a:rPr lang="fa-IR" dirty="0" smtClean="0">
                <a:solidFill>
                  <a:schemeClr val="bg1"/>
                </a:solidFill>
              </a:rPr>
              <a:t>-واکسنهای دوگانه بزرگسال (</a:t>
            </a:r>
            <a:r>
              <a:rPr lang="en-US" dirty="0" smtClean="0">
                <a:solidFill>
                  <a:schemeClr val="bg1"/>
                </a:solidFill>
              </a:rPr>
              <a:t>Td</a:t>
            </a:r>
            <a:r>
              <a:rPr lang="fa-IR" dirty="0" smtClean="0">
                <a:solidFill>
                  <a:schemeClr val="bg1"/>
                </a:solidFill>
              </a:rPr>
              <a:t>و</a:t>
            </a:r>
            <a:r>
              <a:rPr lang="en-US" dirty="0" err="1" smtClean="0">
                <a:solidFill>
                  <a:schemeClr val="bg1"/>
                </a:solidFill>
              </a:rPr>
              <a:t>Tdap</a:t>
            </a:r>
            <a:r>
              <a:rPr lang="fa-IR" dirty="0" smtClean="0">
                <a:solidFill>
                  <a:schemeClr val="bg1"/>
                </a:solidFill>
              </a:rPr>
              <a:t>)در حاملگی ممنوع نیستند و بهترین زمان سه ماهه دوم یا سوم بارداری است</a:t>
            </a:r>
          </a:p>
          <a:p>
            <a:pPr algn="r" rtl="1">
              <a:buFont typeface="Arial" pitchFamily="34" charset="0"/>
              <a:buChar char="•"/>
            </a:pPr>
            <a:r>
              <a:rPr lang="fa-IR" dirty="0" smtClean="0">
                <a:solidFill>
                  <a:srgbClr val="C00000"/>
                </a:solidFill>
              </a:rPr>
              <a:t>نقص ایمنی </a:t>
            </a:r>
          </a:p>
          <a:p>
            <a:pPr algn="r" rtl="1"/>
            <a:r>
              <a:rPr lang="fa-IR" dirty="0" smtClean="0">
                <a:solidFill>
                  <a:schemeClr val="bg1"/>
                </a:solidFill>
              </a:rPr>
              <a:t>-در موارد نقص ایمنی استفاده از واکسنهای ویروسی زنده ممنوع بوده و در این افراد فقط واکسنهای ویروسی غیر فعال می توانند بکار رود</a:t>
            </a:r>
          </a:p>
          <a:p>
            <a:pPr algn="r" rtl="1"/>
            <a:r>
              <a:rPr lang="fa-IR" dirty="0" smtClean="0">
                <a:solidFill>
                  <a:schemeClr val="bg1"/>
                </a:solidFill>
              </a:rPr>
              <a:t>-افرادی که با بیماران مبتلا به نقص سیستم ایمنی در یک محل زندگی می کنند اگر واکسنهای زنده ویروسی دریافت کنند اشکالی پیش نمی آید</a:t>
            </a:r>
          </a:p>
          <a:p>
            <a:pPr algn="r" rtl="1"/>
            <a:r>
              <a:rPr lang="fa-IR" dirty="0" smtClean="0">
                <a:solidFill>
                  <a:schemeClr val="bg1"/>
                </a:solidFill>
              </a:rPr>
              <a:t>-برای بیماران مبتلا به سرطان که تحت شیمی درمانی هستند ویا رادیوتراپی می شوند واکسنهای ویروسی زنده ممنوع هستند و حداقل تا 3ماه پس از قطع یا پایان درمان نباید از این واکسنها استفاده کنند</a:t>
            </a:r>
          </a:p>
          <a:p>
            <a:pPr algn="r" rtl="1"/>
            <a:r>
              <a:rPr lang="fa-IR" dirty="0" smtClean="0">
                <a:solidFill>
                  <a:schemeClr val="bg1"/>
                </a:solidFill>
              </a:rPr>
              <a:t>- در افرادی که تحت درمان با دزهای بالای کورتیکواستروئید ها هستند واکسنهای ویروسی زنده ممنوع است (استروئید های استنشاقی که برای آسم بکار می رود مشکلی ندارد)</a:t>
            </a:r>
            <a:endParaRPr lang="en-US" dirty="0">
              <a:solidFill>
                <a:schemeClr val="bg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229600" cy="922114"/>
          </a:xfrm>
        </p:spPr>
        <p:txBody>
          <a:bodyPr/>
          <a:lstStyle/>
          <a:p>
            <a:pPr rtl="1"/>
            <a:r>
              <a:rPr lang="fa-IR" dirty="0" smtClean="0">
                <a:solidFill>
                  <a:srgbClr val="002060"/>
                </a:solidFill>
              </a:rPr>
              <a:t>طبقه بندی </a:t>
            </a:r>
            <a:r>
              <a:rPr lang="en-US" dirty="0" smtClean="0">
                <a:solidFill>
                  <a:srgbClr val="002060"/>
                </a:solidFill>
              </a:rPr>
              <a:t>who</a:t>
            </a:r>
            <a:endParaRPr lang="fa-IR" dirty="0">
              <a:solidFill>
                <a:srgbClr val="002060"/>
              </a:solidFill>
            </a:endParaRP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1204582625"/>
              </p:ext>
            </p:extLst>
          </p:nvPr>
        </p:nvGraphicFramePr>
        <p:xfrm>
          <a:off x="457200" y="1600200"/>
          <a:ext cx="8229600" cy="3989040"/>
        </p:xfrm>
        <a:graphic>
          <a:graphicData uri="http://schemas.openxmlformats.org/drawingml/2006/table">
            <a:tbl>
              <a:tblPr rtl="1" firstRow="1" bandRow="1">
                <a:tableStyleId>{D7AC3CCA-C797-4891-BE02-D94E43425B78}</a:tableStyleId>
              </a:tblPr>
              <a:tblGrid>
                <a:gridCol w="8229600"/>
              </a:tblGrid>
              <a:tr h="797808">
                <a:tc>
                  <a:txBody>
                    <a:bodyPr/>
                    <a:lstStyle/>
                    <a:p>
                      <a:pPr algn="ctr" rtl="1"/>
                      <a:r>
                        <a:rPr kumimoji="0" lang="fa-IR" sz="2000" b="1" u="none" strike="noStrike" kern="1200" baseline="0" dirty="0" smtClean="0">
                          <a:cs typeface="B Nazanin" panose="00000400000000000000" pitchFamily="2" charset="-78"/>
                        </a:rPr>
                        <a:t>پيامدهاي مربوط به ماهيت واکسن</a:t>
                      </a:r>
                      <a:endParaRPr kumimoji="0" lang="fa-IR" sz="2000" b="1" i="0" u="none" strike="noStrike" kern="1200" baseline="0" dirty="0" smtClean="0">
                        <a:solidFill>
                          <a:schemeClr val="lt1"/>
                        </a:solidFill>
                        <a:latin typeface="+mn-lt"/>
                        <a:ea typeface="+mn-ea"/>
                        <a:cs typeface="B Nazanin" panose="00000400000000000000" pitchFamily="2" charset="-78"/>
                      </a:endParaRPr>
                    </a:p>
                  </a:txBody>
                  <a:tcPr anchor="ctr"/>
                </a:tc>
              </a:tr>
              <a:tr h="797808">
                <a:tc>
                  <a:txBody>
                    <a:bodyPr/>
                    <a:lstStyle/>
                    <a:p>
                      <a:pPr algn="ctr" rtl="1"/>
                      <a:r>
                        <a:rPr kumimoji="0" lang="fa-IR" sz="2000" b="1" u="none" strike="noStrike" kern="1200" baseline="0" dirty="0" smtClean="0">
                          <a:cs typeface="B Nazanin" panose="00000400000000000000" pitchFamily="2" charset="-78"/>
                        </a:rPr>
                        <a:t>پيامدهاي مربوط به نقص کیفیت واکسن</a:t>
                      </a:r>
                      <a:endParaRPr kumimoji="0" lang="fa-IR" sz="2000" b="1" i="0" u="none" strike="noStrike" kern="1200" baseline="0" dirty="0" smtClean="0">
                        <a:solidFill>
                          <a:schemeClr val="dk1"/>
                        </a:solidFill>
                        <a:latin typeface="+mn-lt"/>
                        <a:ea typeface="+mn-ea"/>
                        <a:cs typeface="B Nazanin" panose="00000400000000000000" pitchFamily="2" charset="-78"/>
                      </a:endParaRPr>
                    </a:p>
                  </a:txBody>
                  <a:tcPr anchor="ctr"/>
                </a:tc>
              </a:tr>
              <a:tr h="797808">
                <a:tc>
                  <a:txBody>
                    <a:bodyPr/>
                    <a:lstStyle/>
                    <a:p>
                      <a:pPr algn="ctr" rtl="1"/>
                      <a:r>
                        <a:rPr kumimoji="0" lang="fa-IR" sz="2000" b="1" u="none" strike="noStrike" kern="1200" baseline="0" dirty="0" smtClean="0">
                          <a:cs typeface="B Nazanin" panose="00000400000000000000" pitchFamily="2" charset="-78"/>
                        </a:rPr>
                        <a:t>پيامدهاي مربوط به خطاي ایمن سازی</a:t>
                      </a:r>
                      <a:endParaRPr kumimoji="0" lang="fa-IR" sz="2000" b="1" i="0" u="none" strike="noStrike" kern="1200" baseline="0" dirty="0" smtClean="0">
                        <a:solidFill>
                          <a:schemeClr val="dk1"/>
                        </a:solidFill>
                        <a:latin typeface="+mn-lt"/>
                        <a:ea typeface="+mn-ea"/>
                        <a:cs typeface="B Nazanin" panose="00000400000000000000" pitchFamily="2" charset="-78"/>
                      </a:endParaRPr>
                    </a:p>
                  </a:txBody>
                  <a:tcPr anchor="ctr"/>
                </a:tc>
              </a:tr>
              <a:tr h="797808">
                <a:tc>
                  <a:txBody>
                    <a:bodyPr/>
                    <a:lstStyle/>
                    <a:p>
                      <a:pPr algn="ctr" rtl="1"/>
                      <a:r>
                        <a:rPr kumimoji="0" lang="fa-IR" sz="2000" b="1" u="none" strike="noStrike" kern="1200" baseline="0" dirty="0" smtClean="0">
                          <a:cs typeface="B Nazanin" panose="00000400000000000000" pitchFamily="2" charset="-78"/>
                        </a:rPr>
                        <a:t>پيامدهاي مربوط به اضطراب ناشی از ایمن سازی</a:t>
                      </a:r>
                      <a:endParaRPr kumimoji="0" lang="fa-IR" sz="2000" b="1" i="0" u="none" strike="noStrike" kern="1200" baseline="0" dirty="0" smtClean="0">
                        <a:solidFill>
                          <a:schemeClr val="dk1"/>
                        </a:solidFill>
                        <a:latin typeface="+mn-lt"/>
                        <a:ea typeface="+mn-ea"/>
                        <a:cs typeface="B Nazanin" panose="00000400000000000000" pitchFamily="2" charset="-78"/>
                      </a:endParaRPr>
                    </a:p>
                  </a:txBody>
                  <a:tcPr anchor="ctr"/>
                </a:tc>
              </a:tr>
              <a:tr h="797808">
                <a:tc>
                  <a:txBody>
                    <a:bodyPr/>
                    <a:lstStyle/>
                    <a:p>
                      <a:pPr algn="ctr" rtl="1"/>
                      <a:r>
                        <a:rPr kumimoji="0" lang="fa-IR" sz="2000" b="1" u="none" strike="noStrike" kern="1200" baseline="0" dirty="0" smtClean="0">
                          <a:cs typeface="B Nazanin" panose="00000400000000000000" pitchFamily="2" charset="-78"/>
                        </a:rPr>
                        <a:t>پيامدهاي همزماني</a:t>
                      </a:r>
                      <a:endParaRPr lang="fa-IR" sz="2000" b="1" dirty="0">
                        <a:cs typeface="B Nazanin" panose="00000400000000000000" pitchFamily="2" charset="-78"/>
                      </a:endParaRPr>
                    </a:p>
                  </a:txBody>
                  <a:tcPr anchor="ctr"/>
                </a:tc>
              </a:tr>
            </a:tbl>
          </a:graphicData>
        </a:graphic>
      </p:graphicFrame>
    </p:spTree>
    <p:extLst>
      <p:ext uri="{BB962C8B-B14F-4D97-AF65-F5344CB8AC3E}">
        <p14:creationId xmlns:p14="http://schemas.microsoft.com/office/powerpoint/2010/main" val="2822148979"/>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5786" y="642918"/>
            <a:ext cx="6715172" cy="4893647"/>
          </a:xfrm>
          <a:prstGeom prst="rect">
            <a:avLst/>
          </a:prstGeom>
          <a:noFill/>
        </p:spPr>
        <p:txBody>
          <a:bodyPr wrap="square" rtlCol="0">
            <a:spAutoFit/>
          </a:bodyPr>
          <a:lstStyle/>
          <a:p>
            <a:pPr algn="r" rtl="1">
              <a:buFont typeface="Arial" pitchFamily="34" charset="0"/>
              <a:buChar char="•"/>
            </a:pPr>
            <a:r>
              <a:rPr lang="fa-IR" sz="2400" dirty="0" smtClean="0">
                <a:solidFill>
                  <a:srgbClr val="C00000"/>
                </a:solidFill>
              </a:rPr>
              <a:t>آلرژی نسبت به سایر مواد</a:t>
            </a:r>
          </a:p>
          <a:p>
            <a:pPr algn="r" rtl="1"/>
            <a:r>
              <a:rPr lang="fa-IR" dirty="0" smtClean="0">
                <a:solidFill>
                  <a:schemeClr val="bg1"/>
                </a:solidFill>
              </a:rPr>
              <a:t>-فرم غیر اختصاصی آلرژی مانند آلرژی به پر پرندگان ،پنی سیلین ،کودکانی که سابقه آلرژی در خانواده آنها وجود داردو کودکانی که تحت درمان آلرژی هستند هیچکدام منعی برای واکسیناسیون محسوب نمی شود .هیچ کدام از واکسنها حاوی آنتی ژن پرندگان و پنی سیلین نیست</a:t>
            </a:r>
          </a:p>
          <a:p>
            <a:pPr algn="r" rtl="1"/>
            <a:r>
              <a:rPr lang="fa-IR" dirty="0" smtClean="0">
                <a:solidFill>
                  <a:schemeClr val="bg1"/>
                </a:solidFill>
              </a:rPr>
              <a:t>-واکنشهای آنافیلاکسی (بروز حساسیت شدید ناشی از</a:t>
            </a:r>
            <a:r>
              <a:rPr lang="en-US" dirty="0" err="1" smtClean="0">
                <a:solidFill>
                  <a:schemeClr val="bg1"/>
                </a:solidFill>
              </a:rPr>
              <a:t>IgE</a:t>
            </a:r>
            <a:r>
              <a:rPr lang="fa-IR" dirty="0" smtClean="0">
                <a:solidFill>
                  <a:schemeClr val="bg1"/>
                </a:solidFill>
              </a:rPr>
              <a:t>)نسبت به ترکیبات موجود در واکسن مانند آنتی ژن های تخم مرغ یا نئومایسین از موارد منع مصرف قطعی واکسن است . از واکنش از نوع آنافیلاکسی نباشد تجویز واکسن مانعی ندارد.در کسانی که به تخم مرغ آلرژی داشته و واکنشهای آنافیلاکسی نشان داده اند نباید واکسن آنفلو آنزا تزریق شود</a:t>
            </a:r>
          </a:p>
          <a:p>
            <a:pPr algn="r" rtl="1">
              <a:buFont typeface="Arial" pitchFamily="34" charset="0"/>
              <a:buChar char="•"/>
            </a:pPr>
            <a:r>
              <a:rPr lang="fa-IR" dirty="0" smtClean="0">
                <a:solidFill>
                  <a:schemeClr val="bg1"/>
                </a:solidFill>
              </a:rPr>
              <a:t>سابقه خانوادگی برای عوارض واکسن</a:t>
            </a:r>
          </a:p>
          <a:p>
            <a:pPr algn="r" rtl="1"/>
            <a:r>
              <a:rPr lang="fa-IR" dirty="0" smtClean="0">
                <a:solidFill>
                  <a:schemeClr val="bg1"/>
                </a:solidFill>
              </a:rPr>
              <a:t>تنها سابقه خانوادگی که در واکسیناسیون باید در نظر گرفته شود نقص سیستم ایمنی است و عوارض جانبی غیر وابسته به نقص سیستم ایمنی یا سابقه فامیلی تشنج یا سندرم مرگ ناگهانی نوزاد(</a:t>
            </a:r>
            <a:r>
              <a:rPr lang="en-US" dirty="0" smtClean="0">
                <a:solidFill>
                  <a:schemeClr val="bg1"/>
                </a:solidFill>
              </a:rPr>
              <a:t>SIDS</a:t>
            </a:r>
            <a:r>
              <a:rPr lang="fa-IR" dirty="0" smtClean="0">
                <a:solidFill>
                  <a:schemeClr val="bg1"/>
                </a:solidFill>
              </a:rPr>
              <a:t>)از موارد منع مصرف واکسن نیست.</a:t>
            </a:r>
          </a:p>
          <a:p>
            <a:pPr algn="r" rtl="1">
              <a:buFont typeface="Arial" pitchFamily="34" charset="0"/>
              <a:buChar char="•"/>
            </a:pPr>
            <a:r>
              <a:rPr lang="fa-IR" dirty="0" smtClean="0">
                <a:solidFill>
                  <a:srgbClr val="C00000"/>
                </a:solidFill>
              </a:rPr>
              <a:t>دوران شیردهی</a:t>
            </a:r>
          </a:p>
          <a:p>
            <a:pPr algn="r" rtl="1"/>
            <a:r>
              <a:rPr lang="fa-IR" dirty="0" smtClean="0">
                <a:solidFill>
                  <a:schemeClr val="bg1"/>
                </a:solidFill>
              </a:rPr>
              <a:t>در این دوران هیچ منع مصرفی برای واکسنهای موجود در نظر گرفته نمی شود</a:t>
            </a:r>
          </a:p>
          <a:p>
            <a:pPr algn="r" rtl="1"/>
            <a:endParaRPr lang="fa-IR" dirty="0" smtClean="0">
              <a:solidFill>
                <a:schemeClr val="bg1"/>
              </a:solidFill>
            </a:endParaRPr>
          </a:p>
          <a:p>
            <a:pPr algn="r" rtl="1">
              <a:buFont typeface="Arial" pitchFamily="34" charset="0"/>
              <a:buChar char="•"/>
            </a:pPr>
            <a:endParaRPr lang="en-US" dirty="0">
              <a:solidFill>
                <a:schemeClr val="bg1"/>
              </a:solidFill>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00100" y="714356"/>
            <a:ext cx="6858048" cy="1754326"/>
          </a:xfrm>
          <a:prstGeom prst="rect">
            <a:avLst/>
          </a:prstGeom>
          <a:noFill/>
        </p:spPr>
        <p:txBody>
          <a:bodyPr wrap="square" rtlCol="0">
            <a:spAutoFit/>
          </a:bodyPr>
          <a:lstStyle/>
          <a:p>
            <a:pPr algn="r" rtl="1"/>
            <a:r>
              <a:rPr lang="fa-IR" dirty="0" smtClean="0">
                <a:solidFill>
                  <a:schemeClr val="bg1"/>
                </a:solidFill>
              </a:rPr>
              <a:t>-درموارد بیماری حاد متوسط تا شدید بهتر است همه واکسنها تا برطرف شدن  بیماری به تاخیر بیفتد. </a:t>
            </a:r>
          </a:p>
          <a:p>
            <a:pPr algn="r" rtl="1"/>
            <a:r>
              <a:rPr lang="fa-IR" dirty="0" smtClean="0">
                <a:solidFill>
                  <a:schemeClr val="bg1"/>
                </a:solidFill>
              </a:rPr>
              <a:t>-بیماری های خفیفی  مانند اوتیت میانی ،سرماخوردگی و اسهال هیچکدام ممنوعیت دریافت واکسن نیستند .</a:t>
            </a:r>
          </a:p>
          <a:p>
            <a:pPr algn="r" rtl="1">
              <a:buFontTx/>
              <a:buChar char="-"/>
            </a:pPr>
            <a:r>
              <a:rPr lang="fa-IR" dirty="0" smtClean="0">
                <a:solidFill>
                  <a:schemeClr val="bg1"/>
                </a:solidFill>
              </a:rPr>
              <a:t>درمان با داروهای آنتی بیوتیکی هم نیازی به تاخیر انداختن واکسن ندارد</a:t>
            </a:r>
          </a:p>
          <a:p>
            <a:pPr algn="r" rtl="1"/>
            <a:endParaRPr lang="en-US" dirty="0">
              <a:solidFill>
                <a:schemeClr val="bg1"/>
              </a:solidFill>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00100" y="785794"/>
            <a:ext cx="6858048" cy="4308872"/>
          </a:xfrm>
          <a:prstGeom prst="rect">
            <a:avLst/>
          </a:prstGeom>
          <a:noFill/>
        </p:spPr>
        <p:txBody>
          <a:bodyPr wrap="square" rtlCol="0">
            <a:spAutoFit/>
          </a:bodyPr>
          <a:lstStyle/>
          <a:p>
            <a:pPr algn="r" rtl="1"/>
            <a:r>
              <a:rPr lang="fa-IR" sz="2000" dirty="0" smtClean="0">
                <a:solidFill>
                  <a:schemeClr val="bg1"/>
                </a:solidFill>
                <a:cs typeface="2  Titr" pitchFamily="2" charset="-78"/>
              </a:rPr>
              <a:t>سابقه واکنش شدید نسبت به واکسن در قبل</a:t>
            </a:r>
          </a:p>
          <a:p>
            <a:pPr algn="r" rtl="1"/>
            <a:endParaRPr lang="fa-IR" sz="2000" dirty="0" smtClean="0">
              <a:solidFill>
                <a:schemeClr val="bg1"/>
              </a:solidFill>
              <a:cs typeface="2  Titr" pitchFamily="2" charset="-78"/>
            </a:endParaRPr>
          </a:p>
          <a:p>
            <a:pPr algn="r" rtl="1"/>
            <a:r>
              <a:rPr lang="fa-IR" dirty="0" smtClean="0">
                <a:solidFill>
                  <a:schemeClr val="bg1"/>
                </a:solidFill>
              </a:rPr>
              <a:t>-سابقه آنافیلاکسی شدیدنسبت به دز قبلی واکسن ،منع دریافت دز بعدی محسوب می شود</a:t>
            </a:r>
          </a:p>
          <a:p>
            <a:pPr algn="r" rtl="1"/>
            <a:r>
              <a:rPr lang="fa-IR" dirty="0" smtClean="0">
                <a:solidFill>
                  <a:schemeClr val="bg1"/>
                </a:solidFill>
              </a:rPr>
              <a:t>-اگر سابقه آنسفالوپاتی 10-7روز پس از </a:t>
            </a:r>
            <a:r>
              <a:rPr lang="en-US" dirty="0" err="1" smtClean="0">
                <a:solidFill>
                  <a:schemeClr val="bg1"/>
                </a:solidFill>
              </a:rPr>
              <a:t>DTwP</a:t>
            </a:r>
            <a:r>
              <a:rPr lang="en-US" dirty="0" smtClean="0">
                <a:solidFill>
                  <a:schemeClr val="bg1"/>
                </a:solidFill>
              </a:rPr>
              <a:t>/</a:t>
            </a:r>
            <a:r>
              <a:rPr lang="en-US" dirty="0" err="1" smtClean="0">
                <a:solidFill>
                  <a:schemeClr val="bg1"/>
                </a:solidFill>
              </a:rPr>
              <a:t>DTaP</a:t>
            </a:r>
            <a:r>
              <a:rPr lang="en-US" dirty="0" smtClean="0">
                <a:solidFill>
                  <a:schemeClr val="bg1"/>
                </a:solidFill>
              </a:rPr>
              <a:t> </a:t>
            </a:r>
            <a:r>
              <a:rPr lang="fa-IR" dirty="0" smtClean="0">
                <a:solidFill>
                  <a:schemeClr val="bg1"/>
                </a:solidFill>
              </a:rPr>
              <a:t>وجود داشته باشد واکسنهای حاوی سیاه سرفه نباید داده شود</a:t>
            </a:r>
          </a:p>
          <a:p>
            <a:pPr algn="r" rtl="1">
              <a:buFontTx/>
              <a:buChar char="-"/>
            </a:pPr>
            <a:r>
              <a:rPr lang="fa-IR" dirty="0" smtClean="0">
                <a:solidFill>
                  <a:schemeClr val="bg1"/>
                </a:solidFill>
              </a:rPr>
              <a:t>موارد احتیاط برای </a:t>
            </a:r>
            <a:r>
              <a:rPr lang="en-US" dirty="0" err="1" smtClean="0">
                <a:solidFill>
                  <a:schemeClr val="bg1"/>
                </a:solidFill>
              </a:rPr>
              <a:t>DTwP</a:t>
            </a:r>
            <a:r>
              <a:rPr lang="en-US" dirty="0" smtClean="0">
                <a:solidFill>
                  <a:schemeClr val="bg1"/>
                </a:solidFill>
              </a:rPr>
              <a:t>/</a:t>
            </a:r>
            <a:r>
              <a:rPr lang="en-US" dirty="0" err="1" smtClean="0">
                <a:solidFill>
                  <a:schemeClr val="bg1"/>
                </a:solidFill>
              </a:rPr>
              <a:t>DTap</a:t>
            </a:r>
            <a:r>
              <a:rPr lang="fa-IR" dirty="0" smtClean="0">
                <a:solidFill>
                  <a:schemeClr val="bg1"/>
                </a:solidFill>
              </a:rPr>
              <a:t> شامل موارد زیر است :</a:t>
            </a:r>
          </a:p>
          <a:p>
            <a:pPr algn="r" rtl="1">
              <a:buFont typeface="Arial" pitchFamily="34" charset="0"/>
              <a:buChar char="•"/>
            </a:pPr>
            <a:r>
              <a:rPr lang="fa-IR" dirty="0" smtClean="0">
                <a:solidFill>
                  <a:schemeClr val="bg1"/>
                </a:solidFill>
              </a:rPr>
              <a:t>   تشنج در طی 3روز بعد از تجویز واکسنچ</a:t>
            </a:r>
          </a:p>
          <a:p>
            <a:pPr algn="r" rtl="1">
              <a:buFont typeface="Arial" pitchFamily="34" charset="0"/>
              <a:buChar char="•"/>
            </a:pPr>
            <a:r>
              <a:rPr lang="fa-IR" dirty="0" smtClean="0">
                <a:solidFill>
                  <a:schemeClr val="bg1"/>
                </a:solidFill>
              </a:rPr>
              <a:t> رنگ پریدگی یا دوره هایی از لنگیدن هنگام راه رفتن یا کلاپس عروقی در طی 48ساعت بعد از واکسن</a:t>
            </a:r>
          </a:p>
          <a:p>
            <a:pPr algn="r" rtl="1">
              <a:buFont typeface="Arial" pitchFamily="34" charset="0"/>
              <a:buChar char="•"/>
            </a:pPr>
            <a:r>
              <a:rPr lang="fa-IR" dirty="0" smtClean="0">
                <a:solidFill>
                  <a:schemeClr val="bg1"/>
                </a:solidFill>
              </a:rPr>
              <a:t>گریه مداوم برای 3ساعت در طول48ساعت بعد از دریافت واکسن</a:t>
            </a:r>
          </a:p>
          <a:p>
            <a:pPr algn="r" rtl="1">
              <a:buFont typeface="Arial" pitchFamily="34" charset="0"/>
              <a:buChar char="•"/>
            </a:pPr>
            <a:r>
              <a:rPr lang="fa-IR" dirty="0" smtClean="0">
                <a:solidFill>
                  <a:schemeClr val="bg1"/>
                </a:solidFill>
              </a:rPr>
              <a:t>تب 40 درجه در طی 48ساعت بعد از دریافت واکسن</a:t>
            </a:r>
          </a:p>
          <a:p>
            <a:pPr algn="r" rtl="1"/>
            <a:r>
              <a:rPr lang="fa-IR" dirty="0" smtClean="0">
                <a:solidFill>
                  <a:schemeClr val="bg1"/>
                </a:solidFill>
              </a:rPr>
              <a:t>(در موارد احتیاط معمولا واکسنها تا کسب نظر متخصص به تعویق می افتد مگر اینکه منافع دریافت واکسن از احتمال عوارض آن بیشتر باشد.</a:t>
            </a:r>
          </a:p>
          <a:p>
            <a:pPr algn="r" rtl="1">
              <a:buFontTx/>
              <a:buChar char="-"/>
            </a:pPr>
            <a:endParaRPr lang="fa-IR" dirty="0" smtClean="0">
              <a:solidFill>
                <a:schemeClr val="bg1"/>
              </a:solidFill>
            </a:endParaRPr>
          </a:p>
          <a:p>
            <a:pPr algn="r" rtl="1"/>
            <a:endParaRPr lang="en-US" dirty="0">
              <a:solidFill>
                <a:schemeClr val="bg1"/>
              </a:solidFill>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7224" y="571480"/>
            <a:ext cx="7143800" cy="4154984"/>
          </a:xfrm>
          <a:prstGeom prst="rect">
            <a:avLst/>
          </a:prstGeom>
          <a:noFill/>
        </p:spPr>
        <p:txBody>
          <a:bodyPr wrap="square" rtlCol="0">
            <a:spAutoFit/>
          </a:bodyPr>
          <a:lstStyle/>
          <a:p>
            <a:pPr algn="r" rtl="1"/>
            <a:r>
              <a:rPr lang="fa-IR" sz="2000" b="1" dirty="0" smtClean="0">
                <a:solidFill>
                  <a:schemeClr val="bg1"/>
                </a:solidFill>
                <a:cs typeface="2  Titr" pitchFamily="2" charset="-78"/>
              </a:rPr>
              <a:t>اقدامات پس از واکسیناسیون</a:t>
            </a:r>
          </a:p>
          <a:p>
            <a:pPr algn="r" rtl="1"/>
            <a:endParaRPr lang="fa-IR" sz="2400" b="1" dirty="0" smtClean="0">
              <a:solidFill>
                <a:schemeClr val="bg1"/>
              </a:solidFill>
              <a:cs typeface="2  Titr" pitchFamily="2" charset="-78"/>
            </a:endParaRPr>
          </a:p>
          <a:p>
            <a:pPr algn="r" rtl="1"/>
            <a:r>
              <a:rPr lang="fa-IR" dirty="0" smtClean="0">
                <a:solidFill>
                  <a:schemeClr val="bg1"/>
                </a:solidFill>
              </a:rPr>
              <a:t>-بلافاصله بعد از واکسیناسیون مهمترین اقدامات کنترل موضع از نظر خونریزی ،هماتوم و کنترل کودک از نظر شواهد آنافیلاکسی می باشد</a:t>
            </a:r>
          </a:p>
          <a:p>
            <a:pPr algn="r" rtl="1">
              <a:buFontTx/>
              <a:buChar char="-"/>
            </a:pPr>
            <a:r>
              <a:rPr lang="fa-IR" dirty="0" smtClean="0">
                <a:solidFill>
                  <a:schemeClr val="bg1"/>
                </a:solidFill>
              </a:rPr>
              <a:t>بروز وازوواگال سنکوپ به حالتی گفته می شود که در آن بیمار برای چند لحظه هوشیاری خود رااز دست می دهد و بیشتر مواقع در عرض 20 دقیقه پ از واکسیناسیون رخ می دهد و در عرض یک تا دو دقیقه بهبود می یابد .</a:t>
            </a:r>
          </a:p>
          <a:p>
            <a:pPr algn="r" rtl="1">
              <a:buFontTx/>
              <a:buChar char="-"/>
            </a:pPr>
            <a:r>
              <a:rPr lang="fa-IR" dirty="0" smtClean="0">
                <a:solidFill>
                  <a:schemeClr val="bg1"/>
                </a:solidFill>
              </a:rPr>
              <a:t>غش (</a:t>
            </a:r>
            <a:r>
              <a:rPr lang="en-US" dirty="0" smtClean="0">
                <a:solidFill>
                  <a:schemeClr val="bg1"/>
                </a:solidFill>
              </a:rPr>
              <a:t>Faint</a:t>
            </a:r>
            <a:r>
              <a:rPr lang="fa-IR" dirty="0" smtClean="0">
                <a:solidFill>
                  <a:schemeClr val="bg1"/>
                </a:solidFill>
              </a:rPr>
              <a:t>)که بعد از دریافت واکسنهای تزریقی  بویژه در کودکان بزرگتر  وبزرگسالان وجود دارد باید قبل از انجام واکسیناسیون سابقه وجود این حالت از والدین یا گیرند هواکسن پرسش شود در این افراد بهتر است واکسیناسیون در حالت خوابیده انجام شود و پس از تزریق 20-15 دقیقه استراحت نماید.</a:t>
            </a:r>
          </a:p>
          <a:p>
            <a:pPr algn="r" rtl="1"/>
            <a:r>
              <a:rPr lang="fa-IR" dirty="0" smtClean="0">
                <a:solidFill>
                  <a:schemeClr val="bg1"/>
                </a:solidFill>
              </a:rPr>
              <a:t>اقدامات لازم جهت کاستن از درد و بیقراری کودک و تسکین علائم موضعی:</a:t>
            </a:r>
          </a:p>
          <a:p>
            <a:pPr algn="r" rtl="1"/>
            <a:r>
              <a:rPr lang="fa-IR" dirty="0" smtClean="0">
                <a:solidFill>
                  <a:schemeClr val="bg1"/>
                </a:solidFill>
              </a:rPr>
              <a:t>-بلافاصله بعد از واکسن مصرف شیر مادر یا مایعات شیرین در کودکان بالاتر از 6 ماه</a:t>
            </a:r>
          </a:p>
          <a:p>
            <a:pPr algn="r" rtl="1"/>
            <a:r>
              <a:rPr lang="fa-IR" dirty="0" smtClean="0">
                <a:solidFill>
                  <a:schemeClr val="bg1"/>
                </a:solidFill>
              </a:rPr>
              <a:t>-</a:t>
            </a:r>
            <a:endParaRPr lang="en-US" dirty="0">
              <a:solidFill>
                <a:schemeClr val="bg1"/>
              </a:solidFill>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57422" y="857232"/>
            <a:ext cx="5429288" cy="3200876"/>
          </a:xfrm>
          <a:prstGeom prst="rect">
            <a:avLst/>
          </a:prstGeom>
          <a:noFill/>
        </p:spPr>
        <p:txBody>
          <a:bodyPr wrap="square" rtlCol="0">
            <a:spAutoFit/>
          </a:bodyPr>
          <a:lstStyle/>
          <a:p>
            <a:pPr algn="r" rtl="1"/>
            <a:r>
              <a:rPr lang="fa-IR" sz="2000" dirty="0" smtClean="0">
                <a:solidFill>
                  <a:schemeClr val="bg1"/>
                </a:solidFill>
                <a:cs typeface="2  Titr" pitchFamily="2" charset="-78"/>
              </a:rPr>
              <a:t>واکسن آنفلوآنزا:</a:t>
            </a:r>
          </a:p>
          <a:p>
            <a:pPr algn="r" rtl="1"/>
            <a:endParaRPr lang="fa-IR" sz="2000" dirty="0" smtClean="0">
              <a:solidFill>
                <a:schemeClr val="bg1"/>
              </a:solidFill>
              <a:cs typeface="2  Titr" pitchFamily="2" charset="-78"/>
            </a:endParaRPr>
          </a:p>
          <a:p>
            <a:pPr algn="r" rtl="1"/>
            <a:r>
              <a:rPr lang="fa-IR" dirty="0" smtClean="0">
                <a:solidFill>
                  <a:schemeClr val="accent5">
                    <a:lumMod val="75000"/>
                  </a:schemeClr>
                </a:solidFill>
              </a:rPr>
              <a:t>انواع واکسن : </a:t>
            </a:r>
            <a:r>
              <a:rPr lang="fa-IR" dirty="0" smtClean="0">
                <a:solidFill>
                  <a:schemeClr val="bg1"/>
                </a:solidFill>
              </a:rPr>
              <a:t>دونوع واکسن موجود است </a:t>
            </a:r>
          </a:p>
          <a:p>
            <a:pPr algn="r" rtl="1"/>
            <a:r>
              <a:rPr lang="fa-IR" dirty="0" smtClean="0">
                <a:solidFill>
                  <a:schemeClr val="bg1"/>
                </a:solidFill>
              </a:rPr>
              <a:t>1-واکسن غیر فعال شده سه ظرفیتی آنفلوآنزا(</a:t>
            </a:r>
            <a:r>
              <a:rPr lang="en-US" dirty="0" smtClean="0">
                <a:solidFill>
                  <a:schemeClr val="bg1"/>
                </a:solidFill>
              </a:rPr>
              <a:t>TIV</a:t>
            </a:r>
            <a:r>
              <a:rPr lang="fa-IR" dirty="0" smtClean="0">
                <a:solidFill>
                  <a:schemeClr val="bg1"/>
                </a:solidFill>
              </a:rPr>
              <a:t>)</a:t>
            </a:r>
          </a:p>
          <a:p>
            <a:pPr algn="r" rtl="1"/>
            <a:r>
              <a:rPr lang="fa-IR" dirty="0" smtClean="0">
                <a:solidFill>
                  <a:schemeClr val="bg1"/>
                </a:solidFill>
              </a:rPr>
              <a:t>حاوی سه نوع ویروس غیرفعال شده تیپ</a:t>
            </a:r>
            <a:r>
              <a:rPr lang="en-US" dirty="0" smtClean="0">
                <a:solidFill>
                  <a:schemeClr val="bg1"/>
                </a:solidFill>
              </a:rPr>
              <a:t>A</a:t>
            </a:r>
            <a:r>
              <a:rPr lang="fa-IR" dirty="0" smtClean="0">
                <a:solidFill>
                  <a:schemeClr val="bg1"/>
                </a:solidFill>
              </a:rPr>
              <a:t>(</a:t>
            </a:r>
            <a:r>
              <a:rPr lang="en-US" dirty="0" smtClean="0">
                <a:solidFill>
                  <a:schemeClr val="bg1"/>
                </a:solidFill>
              </a:rPr>
              <a:t>H1N1</a:t>
            </a:r>
            <a:r>
              <a:rPr lang="fa-IR" dirty="0" smtClean="0">
                <a:solidFill>
                  <a:schemeClr val="bg1"/>
                </a:solidFill>
              </a:rPr>
              <a:t>)تیپ</a:t>
            </a:r>
            <a:r>
              <a:rPr lang="en-US" dirty="0" smtClean="0">
                <a:solidFill>
                  <a:schemeClr val="bg1"/>
                </a:solidFill>
              </a:rPr>
              <a:t>A</a:t>
            </a:r>
            <a:r>
              <a:rPr lang="fa-IR" dirty="0" smtClean="0">
                <a:solidFill>
                  <a:schemeClr val="bg1"/>
                </a:solidFill>
              </a:rPr>
              <a:t>(</a:t>
            </a:r>
            <a:r>
              <a:rPr lang="en-US" dirty="0" smtClean="0">
                <a:solidFill>
                  <a:schemeClr val="bg1"/>
                </a:solidFill>
              </a:rPr>
              <a:t>H3N2</a:t>
            </a:r>
            <a:r>
              <a:rPr lang="fa-IR" dirty="0" smtClean="0">
                <a:solidFill>
                  <a:schemeClr val="bg1"/>
                </a:solidFill>
              </a:rPr>
              <a:t>) و تیپ</a:t>
            </a:r>
            <a:r>
              <a:rPr lang="en-US" dirty="0" smtClean="0">
                <a:solidFill>
                  <a:schemeClr val="bg1"/>
                </a:solidFill>
              </a:rPr>
              <a:t>B</a:t>
            </a:r>
            <a:r>
              <a:rPr lang="fa-IR" dirty="0" smtClean="0">
                <a:solidFill>
                  <a:schemeClr val="bg1"/>
                </a:solidFill>
              </a:rPr>
              <a:t> بوده و بصورت داخل عضلانی تزریق می شود .و بیشتر در کشورهای توسعه یافته استفاده می شوند . </a:t>
            </a:r>
          </a:p>
          <a:p>
            <a:pPr algn="r" rtl="1"/>
            <a:r>
              <a:rPr lang="fa-IR" dirty="0" smtClean="0">
                <a:solidFill>
                  <a:schemeClr val="bg1"/>
                </a:solidFill>
              </a:rPr>
              <a:t>2-واکسن ویروس زنده ضعیف شده آنفلوآنزا(</a:t>
            </a:r>
            <a:r>
              <a:rPr lang="en-US" dirty="0" smtClean="0">
                <a:solidFill>
                  <a:schemeClr val="bg1"/>
                </a:solidFill>
              </a:rPr>
              <a:t>LAIV</a:t>
            </a:r>
            <a:r>
              <a:rPr lang="fa-IR" dirty="0" smtClean="0">
                <a:solidFill>
                  <a:schemeClr val="bg1"/>
                </a:solidFill>
              </a:rPr>
              <a:t>) </a:t>
            </a:r>
          </a:p>
          <a:p>
            <a:pPr algn="r" rtl="1"/>
            <a:r>
              <a:rPr lang="fa-IR" dirty="0" smtClean="0">
                <a:solidFill>
                  <a:schemeClr val="bg1"/>
                </a:solidFill>
              </a:rPr>
              <a:t>حاوی همان سه نوع ویروس تیپ</a:t>
            </a:r>
            <a:r>
              <a:rPr lang="en-US" dirty="0" smtClean="0">
                <a:solidFill>
                  <a:schemeClr val="bg1"/>
                </a:solidFill>
              </a:rPr>
              <a:t>A</a:t>
            </a:r>
            <a:r>
              <a:rPr lang="fa-IR" dirty="0" smtClean="0">
                <a:solidFill>
                  <a:schemeClr val="bg1"/>
                </a:solidFill>
              </a:rPr>
              <a:t>(</a:t>
            </a:r>
            <a:r>
              <a:rPr lang="en-US" dirty="0" smtClean="0">
                <a:solidFill>
                  <a:schemeClr val="bg1"/>
                </a:solidFill>
              </a:rPr>
              <a:t>H1N1</a:t>
            </a:r>
            <a:r>
              <a:rPr lang="fa-IR" dirty="0" smtClean="0">
                <a:solidFill>
                  <a:schemeClr val="bg1"/>
                </a:solidFill>
              </a:rPr>
              <a:t>)تیپ</a:t>
            </a:r>
            <a:r>
              <a:rPr lang="en-US" dirty="0" smtClean="0">
                <a:solidFill>
                  <a:schemeClr val="bg1"/>
                </a:solidFill>
              </a:rPr>
              <a:t>A</a:t>
            </a:r>
            <a:r>
              <a:rPr lang="fa-IR" dirty="0" smtClean="0">
                <a:solidFill>
                  <a:schemeClr val="bg1"/>
                </a:solidFill>
              </a:rPr>
              <a:t>(</a:t>
            </a:r>
            <a:r>
              <a:rPr lang="en-US" dirty="0" smtClean="0">
                <a:solidFill>
                  <a:schemeClr val="bg1"/>
                </a:solidFill>
              </a:rPr>
              <a:t>H3N2</a:t>
            </a:r>
            <a:r>
              <a:rPr lang="fa-IR" dirty="0" smtClean="0">
                <a:solidFill>
                  <a:schemeClr val="bg1"/>
                </a:solidFill>
              </a:rPr>
              <a:t>) و تیپ</a:t>
            </a:r>
            <a:r>
              <a:rPr lang="en-US" dirty="0" smtClean="0">
                <a:solidFill>
                  <a:schemeClr val="bg1"/>
                </a:solidFill>
              </a:rPr>
              <a:t>B</a:t>
            </a:r>
            <a:r>
              <a:rPr lang="fa-IR" dirty="0" smtClean="0">
                <a:solidFill>
                  <a:schemeClr val="bg1"/>
                </a:solidFill>
              </a:rPr>
              <a:t> می باشد و تنها در افراد سالم ،غیرباردار و درمحدوده سنی 49-2 سال تجویز می شود </a:t>
            </a:r>
            <a:endParaRPr lang="en-US" dirty="0">
              <a:solidFill>
                <a:schemeClr val="bg1"/>
              </a:solidFill>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728" y="1142984"/>
            <a:ext cx="6215106" cy="5355312"/>
          </a:xfrm>
          <a:prstGeom prst="rect">
            <a:avLst/>
          </a:prstGeom>
          <a:noFill/>
        </p:spPr>
        <p:txBody>
          <a:bodyPr wrap="square" rtlCol="0">
            <a:spAutoFit/>
          </a:bodyPr>
          <a:lstStyle/>
          <a:p>
            <a:pPr algn="r" rtl="1"/>
            <a:r>
              <a:rPr lang="fa-IR" b="1" dirty="0" smtClean="0">
                <a:solidFill>
                  <a:schemeClr val="accent5">
                    <a:lumMod val="75000"/>
                  </a:schemeClr>
                </a:solidFill>
              </a:rPr>
              <a:t>موارد منع مصرف:</a:t>
            </a:r>
          </a:p>
          <a:p>
            <a:pPr algn="r" rtl="1"/>
            <a:r>
              <a:rPr lang="fa-IR" b="1" dirty="0" smtClean="0">
                <a:solidFill>
                  <a:srgbClr val="C00000"/>
                </a:solidFill>
              </a:rPr>
              <a:t>موارد منع مصرف در واکسن غیرفعال شده سه ظرفیتی آنفلو آنزا :</a:t>
            </a:r>
          </a:p>
          <a:p>
            <a:pPr algn="r" rtl="1"/>
            <a:r>
              <a:rPr lang="fa-IR" dirty="0" smtClean="0">
                <a:solidFill>
                  <a:schemeClr val="bg1"/>
                </a:solidFill>
              </a:rPr>
              <a:t>-افراد با بیماری حاد متوسط تا شدید تا هنگامی که علائم بیماری کاهش نیافته باشد </a:t>
            </a:r>
          </a:p>
          <a:p>
            <a:pPr algn="r" rtl="1"/>
            <a:r>
              <a:rPr lang="fa-IR" dirty="0" smtClean="0">
                <a:solidFill>
                  <a:schemeClr val="bg1"/>
                </a:solidFill>
              </a:rPr>
              <a:t>توجه :بارداری ،شیردهی و نقص ایمنی از موارد منع مصرف واکسن آنفلوآنزای غیرفعال شده نیستند.</a:t>
            </a:r>
          </a:p>
          <a:p>
            <a:pPr algn="r" rtl="1"/>
            <a:r>
              <a:rPr lang="fa-IR" b="1" dirty="0" smtClean="0">
                <a:solidFill>
                  <a:srgbClr val="C00000"/>
                </a:solidFill>
              </a:rPr>
              <a:t>موارد منع مصرف واکسن ویروس زنده ضعیف شده آنفلوآنزا:</a:t>
            </a:r>
          </a:p>
          <a:p>
            <a:pPr algn="r" rtl="1"/>
            <a:r>
              <a:rPr lang="fa-IR" b="1" dirty="0" smtClean="0">
                <a:solidFill>
                  <a:schemeClr val="bg1"/>
                </a:solidFill>
              </a:rPr>
              <a:t>-</a:t>
            </a:r>
            <a:r>
              <a:rPr lang="fa-IR" dirty="0" smtClean="0">
                <a:solidFill>
                  <a:schemeClr val="bg1"/>
                </a:solidFill>
              </a:rPr>
              <a:t>کودکان زیر2سال</a:t>
            </a:r>
          </a:p>
          <a:p>
            <a:pPr algn="r" rtl="1"/>
            <a:r>
              <a:rPr lang="fa-IR" dirty="0" smtClean="0">
                <a:solidFill>
                  <a:schemeClr val="bg1"/>
                </a:solidFill>
              </a:rPr>
              <a:t>-افراد بالای 50سال</a:t>
            </a:r>
          </a:p>
          <a:p>
            <a:pPr algn="r" rtl="1"/>
            <a:r>
              <a:rPr lang="fa-IR" dirty="0" smtClean="0">
                <a:solidFill>
                  <a:schemeClr val="bg1"/>
                </a:solidFill>
              </a:rPr>
              <a:t>-بیماری های مزمن (مانند آسم ،وجود ویزینگ ریوی ،بیماریهای مجاری تنفسی ،سایر وضعیت های قلبی ریوی مزمن ،بیماریهای متابولیک مثل دیابت ،بیماریهای کلیوی ،هموگلوبینوپاتی هایی مانند آنمی سیکل سل،افرادی که به مدت طولانی تحت درمان با آسپرین و یا سایر سالیسیلات ها بوده اند</a:t>
            </a:r>
          </a:p>
          <a:p>
            <a:pPr algn="r" rtl="1"/>
            <a:r>
              <a:rPr lang="fa-IR" dirty="0" smtClean="0">
                <a:solidFill>
                  <a:schemeClr val="bg1"/>
                </a:solidFill>
              </a:rPr>
              <a:t>-افراد با نقص ایمنی مانند بیماران </a:t>
            </a:r>
            <a:r>
              <a:rPr lang="en-US" dirty="0" smtClean="0">
                <a:solidFill>
                  <a:schemeClr val="bg1"/>
                </a:solidFill>
              </a:rPr>
              <a:t>HIV</a:t>
            </a:r>
            <a:r>
              <a:rPr lang="fa-IR" dirty="0" smtClean="0">
                <a:solidFill>
                  <a:schemeClr val="bg1"/>
                </a:solidFill>
              </a:rPr>
              <a:t>و یا کسانی که تحت درمان های مضعف سیستم ایمنی هستند</a:t>
            </a:r>
          </a:p>
          <a:p>
            <a:pPr algn="r" rtl="1"/>
            <a:r>
              <a:rPr lang="fa-IR" dirty="0" smtClean="0">
                <a:solidFill>
                  <a:schemeClr val="bg1"/>
                </a:solidFill>
              </a:rPr>
              <a:t>-خانمهای حامله   </a:t>
            </a:r>
          </a:p>
          <a:p>
            <a:pPr algn="r" rtl="1"/>
            <a:r>
              <a:rPr lang="fa-IR" dirty="0" smtClean="0">
                <a:solidFill>
                  <a:schemeClr val="bg1"/>
                </a:solidFill>
              </a:rPr>
              <a:t>-افراد دارای سابقه آلرژی شدید به تخم مرغ و یا اجزاء واکسن </a:t>
            </a:r>
          </a:p>
          <a:p>
            <a:pPr algn="r" rtl="1"/>
            <a:r>
              <a:rPr lang="fa-IR" dirty="0" smtClean="0">
                <a:solidFill>
                  <a:schemeClr val="bg1"/>
                </a:solidFill>
              </a:rPr>
              <a:t>-افراد با سابقه سندرم گیلن باره</a:t>
            </a:r>
          </a:p>
          <a:p>
            <a:pPr algn="r" rtl="1"/>
            <a:r>
              <a:rPr lang="fa-IR" dirty="0" smtClean="0">
                <a:solidFill>
                  <a:schemeClr val="bg1"/>
                </a:solidFill>
              </a:rPr>
              <a:t>-بیماری های حاد متوسط تا شدید </a:t>
            </a:r>
            <a:endParaRPr lang="fa-IR" b="1" dirty="0" smtClean="0">
              <a:solidFill>
                <a:schemeClr val="bg1"/>
              </a:solidFill>
            </a:endParaRPr>
          </a:p>
          <a:p>
            <a:pPr algn="r" rtl="1"/>
            <a:endParaRPr lang="en-US" dirty="0">
              <a:solidFill>
                <a:schemeClr val="bg1"/>
              </a:solidFill>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5984" y="1000108"/>
            <a:ext cx="5500726" cy="2585323"/>
          </a:xfrm>
          <a:prstGeom prst="rect">
            <a:avLst/>
          </a:prstGeom>
          <a:noFill/>
        </p:spPr>
        <p:txBody>
          <a:bodyPr wrap="square" rtlCol="0">
            <a:spAutoFit/>
          </a:bodyPr>
          <a:lstStyle/>
          <a:p>
            <a:pPr algn="r" rtl="1"/>
            <a:r>
              <a:rPr lang="fa-IR" b="1" dirty="0" smtClean="0">
                <a:solidFill>
                  <a:schemeClr val="accent5">
                    <a:lumMod val="75000"/>
                  </a:schemeClr>
                </a:solidFill>
              </a:rPr>
              <a:t>پیامدهای نامطلوب واکسن آنفلوآنزا</a:t>
            </a:r>
          </a:p>
          <a:p>
            <a:pPr algn="r" rtl="1"/>
            <a:r>
              <a:rPr lang="fa-IR" b="1" dirty="0" smtClean="0">
                <a:solidFill>
                  <a:srgbClr val="C00000"/>
                </a:solidFill>
              </a:rPr>
              <a:t>واکسن غیر فعال شده سه ظرفیتی آنفلوآنزا:</a:t>
            </a:r>
          </a:p>
          <a:p>
            <a:pPr algn="r" rtl="1"/>
            <a:r>
              <a:rPr lang="fa-IR" dirty="0" smtClean="0">
                <a:solidFill>
                  <a:schemeClr val="bg1"/>
                </a:solidFill>
              </a:rPr>
              <a:t>شایعترین عوارض :عوارض موضعی خفیف مثل درد،تورم و قرمزی- علائم سیستمیک غیر اختصاصی شامل تب ،لرز ،ضعف و درد عضلانی </a:t>
            </a:r>
          </a:p>
          <a:p>
            <a:pPr algn="r" rtl="1"/>
            <a:r>
              <a:rPr lang="fa-IR" dirty="0" smtClean="0">
                <a:solidFill>
                  <a:schemeClr val="bg1"/>
                </a:solidFill>
              </a:rPr>
              <a:t> واکنشهای نادر:واکنشهای آلرژیک ،آسم آلرژیک،آنافیلاکسی</a:t>
            </a:r>
          </a:p>
          <a:p>
            <a:pPr algn="r" rtl="1"/>
            <a:r>
              <a:rPr lang="fa-IR" b="1" dirty="0" smtClean="0">
                <a:solidFill>
                  <a:srgbClr val="C00000"/>
                </a:solidFill>
              </a:rPr>
              <a:t>واکسن ویروس زنده ضعیف شده آنفلوآنزا:</a:t>
            </a:r>
          </a:p>
          <a:p>
            <a:pPr algn="r" rtl="1"/>
            <a:r>
              <a:rPr lang="fa-IR" dirty="0" smtClean="0">
                <a:solidFill>
                  <a:schemeClr val="bg1"/>
                </a:solidFill>
              </a:rPr>
              <a:t>شایعترین عوارض جانبی آبریزش بینی ، سردرد،احتقان بینی ،سوزش گلوو لرز</a:t>
            </a:r>
          </a:p>
          <a:p>
            <a:pPr algn="r" rtl="1"/>
            <a:endParaRPr lang="en-US" dirty="0">
              <a:solidFill>
                <a:schemeClr val="bg1"/>
              </a:solidFill>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4414" y="928670"/>
            <a:ext cx="6357982" cy="4031873"/>
          </a:xfrm>
          <a:prstGeom prst="rect">
            <a:avLst/>
          </a:prstGeom>
          <a:noFill/>
        </p:spPr>
        <p:txBody>
          <a:bodyPr wrap="square" rtlCol="0">
            <a:spAutoFit/>
          </a:bodyPr>
          <a:lstStyle/>
          <a:p>
            <a:pPr algn="r" rtl="1"/>
            <a:r>
              <a:rPr lang="fa-IR" sz="2000" b="1" dirty="0" smtClean="0">
                <a:solidFill>
                  <a:schemeClr val="bg1"/>
                </a:solidFill>
                <a:cs typeface="2  Titr" pitchFamily="2" charset="-78"/>
              </a:rPr>
              <a:t>واکسن سل</a:t>
            </a:r>
          </a:p>
          <a:p>
            <a:pPr algn="r" rtl="1"/>
            <a:endParaRPr lang="fa-IR" sz="2000" b="1" dirty="0" smtClean="0">
              <a:solidFill>
                <a:schemeClr val="bg1"/>
              </a:solidFill>
              <a:cs typeface="2  Titr" pitchFamily="2" charset="-78"/>
            </a:endParaRPr>
          </a:p>
          <a:p>
            <a:pPr algn="r" rtl="1"/>
            <a:r>
              <a:rPr lang="fa-IR" b="1" dirty="0" smtClean="0">
                <a:solidFill>
                  <a:schemeClr val="accent5">
                    <a:lumMod val="75000"/>
                  </a:schemeClr>
                </a:solidFill>
              </a:rPr>
              <a:t>ترکیبات واکسن </a:t>
            </a:r>
          </a:p>
          <a:p>
            <a:pPr algn="r" rtl="1"/>
            <a:r>
              <a:rPr lang="fa-IR" dirty="0" smtClean="0">
                <a:solidFill>
                  <a:schemeClr val="bg1"/>
                </a:solidFill>
              </a:rPr>
              <a:t>واکسن بازسازی شده شامل باسیلهای زنده و همچنین باسیلهای مرده که طی فرایند لیوفیلیزاسیون و بازسازی کشته می شوند.واکسنهایی که تعداد کمتری باسیل زنده به ازای هر دوز واکسن دارند قوی محسوب شده و واکسنهای موثرتری می باشند.</a:t>
            </a:r>
          </a:p>
          <a:p>
            <a:pPr algn="r" rtl="1"/>
            <a:r>
              <a:rPr lang="fa-IR" dirty="0" smtClean="0">
                <a:solidFill>
                  <a:schemeClr val="bg1"/>
                </a:solidFill>
              </a:rPr>
              <a:t>4سویه </a:t>
            </a:r>
            <a:r>
              <a:rPr lang="en-US" dirty="0" err="1" smtClean="0">
                <a:solidFill>
                  <a:schemeClr val="bg1"/>
                </a:solidFill>
              </a:rPr>
              <a:t>bcg</a:t>
            </a:r>
            <a:r>
              <a:rPr lang="fa-IR" dirty="0" smtClean="0">
                <a:solidFill>
                  <a:schemeClr val="bg1"/>
                </a:solidFill>
              </a:rPr>
              <a:t>که در 90%از واکسنهای موجود در دنیا وجود دارد</a:t>
            </a:r>
          </a:p>
          <a:p>
            <a:pPr algn="r" rtl="1"/>
            <a:r>
              <a:rPr lang="fa-IR" dirty="0" smtClean="0">
                <a:solidFill>
                  <a:schemeClr val="bg1"/>
                </a:solidFill>
              </a:rPr>
              <a:t>-</a:t>
            </a:r>
            <a:r>
              <a:rPr lang="en-US" dirty="0" smtClean="0">
                <a:solidFill>
                  <a:schemeClr val="bg1"/>
                </a:solidFill>
              </a:rPr>
              <a:t>French(Pasteur)strain1173-P2</a:t>
            </a:r>
          </a:p>
          <a:p>
            <a:pPr algn="r" rtl="1"/>
            <a:r>
              <a:rPr lang="fa-IR" dirty="0" smtClean="0">
                <a:solidFill>
                  <a:schemeClr val="bg1"/>
                </a:solidFill>
              </a:rPr>
              <a:t>-</a:t>
            </a:r>
            <a:r>
              <a:rPr lang="en-US" dirty="0" smtClean="0">
                <a:solidFill>
                  <a:schemeClr val="bg1"/>
                </a:solidFill>
              </a:rPr>
              <a:t>Danish strain1131</a:t>
            </a:r>
          </a:p>
          <a:p>
            <a:pPr algn="r" rtl="1"/>
            <a:r>
              <a:rPr lang="fa-IR" dirty="0" smtClean="0">
                <a:solidFill>
                  <a:schemeClr val="bg1"/>
                </a:solidFill>
              </a:rPr>
              <a:t>-</a:t>
            </a:r>
            <a:r>
              <a:rPr lang="en-US" dirty="0" err="1" smtClean="0">
                <a:solidFill>
                  <a:schemeClr val="bg1"/>
                </a:solidFill>
              </a:rPr>
              <a:t>Glaxo</a:t>
            </a:r>
            <a:r>
              <a:rPr lang="en-US" dirty="0" smtClean="0">
                <a:solidFill>
                  <a:schemeClr val="bg1"/>
                </a:solidFill>
              </a:rPr>
              <a:t> strain1077</a:t>
            </a:r>
          </a:p>
          <a:p>
            <a:pPr algn="r" rtl="1"/>
            <a:r>
              <a:rPr lang="fa-IR" dirty="0" smtClean="0">
                <a:solidFill>
                  <a:schemeClr val="bg1"/>
                </a:solidFill>
              </a:rPr>
              <a:t>-</a:t>
            </a:r>
            <a:r>
              <a:rPr lang="en-US" dirty="0" smtClean="0">
                <a:solidFill>
                  <a:schemeClr val="bg1"/>
                </a:solidFill>
              </a:rPr>
              <a:t>Tokyo strain 172</a:t>
            </a:r>
          </a:p>
          <a:p>
            <a:pPr algn="r" rtl="1"/>
            <a:r>
              <a:rPr lang="fa-IR" dirty="0" smtClean="0">
                <a:solidFill>
                  <a:schemeClr val="bg1"/>
                </a:solidFill>
              </a:rPr>
              <a:t>در ایران از نوع اول به صورت لئوفیلیزه استفاده می کند و میزان باسیل زنده  قابل کشت آن بین 5/1تا 6میلیون در هر میلی لیتر از واکسن آماده تزریق شده است.</a:t>
            </a:r>
            <a:endParaRPr lang="en-US" dirty="0" smtClean="0">
              <a:solidFill>
                <a:schemeClr val="bg1"/>
              </a:solidFill>
            </a:endParaRPr>
          </a:p>
          <a:p>
            <a:pPr algn="r" rtl="1"/>
            <a:endParaRPr lang="en-US" dirty="0">
              <a:solidFill>
                <a:schemeClr val="bg1"/>
              </a:solidFill>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00166" y="928670"/>
            <a:ext cx="6143668" cy="4524315"/>
          </a:xfrm>
          <a:prstGeom prst="rect">
            <a:avLst/>
          </a:prstGeom>
          <a:noFill/>
        </p:spPr>
        <p:txBody>
          <a:bodyPr wrap="square" rtlCol="0">
            <a:spAutoFit/>
          </a:bodyPr>
          <a:lstStyle/>
          <a:p>
            <a:pPr algn="r" rtl="1"/>
            <a:r>
              <a:rPr lang="fa-IR" b="1" dirty="0" smtClean="0">
                <a:solidFill>
                  <a:schemeClr val="accent5">
                    <a:lumMod val="75000"/>
                  </a:schemeClr>
                </a:solidFill>
              </a:rPr>
              <a:t>پیامدهای نامطلوب شایع</a:t>
            </a:r>
          </a:p>
          <a:p>
            <a:pPr algn="r" rtl="1"/>
            <a:r>
              <a:rPr lang="fa-IR" dirty="0" smtClean="0">
                <a:solidFill>
                  <a:schemeClr val="bg1"/>
                </a:solidFill>
              </a:rPr>
              <a:t>زخم شدن موضعی و لنفادنیت شایعترین عارضه می باشند که در طی 8-2هفته تا 8ماه یا بیشتر هم بعد از واکسن اتفاق می افتد . درگیری معمولا در غدد لنفاوی زیربغلی ،گردن و فوق ترقوه ای همان طرف دیده می شود</a:t>
            </a:r>
          </a:p>
          <a:p>
            <a:pPr algn="r" rtl="1"/>
            <a:r>
              <a:rPr lang="fa-IR" b="1" dirty="0" smtClean="0">
                <a:solidFill>
                  <a:schemeClr val="accent5">
                    <a:lumMod val="75000"/>
                  </a:schemeClr>
                </a:solidFill>
              </a:rPr>
              <a:t>پیامدهای نامطلوب نادر</a:t>
            </a:r>
          </a:p>
          <a:p>
            <a:pPr algn="r" rtl="1"/>
            <a:r>
              <a:rPr lang="fa-IR" dirty="0" smtClean="0">
                <a:solidFill>
                  <a:schemeClr val="bg1"/>
                </a:solidFill>
              </a:rPr>
              <a:t>-</a:t>
            </a:r>
            <a:r>
              <a:rPr lang="en-US" dirty="0" err="1" smtClean="0">
                <a:solidFill>
                  <a:schemeClr val="bg1"/>
                </a:solidFill>
              </a:rPr>
              <a:t>osteitis</a:t>
            </a:r>
            <a:r>
              <a:rPr lang="fa-IR" dirty="0" smtClean="0">
                <a:solidFill>
                  <a:schemeClr val="bg1"/>
                </a:solidFill>
              </a:rPr>
              <a:t>(التهاب بافت استخوانی )</a:t>
            </a:r>
          </a:p>
          <a:p>
            <a:pPr algn="r" rtl="1"/>
            <a:r>
              <a:rPr lang="fa-IR" dirty="0" smtClean="0">
                <a:solidFill>
                  <a:schemeClr val="bg1"/>
                </a:solidFill>
              </a:rPr>
              <a:t>-</a:t>
            </a:r>
            <a:r>
              <a:rPr lang="en-US" dirty="0" smtClean="0">
                <a:solidFill>
                  <a:schemeClr val="bg1"/>
                </a:solidFill>
              </a:rPr>
              <a:t>BCG</a:t>
            </a:r>
            <a:r>
              <a:rPr lang="fa-IR" dirty="0" smtClean="0">
                <a:solidFill>
                  <a:schemeClr val="bg1"/>
                </a:solidFill>
              </a:rPr>
              <a:t>منتشر</a:t>
            </a:r>
          </a:p>
          <a:p>
            <a:pPr algn="r" rtl="1"/>
            <a:r>
              <a:rPr lang="fa-IR" dirty="0" smtClean="0">
                <a:solidFill>
                  <a:schemeClr val="bg1"/>
                </a:solidFill>
              </a:rPr>
              <a:t>-لوپوس و لگاریس(فرمی از سل پوستی</a:t>
            </a:r>
          </a:p>
          <a:p>
            <a:pPr algn="r" rtl="1"/>
            <a:r>
              <a:rPr lang="fa-IR" dirty="0" smtClean="0">
                <a:solidFill>
                  <a:schemeClr val="bg1"/>
                </a:solidFill>
              </a:rPr>
              <a:t>-اریتم نودزوم(یک پاسخ ایمنی بصورت التهاب سلولهای چربی زیر جلدی همراه با ندولهای قرمز دردناک</a:t>
            </a:r>
          </a:p>
          <a:p>
            <a:pPr algn="r" rtl="1"/>
            <a:r>
              <a:rPr lang="fa-IR" dirty="0" smtClean="0">
                <a:solidFill>
                  <a:schemeClr val="bg1"/>
                </a:solidFill>
              </a:rPr>
              <a:t>-</a:t>
            </a:r>
            <a:r>
              <a:rPr lang="en-US" dirty="0" err="1" smtClean="0">
                <a:solidFill>
                  <a:schemeClr val="bg1"/>
                </a:solidFill>
              </a:rPr>
              <a:t>iritis</a:t>
            </a:r>
            <a:r>
              <a:rPr lang="fa-IR" dirty="0" smtClean="0">
                <a:solidFill>
                  <a:schemeClr val="bg1"/>
                </a:solidFill>
              </a:rPr>
              <a:t>(التهاب عنبیه)</a:t>
            </a:r>
          </a:p>
          <a:p>
            <a:pPr algn="r" rtl="1"/>
            <a:r>
              <a:rPr lang="fa-IR" dirty="0" smtClean="0">
                <a:solidFill>
                  <a:schemeClr val="bg1"/>
                </a:solidFill>
              </a:rPr>
              <a:t>-استئومیلیت (عفونت بافت استخوانی)</a:t>
            </a:r>
          </a:p>
          <a:p>
            <a:pPr algn="r" rtl="1"/>
            <a:endParaRPr lang="fa-IR" dirty="0" smtClean="0">
              <a:solidFill>
                <a:schemeClr val="bg1"/>
              </a:solidFill>
            </a:endParaRPr>
          </a:p>
          <a:p>
            <a:pPr algn="r" rtl="1"/>
            <a:endParaRPr lang="fa-IR" dirty="0" smtClean="0">
              <a:solidFill>
                <a:schemeClr val="bg1"/>
              </a:solidFill>
            </a:endParaRPr>
          </a:p>
          <a:p>
            <a:pPr algn="r" rtl="1"/>
            <a:endParaRPr lang="fa-IR" dirty="0" smtClean="0">
              <a:solidFill>
                <a:schemeClr val="bg1"/>
              </a:solidFill>
            </a:endParaRPr>
          </a:p>
          <a:p>
            <a:pPr algn="r" rtl="1"/>
            <a:endParaRPr lang="en-US" dirty="0">
              <a:solidFill>
                <a:schemeClr val="bg1"/>
              </a:solidFill>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28662" y="928670"/>
            <a:ext cx="6715172" cy="4308872"/>
          </a:xfrm>
          <a:prstGeom prst="rect">
            <a:avLst/>
          </a:prstGeom>
          <a:noFill/>
        </p:spPr>
        <p:txBody>
          <a:bodyPr wrap="square" rtlCol="0">
            <a:spAutoFit/>
          </a:bodyPr>
          <a:lstStyle/>
          <a:p>
            <a:pPr algn="r" rtl="1"/>
            <a:r>
              <a:rPr lang="fa-IR" sz="2000" dirty="0" smtClean="0">
                <a:solidFill>
                  <a:schemeClr val="bg1"/>
                </a:solidFill>
                <a:cs typeface="2  Titr" pitchFamily="2" charset="-78"/>
              </a:rPr>
              <a:t>واکسن فلج اطفال:</a:t>
            </a:r>
          </a:p>
          <a:p>
            <a:pPr algn="r" rtl="1"/>
            <a:endParaRPr lang="fa-IR" sz="2000" dirty="0" smtClean="0">
              <a:solidFill>
                <a:schemeClr val="bg1"/>
              </a:solidFill>
              <a:cs typeface="2  Titr" pitchFamily="2" charset="-78"/>
            </a:endParaRPr>
          </a:p>
          <a:p>
            <a:pPr algn="r" rtl="1"/>
            <a:r>
              <a:rPr lang="fa-IR" dirty="0" smtClean="0">
                <a:solidFill>
                  <a:schemeClr val="accent5">
                    <a:lumMod val="75000"/>
                  </a:schemeClr>
                </a:solidFill>
              </a:rPr>
              <a:t>انواع واکسن :</a:t>
            </a:r>
          </a:p>
          <a:p>
            <a:pPr algn="r" rtl="1"/>
            <a:r>
              <a:rPr lang="fa-IR" dirty="0" smtClean="0">
                <a:solidFill>
                  <a:srgbClr val="C00000"/>
                </a:solidFill>
              </a:rPr>
              <a:t>-فرم غیرفعال شده (</a:t>
            </a:r>
            <a:r>
              <a:rPr lang="en-US" dirty="0" smtClean="0">
                <a:solidFill>
                  <a:srgbClr val="C00000"/>
                </a:solidFill>
              </a:rPr>
              <a:t>IPV</a:t>
            </a:r>
            <a:r>
              <a:rPr lang="fa-IR" dirty="0" smtClean="0">
                <a:solidFill>
                  <a:srgbClr val="C00000"/>
                </a:solidFill>
              </a:rPr>
              <a:t>)(ویروس کشته شده )</a:t>
            </a:r>
          </a:p>
          <a:p>
            <a:pPr algn="r" rtl="1"/>
            <a:r>
              <a:rPr lang="fa-IR" dirty="0" smtClean="0">
                <a:solidFill>
                  <a:srgbClr val="C00000"/>
                </a:solidFill>
              </a:rPr>
              <a:t>-واکسن خوراکی تک ظرفیتی (</a:t>
            </a:r>
            <a:r>
              <a:rPr lang="en-US" dirty="0" smtClean="0">
                <a:solidFill>
                  <a:srgbClr val="C00000"/>
                </a:solidFill>
              </a:rPr>
              <a:t>OPV</a:t>
            </a:r>
            <a:r>
              <a:rPr lang="fa-IR" dirty="0" smtClean="0">
                <a:solidFill>
                  <a:srgbClr val="C00000"/>
                </a:solidFill>
              </a:rPr>
              <a:t>)(ویروس سه گانه زنده ضعیف شده)</a:t>
            </a:r>
          </a:p>
          <a:p>
            <a:pPr algn="r" rtl="1"/>
            <a:endParaRPr lang="fa-IR" dirty="0" smtClean="0">
              <a:solidFill>
                <a:schemeClr val="bg1"/>
              </a:solidFill>
            </a:endParaRPr>
          </a:p>
          <a:p>
            <a:pPr algn="r" rtl="1"/>
            <a:r>
              <a:rPr lang="fa-IR" dirty="0" smtClean="0">
                <a:solidFill>
                  <a:schemeClr val="accent5">
                    <a:lumMod val="75000"/>
                  </a:schemeClr>
                </a:solidFill>
              </a:rPr>
              <a:t>پیامدهای نامطلوب واکسن فلج اطفال </a:t>
            </a:r>
          </a:p>
          <a:p>
            <a:pPr algn="r" rtl="1"/>
            <a:r>
              <a:rPr lang="fa-IR" dirty="0" smtClean="0">
                <a:solidFill>
                  <a:schemeClr val="bg1"/>
                </a:solidFill>
              </a:rPr>
              <a:t>-واکنشهای موضعی خفیف مانند درد و قرمزی پس از تزریق </a:t>
            </a:r>
            <a:r>
              <a:rPr lang="en-US" dirty="0" smtClean="0">
                <a:solidFill>
                  <a:schemeClr val="bg1"/>
                </a:solidFill>
              </a:rPr>
              <a:t>IPV</a:t>
            </a:r>
            <a:endParaRPr lang="fa-IR" dirty="0" smtClean="0">
              <a:solidFill>
                <a:schemeClr val="bg1"/>
              </a:solidFill>
            </a:endParaRPr>
          </a:p>
          <a:p>
            <a:pPr algn="r" rtl="1"/>
            <a:r>
              <a:rPr lang="fa-IR" dirty="0" smtClean="0">
                <a:solidFill>
                  <a:schemeClr val="bg1"/>
                </a:solidFill>
              </a:rPr>
              <a:t>-پولیومیلیت فلجی به دنبال واکسن پولیو خوراکی (درافراد بالای 18سال بیشتر از کودکان رخ می دهد)</a:t>
            </a:r>
          </a:p>
          <a:p>
            <a:pPr algn="r" rtl="1"/>
            <a:endParaRPr lang="fa-IR" dirty="0" smtClean="0">
              <a:solidFill>
                <a:schemeClr val="bg1"/>
              </a:solidFill>
            </a:endParaRPr>
          </a:p>
          <a:p>
            <a:pPr algn="r" rtl="1"/>
            <a:r>
              <a:rPr lang="fa-IR" dirty="0" smtClean="0">
                <a:solidFill>
                  <a:schemeClr val="accent5">
                    <a:lumMod val="75000"/>
                  </a:schemeClr>
                </a:solidFill>
              </a:rPr>
              <a:t>موارد منع مصرف و احتیاط برای واکسیناسیون</a:t>
            </a:r>
          </a:p>
          <a:p>
            <a:pPr algn="r" rtl="1"/>
            <a:r>
              <a:rPr lang="fa-IR" dirty="0" smtClean="0">
                <a:solidFill>
                  <a:schemeClr val="bg1"/>
                </a:solidFill>
              </a:rPr>
              <a:t>واکنشهای آلرژیک شدید (آنافیلاکسی )نسبت به ترکیبات واکسن یا پس از دریافت دز قبلی واکسن(</a:t>
            </a:r>
            <a:r>
              <a:rPr lang="en-US" dirty="0" smtClean="0">
                <a:solidFill>
                  <a:schemeClr val="bg1"/>
                </a:solidFill>
              </a:rPr>
              <a:t>IPV</a:t>
            </a:r>
            <a:r>
              <a:rPr lang="fa-IR" dirty="0" smtClean="0">
                <a:solidFill>
                  <a:schemeClr val="bg1"/>
                </a:solidFill>
              </a:rPr>
              <a:t>حاوی مقادیر کمی از نئومایسین،استرپتومایسین و پلی میکسین </a:t>
            </a:r>
            <a:r>
              <a:rPr lang="en-US" dirty="0" smtClean="0">
                <a:solidFill>
                  <a:schemeClr val="bg1"/>
                </a:solidFill>
              </a:rPr>
              <a:t>B</a:t>
            </a:r>
            <a:r>
              <a:rPr lang="fa-IR" dirty="0" smtClean="0">
                <a:solidFill>
                  <a:schemeClr val="bg1"/>
                </a:solidFill>
              </a:rPr>
              <a:t>می باشد)</a:t>
            </a:r>
          </a:p>
          <a:p>
            <a:pPr algn="r" rtl="1"/>
            <a:r>
              <a:rPr lang="fa-IR" dirty="0" smtClean="0">
                <a:solidFill>
                  <a:schemeClr val="bg1"/>
                </a:solidFill>
              </a:rPr>
              <a:t>-بیماریهای حاد با شدت متوسط و شدید از موارد احتیاط برای </a:t>
            </a:r>
            <a:r>
              <a:rPr lang="en-US" dirty="0" smtClean="0">
                <a:solidFill>
                  <a:schemeClr val="bg1"/>
                </a:solidFill>
              </a:rPr>
              <a:t>IPV</a:t>
            </a:r>
            <a:r>
              <a:rPr lang="fa-IR" dirty="0" smtClean="0">
                <a:solidFill>
                  <a:schemeClr val="bg1"/>
                </a:solidFill>
              </a:rPr>
              <a:t>هستند</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7544" y="692696"/>
            <a:ext cx="8229600" cy="1143000"/>
          </a:xfrm>
        </p:spPr>
        <p:txBody>
          <a:bodyPr>
            <a:normAutofit fontScale="90000"/>
          </a:bodyPr>
          <a:lstStyle/>
          <a:p>
            <a:r>
              <a:rPr lang="fa-IR" dirty="0" smtClean="0">
                <a:solidFill>
                  <a:schemeClr val="bg1"/>
                </a:solidFill>
                <a:cs typeface="2  Titr" pitchFamily="2" charset="-78"/>
              </a:rPr>
              <a:t>1-  واکنشهای </a:t>
            </a:r>
            <a:r>
              <a:rPr lang="fa-IR" dirty="0">
                <a:solidFill>
                  <a:schemeClr val="bg1"/>
                </a:solidFill>
                <a:cs typeface="2  Titr" pitchFamily="2" charset="-78"/>
              </a:rPr>
              <a:t>مربوط به واکسن</a:t>
            </a:r>
            <a:br>
              <a:rPr lang="fa-IR" dirty="0">
                <a:solidFill>
                  <a:schemeClr val="bg1"/>
                </a:solidFill>
                <a:cs typeface="2  Titr" pitchFamily="2" charset="-78"/>
              </a:rPr>
            </a:br>
            <a:endParaRPr lang="fa-IR" dirty="0"/>
          </a:p>
        </p:txBody>
      </p:sp>
      <p:sp>
        <p:nvSpPr>
          <p:cNvPr id="4" name="Content Placeholder 3"/>
          <p:cNvSpPr>
            <a:spLocks noGrp="1"/>
          </p:cNvSpPr>
          <p:nvPr>
            <p:ph idx="1"/>
          </p:nvPr>
        </p:nvSpPr>
        <p:spPr>
          <a:xfrm>
            <a:off x="539552" y="1484784"/>
            <a:ext cx="8229600" cy="4421128"/>
          </a:xfrm>
        </p:spPr>
        <p:txBody>
          <a:bodyPr>
            <a:normAutofit fontScale="85000" lnSpcReduction="10000"/>
          </a:bodyPr>
          <a:lstStyle/>
          <a:p>
            <a:pPr marL="137160" indent="0" algn="r">
              <a:lnSpc>
                <a:spcPct val="200000"/>
              </a:lnSpc>
              <a:buNone/>
            </a:pPr>
            <a:endParaRPr lang="en-US" sz="2400" dirty="0" smtClean="0">
              <a:solidFill>
                <a:schemeClr val="bg1"/>
              </a:solidFill>
            </a:endParaRPr>
          </a:p>
          <a:p>
            <a:pPr marL="137160" indent="0" algn="r" rtl="1">
              <a:lnSpc>
                <a:spcPct val="200000"/>
              </a:lnSpc>
              <a:buNone/>
            </a:pPr>
            <a:r>
              <a:rPr lang="en-US" sz="2400" dirty="0" smtClean="0">
                <a:solidFill>
                  <a:schemeClr val="bg1"/>
                </a:solidFill>
              </a:rPr>
              <a:t> </a:t>
            </a:r>
            <a:r>
              <a:rPr lang="fa-IR" sz="2400" b="1" dirty="0" smtClean="0">
                <a:solidFill>
                  <a:schemeClr val="accent5">
                    <a:lumMod val="75000"/>
                  </a:schemeClr>
                </a:solidFill>
              </a:rPr>
              <a:t>الف:واکنشهای </a:t>
            </a:r>
            <a:r>
              <a:rPr lang="fa-IR" sz="2400" b="1" dirty="0">
                <a:solidFill>
                  <a:schemeClr val="accent5">
                    <a:lumMod val="75000"/>
                  </a:schemeClr>
                </a:solidFill>
              </a:rPr>
              <a:t>عادی و خفیف واکسن </a:t>
            </a:r>
            <a:r>
              <a:rPr lang="fa-IR" sz="2400" dirty="0">
                <a:solidFill>
                  <a:schemeClr val="bg1"/>
                </a:solidFill>
              </a:rPr>
              <a:t>:واکنشهای موضعی – واکنشهای </a:t>
            </a:r>
            <a:r>
              <a:rPr lang="fa-IR" sz="2400" dirty="0" smtClean="0">
                <a:solidFill>
                  <a:schemeClr val="bg1"/>
                </a:solidFill>
              </a:rPr>
              <a:t>عمومی </a:t>
            </a:r>
          </a:p>
          <a:p>
            <a:pPr marL="137160" indent="0" algn="r" rtl="1">
              <a:lnSpc>
                <a:spcPct val="200000"/>
              </a:lnSpc>
              <a:buNone/>
            </a:pPr>
            <a:r>
              <a:rPr lang="fa-IR" sz="2000" dirty="0" smtClean="0">
                <a:solidFill>
                  <a:schemeClr val="bg1"/>
                </a:solidFill>
              </a:rPr>
              <a:t>این واکنشها معمولاً 2-1 بعد از ایمنسازی اتفاق بجز </a:t>
            </a:r>
            <a:r>
              <a:rPr lang="en-US" sz="2000" dirty="0" smtClean="0">
                <a:solidFill>
                  <a:schemeClr val="bg1"/>
                </a:solidFill>
              </a:rPr>
              <a:t>MMR</a:t>
            </a:r>
            <a:r>
              <a:rPr lang="fa-IR" sz="2000" dirty="0" smtClean="0">
                <a:solidFill>
                  <a:schemeClr val="bg1"/>
                </a:solidFill>
              </a:rPr>
              <a:t>که 12-6 روز بعد.</a:t>
            </a:r>
            <a:endParaRPr lang="fa-IR" sz="2000" dirty="0">
              <a:solidFill>
                <a:schemeClr val="bg1"/>
              </a:solidFill>
            </a:endParaRPr>
          </a:p>
          <a:p>
            <a:pPr marL="137160" indent="0" algn="r" rtl="1">
              <a:lnSpc>
                <a:spcPct val="200000"/>
              </a:lnSpc>
              <a:buNone/>
            </a:pPr>
            <a:r>
              <a:rPr lang="fa-IR" sz="2400" b="1" dirty="0">
                <a:solidFill>
                  <a:schemeClr val="accent5">
                    <a:lumMod val="75000"/>
                  </a:schemeClr>
                </a:solidFill>
              </a:rPr>
              <a:t>ب : واکنشهای شدید و نادر واکسن</a:t>
            </a:r>
            <a:r>
              <a:rPr lang="fa-IR" sz="2400" dirty="0">
                <a:solidFill>
                  <a:schemeClr val="bg1"/>
                </a:solidFill>
              </a:rPr>
              <a:t>: مثل تشنج ، ترومبوسیتوپنی ،حملات هایپرتونیک با کاهش </a:t>
            </a:r>
            <a:r>
              <a:rPr lang="fa-IR" sz="2400" dirty="0" smtClean="0">
                <a:solidFill>
                  <a:schemeClr val="bg1"/>
                </a:solidFill>
              </a:rPr>
              <a:t>     پاسخ دهی </a:t>
            </a:r>
            <a:r>
              <a:rPr lang="fa-IR" sz="2400" dirty="0">
                <a:solidFill>
                  <a:schemeClr val="bg1"/>
                </a:solidFill>
              </a:rPr>
              <a:t>(</a:t>
            </a:r>
            <a:r>
              <a:rPr lang="en-US" sz="2400" dirty="0">
                <a:solidFill>
                  <a:schemeClr val="bg1"/>
                </a:solidFill>
              </a:rPr>
              <a:t>HHE</a:t>
            </a:r>
            <a:r>
              <a:rPr lang="fa-IR" sz="2400" dirty="0">
                <a:solidFill>
                  <a:schemeClr val="bg1"/>
                </a:solidFill>
              </a:rPr>
              <a:t>)،جیغ کشیدن مداوم و آنا </a:t>
            </a:r>
            <a:r>
              <a:rPr lang="fa-IR" sz="2400" dirty="0" smtClean="0">
                <a:solidFill>
                  <a:schemeClr val="bg1"/>
                </a:solidFill>
              </a:rPr>
              <a:t>فیلاکسی</a:t>
            </a:r>
          </a:p>
          <a:p>
            <a:pPr marL="137160" indent="0" algn="r" rtl="1">
              <a:lnSpc>
                <a:spcPct val="200000"/>
              </a:lnSpc>
              <a:buNone/>
            </a:pPr>
            <a:r>
              <a:rPr lang="fa-IR" sz="2400" dirty="0" smtClean="0">
                <a:solidFill>
                  <a:schemeClr val="bg1"/>
                </a:solidFill>
              </a:rPr>
              <a:t>دسته ب به شرط:</a:t>
            </a:r>
          </a:p>
          <a:p>
            <a:pPr marL="137160" indent="0" algn="r" rtl="1">
              <a:lnSpc>
                <a:spcPct val="200000"/>
              </a:lnSpc>
              <a:buNone/>
            </a:pPr>
            <a:r>
              <a:rPr lang="fa-IR" sz="2400" dirty="0" smtClean="0">
                <a:solidFill>
                  <a:schemeClr val="bg1"/>
                </a:solidFill>
              </a:rPr>
              <a:t>شناسایی سریع و اقدام مناسب قابل درمان و اثرات طولانی مدت روی بیمار ندارد.</a:t>
            </a:r>
          </a:p>
          <a:p>
            <a:pPr marL="137160" indent="0" algn="r" rtl="1">
              <a:lnSpc>
                <a:spcPct val="200000"/>
              </a:lnSpc>
              <a:buNone/>
            </a:pPr>
            <a:endParaRPr lang="fa-IR" sz="2400" dirty="0">
              <a:solidFill>
                <a:schemeClr val="bg1"/>
              </a:solidFill>
            </a:endParaRPr>
          </a:p>
          <a:p>
            <a:pPr marL="137160" indent="0" algn="r" rtl="1">
              <a:lnSpc>
                <a:spcPct val="200000"/>
              </a:lnSpc>
              <a:buNone/>
            </a:pPr>
            <a:endParaRPr lang="fa-IR" sz="2400" dirty="0">
              <a:solidFill>
                <a:schemeClr val="bg1"/>
              </a:solidFill>
            </a:endParaRPr>
          </a:p>
          <a:p>
            <a:pPr algn="r" rtl="1"/>
            <a:endParaRPr lang="fa-IR" dirty="0"/>
          </a:p>
        </p:txBody>
      </p:sp>
    </p:spTree>
    <p:extLst>
      <p:ext uri="{BB962C8B-B14F-4D97-AF65-F5344CB8AC3E}">
        <p14:creationId xmlns:p14="http://schemas.microsoft.com/office/powerpoint/2010/main" val="4238660808"/>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1357298"/>
            <a:ext cx="6786610" cy="2893100"/>
          </a:xfrm>
          <a:prstGeom prst="rect">
            <a:avLst/>
          </a:prstGeom>
          <a:noFill/>
        </p:spPr>
        <p:txBody>
          <a:bodyPr wrap="square" rtlCol="0">
            <a:spAutoFit/>
          </a:bodyPr>
          <a:lstStyle/>
          <a:p>
            <a:pPr algn="r" rtl="1"/>
            <a:r>
              <a:rPr lang="fa-IR" sz="2000" dirty="0" smtClean="0">
                <a:solidFill>
                  <a:schemeClr val="bg1"/>
                </a:solidFill>
                <a:cs typeface="2  Titr" pitchFamily="2" charset="-78"/>
              </a:rPr>
              <a:t>واکسن هپاتیت</a:t>
            </a:r>
          </a:p>
          <a:p>
            <a:pPr algn="r" rtl="1"/>
            <a:r>
              <a:rPr lang="fa-IR" dirty="0" smtClean="0">
                <a:solidFill>
                  <a:schemeClr val="accent5">
                    <a:lumMod val="75000"/>
                  </a:schemeClr>
                </a:solidFill>
              </a:rPr>
              <a:t>انواع واکسن هپاتیت</a:t>
            </a:r>
          </a:p>
          <a:p>
            <a:pPr algn="r" rtl="1"/>
            <a:r>
              <a:rPr lang="fa-IR" dirty="0" smtClean="0">
                <a:solidFill>
                  <a:schemeClr val="bg1"/>
                </a:solidFill>
              </a:rPr>
              <a:t>1-واکسنهای مشتق از پلاسما :</a:t>
            </a:r>
          </a:p>
          <a:p>
            <a:pPr algn="r" rtl="1"/>
            <a:r>
              <a:rPr lang="fa-IR" dirty="0" smtClean="0">
                <a:solidFill>
                  <a:schemeClr val="bg1"/>
                </a:solidFill>
              </a:rPr>
              <a:t>(جمع آوری ذرات 22نانومتری از</a:t>
            </a:r>
            <a:r>
              <a:rPr lang="en-US" dirty="0" err="1" smtClean="0">
                <a:solidFill>
                  <a:schemeClr val="bg1"/>
                </a:solidFill>
              </a:rPr>
              <a:t>HBsAg</a:t>
            </a:r>
            <a:r>
              <a:rPr lang="fa-IR" dirty="0" smtClean="0">
                <a:solidFill>
                  <a:schemeClr val="bg1"/>
                </a:solidFill>
              </a:rPr>
              <a:t>گرفته شده از پلاسمای فرد مبتلا)</a:t>
            </a:r>
          </a:p>
          <a:p>
            <a:pPr algn="r" rtl="1"/>
            <a:r>
              <a:rPr lang="fa-IR" dirty="0" smtClean="0">
                <a:solidFill>
                  <a:schemeClr val="bg1"/>
                </a:solidFill>
              </a:rPr>
              <a:t>2-واکسن های </a:t>
            </a:r>
            <a:r>
              <a:rPr lang="en-US" dirty="0" smtClean="0">
                <a:solidFill>
                  <a:schemeClr val="bg1"/>
                </a:solidFill>
              </a:rPr>
              <a:t>DNA</a:t>
            </a:r>
            <a:r>
              <a:rPr lang="fa-IR" dirty="0" smtClean="0">
                <a:solidFill>
                  <a:schemeClr val="bg1"/>
                </a:solidFill>
              </a:rPr>
              <a:t>نوترکیب</a:t>
            </a:r>
          </a:p>
          <a:p>
            <a:pPr algn="r" rtl="1"/>
            <a:r>
              <a:rPr lang="fa-IR" dirty="0" smtClean="0">
                <a:solidFill>
                  <a:schemeClr val="bg1"/>
                </a:solidFill>
              </a:rPr>
              <a:t>بوسیله ژن </a:t>
            </a:r>
            <a:r>
              <a:rPr lang="en-US" dirty="0" smtClean="0">
                <a:solidFill>
                  <a:schemeClr val="bg1"/>
                </a:solidFill>
              </a:rPr>
              <a:t>S</a:t>
            </a:r>
            <a:r>
              <a:rPr lang="fa-IR" dirty="0" smtClean="0">
                <a:solidFill>
                  <a:schemeClr val="bg1"/>
                </a:solidFill>
              </a:rPr>
              <a:t>(آنتی ژن سطحی ویروس ) با 226 اسیدآمینه (پروتئین </a:t>
            </a:r>
            <a:r>
              <a:rPr lang="en-US" dirty="0" err="1" smtClean="0">
                <a:solidFill>
                  <a:schemeClr val="bg1"/>
                </a:solidFill>
              </a:rPr>
              <a:t>HBsAg</a:t>
            </a:r>
            <a:r>
              <a:rPr lang="fa-IR" dirty="0" smtClean="0">
                <a:solidFill>
                  <a:schemeClr val="bg1"/>
                </a:solidFill>
              </a:rPr>
              <a:t>)ویک نوع کپک تولید می شود</a:t>
            </a:r>
          </a:p>
          <a:p>
            <a:pPr algn="r" rtl="1"/>
            <a:r>
              <a:rPr lang="fa-IR" dirty="0" smtClean="0">
                <a:solidFill>
                  <a:schemeClr val="bg1"/>
                </a:solidFill>
              </a:rPr>
              <a:t>3-واکسنهای ترکیبی (واکسن هپاتیت همراه با سایر واکسن ها)</a:t>
            </a:r>
          </a:p>
          <a:p>
            <a:pPr algn="r" rtl="1"/>
            <a:endParaRPr lang="fa-IR" dirty="0" smtClean="0">
              <a:solidFill>
                <a:schemeClr val="bg1"/>
              </a:solidFill>
            </a:endParaRPr>
          </a:p>
          <a:p>
            <a:pPr algn="r" rtl="1"/>
            <a:r>
              <a:rPr lang="fa-IR" dirty="0" smtClean="0">
                <a:solidFill>
                  <a:schemeClr val="bg1"/>
                </a:solidFill>
              </a:rPr>
              <a:t>واکسنهای مورد استفاده در ایران از نوع </a:t>
            </a:r>
            <a:r>
              <a:rPr lang="en-US" dirty="0" smtClean="0">
                <a:solidFill>
                  <a:schemeClr val="bg1"/>
                </a:solidFill>
              </a:rPr>
              <a:t>DNA</a:t>
            </a:r>
            <a:r>
              <a:rPr lang="fa-IR" dirty="0" smtClean="0">
                <a:solidFill>
                  <a:schemeClr val="bg1"/>
                </a:solidFill>
              </a:rPr>
              <a:t>نوترکیبی می باشد.</a:t>
            </a:r>
            <a:endParaRPr lang="en-US" dirty="0">
              <a:solidFill>
                <a:schemeClr val="bg1"/>
              </a:solidFill>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1142984"/>
            <a:ext cx="7858180" cy="1477328"/>
          </a:xfrm>
          <a:prstGeom prst="rect">
            <a:avLst/>
          </a:prstGeom>
          <a:noFill/>
        </p:spPr>
        <p:txBody>
          <a:bodyPr wrap="square" rtlCol="0">
            <a:spAutoFit/>
          </a:bodyPr>
          <a:lstStyle/>
          <a:p>
            <a:pPr algn="r" rtl="1"/>
            <a:r>
              <a:rPr lang="fa-IR" dirty="0" smtClean="0">
                <a:solidFill>
                  <a:schemeClr val="accent5">
                    <a:lumMod val="75000"/>
                  </a:schemeClr>
                </a:solidFill>
              </a:rPr>
              <a:t>پیامدهای نامطلوب واکسن هپاتیت </a:t>
            </a:r>
            <a:r>
              <a:rPr lang="en-US" dirty="0" smtClean="0">
                <a:solidFill>
                  <a:schemeClr val="accent5">
                    <a:lumMod val="75000"/>
                  </a:schemeClr>
                </a:solidFill>
              </a:rPr>
              <a:t>B</a:t>
            </a:r>
            <a:endParaRPr lang="fa-IR" dirty="0" smtClean="0">
              <a:solidFill>
                <a:schemeClr val="accent5">
                  <a:lumMod val="75000"/>
                </a:schemeClr>
              </a:solidFill>
            </a:endParaRPr>
          </a:p>
          <a:p>
            <a:pPr algn="r" rtl="1"/>
            <a:r>
              <a:rPr lang="fa-IR" dirty="0" smtClean="0">
                <a:solidFill>
                  <a:schemeClr val="bg1"/>
                </a:solidFill>
              </a:rPr>
              <a:t>واکسن هپاتیت </a:t>
            </a:r>
            <a:r>
              <a:rPr lang="en-US" dirty="0" smtClean="0">
                <a:solidFill>
                  <a:schemeClr val="bg1"/>
                </a:solidFill>
              </a:rPr>
              <a:t>B</a:t>
            </a:r>
            <a:r>
              <a:rPr lang="fa-IR" dirty="0" smtClean="0">
                <a:solidFill>
                  <a:schemeClr val="bg1"/>
                </a:solidFill>
              </a:rPr>
              <a:t>واکسن بسیار کم عارضه ای می باشد</a:t>
            </a:r>
          </a:p>
          <a:p>
            <a:pPr algn="r" rtl="1"/>
            <a:r>
              <a:rPr lang="fa-IR" dirty="0" smtClean="0">
                <a:solidFill>
                  <a:schemeClr val="bg1"/>
                </a:solidFill>
              </a:rPr>
              <a:t>واکنشهای موضعی خفیف شامل درد،تب </a:t>
            </a:r>
          </a:p>
          <a:p>
            <a:pPr algn="r" rtl="1"/>
            <a:r>
              <a:rPr lang="fa-IR" dirty="0" smtClean="0">
                <a:solidFill>
                  <a:schemeClr val="bg1"/>
                </a:solidFill>
              </a:rPr>
              <a:t>عوارض بسیار نادر (شیوع یک مورد به ازای 1/1میلیون دز): آنافیلاکسی،سندرم گیلن باره،آرتریتو سندرم مرگ ناکهانی نوزاد</a:t>
            </a:r>
            <a:endParaRPr lang="en-US" dirty="0" smtClean="0">
              <a:solidFill>
                <a:schemeClr val="bg1"/>
              </a:solidFill>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28662" y="1000108"/>
            <a:ext cx="7143800" cy="1508105"/>
          </a:xfrm>
          <a:prstGeom prst="rect">
            <a:avLst/>
          </a:prstGeom>
          <a:noFill/>
        </p:spPr>
        <p:txBody>
          <a:bodyPr wrap="square" rtlCol="0">
            <a:spAutoFit/>
          </a:bodyPr>
          <a:lstStyle/>
          <a:p>
            <a:pPr algn="r" rtl="1"/>
            <a:r>
              <a:rPr lang="fa-IR" sz="2000" dirty="0" smtClean="0">
                <a:solidFill>
                  <a:schemeClr val="bg1"/>
                </a:solidFill>
                <a:cs typeface="2  Titr" pitchFamily="2" charset="-78"/>
              </a:rPr>
              <a:t>واکسن اوریون</a:t>
            </a:r>
          </a:p>
          <a:p>
            <a:pPr algn="r" rtl="1"/>
            <a:endParaRPr lang="fa-IR" dirty="0" smtClean="0">
              <a:solidFill>
                <a:schemeClr val="bg1"/>
              </a:solidFill>
            </a:endParaRPr>
          </a:p>
          <a:p>
            <a:pPr algn="r" rtl="1"/>
            <a:r>
              <a:rPr lang="fa-IR" dirty="0" smtClean="0">
                <a:solidFill>
                  <a:schemeClr val="accent5">
                    <a:lumMod val="75000"/>
                  </a:schemeClr>
                </a:solidFill>
              </a:rPr>
              <a:t>پیامدهای نامطلوب واکسن اوریون </a:t>
            </a:r>
          </a:p>
          <a:p>
            <a:pPr algn="r" rtl="1"/>
            <a:r>
              <a:rPr lang="fa-IR" dirty="0" smtClean="0">
                <a:solidFill>
                  <a:schemeClr val="bg1"/>
                </a:solidFill>
              </a:rPr>
              <a:t>شایعترین عارضه :پاروتیدیت و تب خفیف </a:t>
            </a:r>
          </a:p>
          <a:p>
            <a:pPr algn="r" rtl="1"/>
            <a:r>
              <a:rPr lang="fa-IR" dirty="0" smtClean="0">
                <a:solidFill>
                  <a:schemeClr val="bg1"/>
                </a:solidFill>
              </a:rPr>
              <a:t>بثورات جلدی ،خارش و پورپورا(خونریزی زیرجلدی به صورت لکه های قرمز)</a:t>
            </a:r>
            <a:endParaRPr lang="en-US" dirty="0">
              <a:solidFill>
                <a:schemeClr val="bg1"/>
              </a:solidFill>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7224" y="928670"/>
            <a:ext cx="7215238" cy="5693866"/>
          </a:xfrm>
          <a:prstGeom prst="rect">
            <a:avLst/>
          </a:prstGeom>
          <a:noFill/>
        </p:spPr>
        <p:txBody>
          <a:bodyPr wrap="square" rtlCol="0">
            <a:spAutoFit/>
          </a:bodyPr>
          <a:lstStyle/>
          <a:p>
            <a:pPr algn="r" rtl="1"/>
            <a:r>
              <a:rPr lang="fa-IR" sz="2000" dirty="0" smtClean="0">
                <a:solidFill>
                  <a:schemeClr val="bg1"/>
                </a:solidFill>
                <a:cs typeface="2  Titr" pitchFamily="2" charset="-78"/>
              </a:rPr>
              <a:t>واکسن سرخجه</a:t>
            </a:r>
          </a:p>
          <a:p>
            <a:pPr algn="r" rtl="1"/>
            <a:r>
              <a:rPr lang="fa-IR" dirty="0" smtClean="0">
                <a:solidFill>
                  <a:schemeClr val="bg1"/>
                </a:solidFill>
              </a:rPr>
              <a:t>در اکثرکشورهای جهان و ازجمله ایران واکسن سرخجه به صورت </a:t>
            </a:r>
            <a:r>
              <a:rPr lang="en-US" dirty="0" smtClean="0">
                <a:solidFill>
                  <a:schemeClr val="bg1"/>
                </a:solidFill>
              </a:rPr>
              <a:t>MMR</a:t>
            </a:r>
            <a:r>
              <a:rPr lang="fa-IR" dirty="0" smtClean="0">
                <a:solidFill>
                  <a:schemeClr val="bg1"/>
                </a:solidFill>
              </a:rPr>
              <a:t>تجویز می شود </a:t>
            </a:r>
          </a:p>
          <a:p>
            <a:pPr algn="r" rtl="1"/>
            <a:r>
              <a:rPr lang="fa-IR" dirty="0" smtClean="0">
                <a:solidFill>
                  <a:schemeClr val="bg1"/>
                </a:solidFill>
              </a:rPr>
              <a:t>واکسن ویروس زنده ضعیف شده</a:t>
            </a:r>
          </a:p>
          <a:p>
            <a:pPr algn="r" rtl="1"/>
            <a:r>
              <a:rPr lang="fa-IR" dirty="0" smtClean="0">
                <a:solidFill>
                  <a:schemeClr val="accent5">
                    <a:lumMod val="75000"/>
                  </a:schemeClr>
                </a:solidFill>
              </a:rPr>
              <a:t>پیامدهای ناملوب واکسن سرخجه</a:t>
            </a:r>
          </a:p>
          <a:p>
            <a:pPr algn="r" rtl="1"/>
            <a:r>
              <a:rPr lang="fa-IR" dirty="0" smtClean="0">
                <a:solidFill>
                  <a:schemeClr val="bg1"/>
                </a:solidFill>
              </a:rPr>
              <a:t>عوارض خفیف:بثورات جلدی ،لنفادنوپاتی ،تب ،گلودرد و سردرد</a:t>
            </a:r>
          </a:p>
          <a:p>
            <a:pPr algn="r" rtl="1"/>
            <a:r>
              <a:rPr lang="fa-IR" dirty="0" smtClean="0">
                <a:solidFill>
                  <a:schemeClr val="bg1"/>
                </a:solidFill>
              </a:rPr>
              <a:t>سایر عوارض : کونژکتیویت ،آرتروپاتی </a:t>
            </a:r>
          </a:p>
          <a:p>
            <a:pPr algn="r" rtl="1"/>
            <a:r>
              <a:rPr lang="fa-IR" dirty="0" smtClean="0">
                <a:solidFill>
                  <a:schemeClr val="bg1"/>
                </a:solidFill>
              </a:rPr>
              <a:t>عوارض نادر:سندرم گیلن باره </a:t>
            </a:r>
          </a:p>
          <a:p>
            <a:pPr algn="r" rtl="1"/>
            <a:endParaRPr lang="fa-IR" dirty="0" smtClean="0">
              <a:solidFill>
                <a:schemeClr val="bg1"/>
              </a:solidFill>
            </a:endParaRPr>
          </a:p>
          <a:p>
            <a:pPr algn="r" rtl="1"/>
            <a:r>
              <a:rPr lang="fa-IR" sz="2000" dirty="0" smtClean="0">
                <a:solidFill>
                  <a:schemeClr val="bg1"/>
                </a:solidFill>
                <a:cs typeface="2  Titr" pitchFamily="2" charset="-78"/>
              </a:rPr>
              <a:t>واکسن سرخک:</a:t>
            </a:r>
          </a:p>
          <a:p>
            <a:pPr algn="r" rtl="1"/>
            <a:r>
              <a:rPr lang="fa-IR" dirty="0" smtClean="0">
                <a:solidFill>
                  <a:schemeClr val="bg1"/>
                </a:solidFill>
              </a:rPr>
              <a:t>واکسن ویروس زنده ضعیف شده </a:t>
            </a:r>
          </a:p>
          <a:p>
            <a:pPr algn="r" rtl="1"/>
            <a:r>
              <a:rPr lang="fa-IR" dirty="0" smtClean="0">
                <a:solidFill>
                  <a:schemeClr val="accent5">
                    <a:lumMod val="75000"/>
                  </a:schemeClr>
                </a:solidFill>
              </a:rPr>
              <a:t>پیامدهای نامطلوب واکسن سرخک</a:t>
            </a:r>
          </a:p>
          <a:p>
            <a:pPr algn="r" rtl="1"/>
            <a:r>
              <a:rPr lang="fa-IR" dirty="0" smtClean="0">
                <a:solidFill>
                  <a:schemeClr val="bg1"/>
                </a:solidFill>
              </a:rPr>
              <a:t>عوارض خفیف:تب- بثورات جلدی-</a:t>
            </a:r>
          </a:p>
          <a:p>
            <a:pPr algn="r" rtl="1"/>
            <a:r>
              <a:rPr lang="fa-IR" dirty="0" smtClean="0">
                <a:solidFill>
                  <a:schemeClr val="bg1"/>
                </a:solidFill>
              </a:rPr>
              <a:t>واکنش نادر:کهیر ،آنافیلاکسی،تشنج تب دار،آنسفالیت</a:t>
            </a:r>
          </a:p>
          <a:p>
            <a:pPr algn="r" rtl="1"/>
            <a:endParaRPr lang="fa-IR" dirty="0" smtClean="0">
              <a:solidFill>
                <a:schemeClr val="bg1"/>
              </a:solidFill>
            </a:endParaRPr>
          </a:p>
          <a:p>
            <a:pPr algn="r" rtl="1"/>
            <a:endParaRPr lang="fa-IR" dirty="0" smtClean="0">
              <a:solidFill>
                <a:schemeClr val="bg1"/>
              </a:solidFill>
            </a:endParaRPr>
          </a:p>
          <a:p>
            <a:pPr algn="r" rtl="1"/>
            <a:endParaRPr lang="fa-IR" dirty="0" smtClean="0">
              <a:solidFill>
                <a:schemeClr val="bg1"/>
              </a:solidFill>
            </a:endParaRPr>
          </a:p>
          <a:p>
            <a:pPr algn="r" rtl="1"/>
            <a:endParaRPr lang="fa-IR" dirty="0" smtClean="0">
              <a:solidFill>
                <a:schemeClr val="bg1"/>
              </a:solidFill>
            </a:endParaRPr>
          </a:p>
          <a:p>
            <a:pPr algn="r" rtl="1"/>
            <a:endParaRPr lang="fa-IR" dirty="0" smtClean="0">
              <a:solidFill>
                <a:schemeClr val="bg1"/>
              </a:solidFill>
            </a:endParaRPr>
          </a:p>
          <a:p>
            <a:pPr algn="r" rtl="1"/>
            <a:endParaRPr lang="fa-IR" dirty="0" smtClean="0">
              <a:solidFill>
                <a:schemeClr val="bg1"/>
              </a:solidFill>
            </a:endParaRPr>
          </a:p>
          <a:p>
            <a:pPr algn="r" rtl="1"/>
            <a:endParaRPr lang="en-US" dirty="0">
              <a:solidFill>
                <a:schemeClr val="bg1"/>
              </a:solidFill>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4414" y="1142984"/>
            <a:ext cx="6500858" cy="3170099"/>
          </a:xfrm>
          <a:prstGeom prst="rect">
            <a:avLst/>
          </a:prstGeom>
          <a:noFill/>
        </p:spPr>
        <p:txBody>
          <a:bodyPr wrap="square" rtlCol="0">
            <a:spAutoFit/>
          </a:bodyPr>
          <a:lstStyle/>
          <a:p>
            <a:pPr algn="r" rtl="1"/>
            <a:r>
              <a:rPr lang="fa-IR" sz="2000" dirty="0" smtClean="0">
                <a:solidFill>
                  <a:schemeClr val="bg1"/>
                </a:solidFill>
                <a:cs typeface="2  Titr" pitchFamily="2" charset="-78"/>
              </a:rPr>
              <a:t>واکسن سیاه سرفه</a:t>
            </a:r>
          </a:p>
          <a:p>
            <a:pPr algn="r" rtl="1"/>
            <a:r>
              <a:rPr lang="fa-IR" dirty="0" smtClean="0">
                <a:solidFill>
                  <a:schemeClr val="bg1"/>
                </a:solidFill>
              </a:rPr>
              <a:t>1-واکسنهای سلولی کامل  2-واکسن بدون سلولی</a:t>
            </a:r>
          </a:p>
          <a:p>
            <a:pPr algn="r" rtl="1"/>
            <a:r>
              <a:rPr lang="fa-IR" dirty="0" smtClean="0">
                <a:solidFill>
                  <a:schemeClr val="bg1"/>
                </a:solidFill>
              </a:rPr>
              <a:t>عامل بیماری کوکوباسیل گرم منفی </a:t>
            </a:r>
          </a:p>
          <a:p>
            <a:pPr algn="r" rtl="1"/>
            <a:r>
              <a:rPr lang="fa-IR" dirty="0" smtClean="0">
                <a:solidFill>
                  <a:schemeClr val="accent5">
                    <a:lumMod val="75000"/>
                  </a:schemeClr>
                </a:solidFill>
              </a:rPr>
              <a:t>پیامدهای نامطلوب واکسن سیاه سرفه</a:t>
            </a:r>
          </a:p>
          <a:p>
            <a:pPr algn="r" rtl="1"/>
            <a:r>
              <a:rPr lang="fa-IR" dirty="0" smtClean="0">
                <a:solidFill>
                  <a:schemeClr val="bg1"/>
                </a:solidFill>
              </a:rPr>
              <a:t>واکنشهای خفیف:قرمزی ،تورم و درد،تب گریه های ممتد با فرکانس بالا معمولا در 12ساعت اول،بی اشتهایی ،استفراغ</a:t>
            </a:r>
          </a:p>
          <a:p>
            <a:pPr algn="r" rtl="1"/>
            <a:r>
              <a:rPr lang="fa-IR" dirty="0" smtClean="0">
                <a:solidFill>
                  <a:schemeClr val="bg1"/>
                </a:solidFill>
              </a:rPr>
              <a:t>عوارض شدید :تشنج تب دار،آنسفالوپاتی</a:t>
            </a:r>
          </a:p>
          <a:p>
            <a:pPr algn="r" rtl="1"/>
            <a:r>
              <a:rPr lang="fa-IR" dirty="0" smtClean="0">
                <a:solidFill>
                  <a:schemeClr val="bg1"/>
                </a:solidFill>
              </a:rPr>
              <a:t>پیامدهای نامطلوب واکسن بدون سلولی سیاه سرفه</a:t>
            </a:r>
          </a:p>
          <a:p>
            <a:pPr algn="r" rtl="1"/>
            <a:r>
              <a:rPr lang="fa-IR" dirty="0" smtClean="0">
                <a:solidFill>
                  <a:schemeClr val="bg1"/>
                </a:solidFill>
              </a:rPr>
              <a:t>کلیه عوارض بجز استفراغ در واکسن بدون سلولی کمتر دیده می شود</a:t>
            </a:r>
          </a:p>
          <a:p>
            <a:pPr algn="r" rtl="1"/>
            <a:endParaRPr lang="fa-IR" dirty="0" smtClean="0">
              <a:solidFill>
                <a:schemeClr val="bg1"/>
              </a:solidFill>
            </a:endParaRPr>
          </a:p>
          <a:p>
            <a:pPr algn="r" rtl="1"/>
            <a:endParaRPr lang="en-US" dirty="0">
              <a:solidFill>
                <a:schemeClr val="bg1"/>
              </a:solidFill>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5786" y="1357298"/>
            <a:ext cx="6786610" cy="3693319"/>
          </a:xfrm>
          <a:prstGeom prst="rect">
            <a:avLst/>
          </a:prstGeom>
          <a:noFill/>
        </p:spPr>
        <p:txBody>
          <a:bodyPr wrap="square" rtlCol="0">
            <a:spAutoFit/>
          </a:bodyPr>
          <a:lstStyle/>
          <a:p>
            <a:pPr algn="r" rtl="1"/>
            <a:r>
              <a:rPr lang="fa-IR" sz="2000" dirty="0" smtClean="0">
                <a:solidFill>
                  <a:schemeClr val="bg1"/>
                </a:solidFill>
                <a:cs typeface="2  Titr" pitchFamily="2" charset="-78"/>
              </a:rPr>
              <a:t>واکسن کزاز (توکسوئید کزاز )</a:t>
            </a:r>
          </a:p>
          <a:p>
            <a:pPr algn="r" rtl="1"/>
            <a:endParaRPr lang="fa-IR" dirty="0" smtClean="0">
              <a:solidFill>
                <a:schemeClr val="bg1"/>
              </a:solidFill>
            </a:endParaRPr>
          </a:p>
          <a:p>
            <a:pPr algn="r" rtl="1"/>
            <a:r>
              <a:rPr lang="fa-IR" dirty="0" smtClean="0">
                <a:solidFill>
                  <a:schemeClr val="accent5">
                    <a:lumMod val="75000"/>
                  </a:schemeClr>
                </a:solidFill>
              </a:rPr>
              <a:t>انواع واکسن </a:t>
            </a:r>
          </a:p>
          <a:p>
            <a:pPr algn="r" rtl="1"/>
            <a:r>
              <a:rPr lang="fa-IR" dirty="0" smtClean="0">
                <a:solidFill>
                  <a:schemeClr val="bg1"/>
                </a:solidFill>
              </a:rPr>
              <a:t>1-توکسوئید کزاز جذبی (حاوی نمک آلومینیوم)</a:t>
            </a:r>
          </a:p>
          <a:p>
            <a:pPr algn="r" rtl="1"/>
            <a:r>
              <a:rPr lang="fa-IR" dirty="0" smtClean="0">
                <a:solidFill>
                  <a:schemeClr val="bg1"/>
                </a:solidFill>
              </a:rPr>
              <a:t>2-توکسوئید کزاز مایع</a:t>
            </a:r>
          </a:p>
          <a:p>
            <a:pPr algn="r" rtl="1"/>
            <a:r>
              <a:rPr lang="fa-IR" dirty="0" smtClean="0">
                <a:solidFill>
                  <a:schemeClr val="bg1"/>
                </a:solidFill>
              </a:rPr>
              <a:t>توکسوئید کزاز بصورت تک ظرفیتی و یا ترکیبی با واکسنهای دیگر موجود است. </a:t>
            </a:r>
          </a:p>
          <a:p>
            <a:pPr algn="r" rtl="1"/>
            <a:r>
              <a:rPr lang="fa-IR" dirty="0" smtClean="0">
                <a:solidFill>
                  <a:schemeClr val="accent5">
                    <a:lumMod val="75000"/>
                  </a:schemeClr>
                </a:solidFill>
              </a:rPr>
              <a:t>پیامدهای نامطلوب واکسن کزاز</a:t>
            </a:r>
          </a:p>
          <a:p>
            <a:pPr algn="r" rtl="1"/>
            <a:r>
              <a:rPr lang="fa-IR" dirty="0" smtClean="0">
                <a:solidFill>
                  <a:schemeClr val="bg1"/>
                </a:solidFill>
              </a:rPr>
              <a:t>واکنشهای خفیف :تورم و قرمزی ،درد، تب</a:t>
            </a:r>
          </a:p>
          <a:p>
            <a:pPr algn="r" rtl="1"/>
            <a:r>
              <a:rPr lang="fa-IR" dirty="0" smtClean="0">
                <a:solidFill>
                  <a:schemeClr val="bg1"/>
                </a:solidFill>
              </a:rPr>
              <a:t>واکنشهای تشدید شده موضعی در کسانی که چندین بار توکسوئید دیفتری و کزاز را دریافت کرده اند</a:t>
            </a:r>
          </a:p>
          <a:p>
            <a:pPr algn="r" rtl="1"/>
            <a:r>
              <a:rPr lang="fa-IR" dirty="0" smtClean="0">
                <a:solidFill>
                  <a:schemeClr val="bg1"/>
                </a:solidFill>
              </a:rPr>
              <a:t>واکنشهای سیستماتیک شدید:کهیر ژنرالیزه،آنافیلاکسی،عوارض نورولوژیک</a:t>
            </a:r>
          </a:p>
          <a:p>
            <a:pPr algn="r" rtl="1"/>
            <a:endParaRPr lang="fa-IR" dirty="0" smtClean="0">
              <a:solidFill>
                <a:schemeClr val="bg1"/>
              </a:solidFill>
            </a:endParaRPr>
          </a:p>
          <a:p>
            <a:pPr algn="r" rtl="1"/>
            <a:endParaRPr lang="en-US" dirty="0">
              <a:solidFill>
                <a:schemeClr val="bg1"/>
              </a:solidFill>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1472" y="785794"/>
            <a:ext cx="7858180" cy="2646878"/>
          </a:xfrm>
          <a:prstGeom prst="rect">
            <a:avLst/>
          </a:prstGeom>
          <a:noFill/>
        </p:spPr>
        <p:txBody>
          <a:bodyPr wrap="square" rtlCol="0">
            <a:spAutoFit/>
          </a:bodyPr>
          <a:lstStyle/>
          <a:p>
            <a:pPr algn="r" rtl="1"/>
            <a:r>
              <a:rPr lang="fa-IR" sz="2000" dirty="0" smtClean="0">
                <a:solidFill>
                  <a:schemeClr val="bg1"/>
                </a:solidFill>
                <a:cs typeface="2  Titr" pitchFamily="2" charset="-78"/>
              </a:rPr>
              <a:t>واکسن دیفتری (توکسوئید دیفتری) </a:t>
            </a:r>
          </a:p>
          <a:p>
            <a:pPr algn="r" rtl="1"/>
            <a:endParaRPr lang="fa-IR" sz="2000" dirty="0" smtClean="0">
              <a:solidFill>
                <a:schemeClr val="bg1"/>
              </a:solidFill>
              <a:cs typeface="2  Titr" pitchFamily="2" charset="-78"/>
            </a:endParaRPr>
          </a:p>
          <a:p>
            <a:pPr algn="r" rtl="1"/>
            <a:r>
              <a:rPr lang="fa-IR" dirty="0" smtClean="0">
                <a:solidFill>
                  <a:schemeClr val="accent5">
                    <a:lumMod val="75000"/>
                  </a:schemeClr>
                </a:solidFill>
              </a:rPr>
              <a:t>پیامدهای نامطلوب واکسن دیفتری</a:t>
            </a:r>
          </a:p>
          <a:p>
            <a:pPr algn="r" rtl="1"/>
            <a:r>
              <a:rPr lang="fa-IR" dirty="0" smtClean="0">
                <a:solidFill>
                  <a:schemeClr val="bg1"/>
                </a:solidFill>
              </a:rPr>
              <a:t>واکنشهای موضعی :تورم و قرمزی ،درد ،تب ،آبسه</a:t>
            </a:r>
          </a:p>
          <a:p>
            <a:pPr algn="r" rtl="1"/>
            <a:r>
              <a:rPr lang="fa-IR" dirty="0" smtClean="0">
                <a:solidFill>
                  <a:schemeClr val="bg1"/>
                </a:solidFill>
              </a:rPr>
              <a:t>واکنشهای تشدید شده موضعی در کسانی که چندین بار توکسوئید دیفتری و کزاز را دریافت کرده اند</a:t>
            </a:r>
          </a:p>
          <a:p>
            <a:pPr algn="r" rtl="1"/>
            <a:r>
              <a:rPr lang="fa-IR" dirty="0" smtClean="0">
                <a:solidFill>
                  <a:schemeClr val="bg1"/>
                </a:solidFill>
              </a:rPr>
              <a:t>واکنشهای سیستماتیک شدید:کهیر ژنرالیزه،آنافیلاکسی،عوارض نورولوژیک</a:t>
            </a:r>
          </a:p>
          <a:p>
            <a:pPr algn="r" rtl="1"/>
            <a:endParaRPr lang="fa-IR" dirty="0" smtClean="0">
              <a:solidFill>
                <a:schemeClr val="bg1"/>
              </a:solidFill>
            </a:endParaRPr>
          </a:p>
          <a:p>
            <a:pPr algn="r" rtl="1"/>
            <a:endParaRPr lang="fa-IR" dirty="0" smtClean="0">
              <a:solidFill>
                <a:schemeClr val="bg1"/>
              </a:solidFill>
            </a:endParaRPr>
          </a:p>
          <a:p>
            <a:pPr algn="r" rtl="1"/>
            <a:endParaRPr lang="en-US" dirty="0">
              <a:solidFill>
                <a:schemeClr val="bg1"/>
              </a:solidFill>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00958" y="714356"/>
            <a:ext cx="357190" cy="369332"/>
          </a:xfrm>
          <a:prstGeom prst="rect">
            <a:avLst/>
          </a:prstGeom>
          <a:noFill/>
        </p:spPr>
        <p:txBody>
          <a:bodyPr wrap="square" rtlCol="0">
            <a:spAutoFit/>
          </a:bodyPr>
          <a:lstStyle/>
          <a:p>
            <a:pPr algn="r" rtl="1"/>
            <a:endParaRPr lang="en-US" dirty="0">
              <a:solidFill>
                <a:schemeClr val="bg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28007853"/>
              </p:ext>
            </p:extLst>
          </p:nvPr>
        </p:nvGraphicFramePr>
        <p:xfrm>
          <a:off x="357158" y="571480"/>
          <a:ext cx="8358246" cy="5804069"/>
        </p:xfrm>
        <a:graphic>
          <a:graphicData uri="http://schemas.openxmlformats.org/drawingml/2006/table">
            <a:tbl>
              <a:tblPr rtl="1">
                <a:tableStyleId>{08FB837D-C827-4EFA-A057-4D05807E0F7C}</a:tableStyleId>
              </a:tblPr>
              <a:tblGrid>
                <a:gridCol w="2117668"/>
                <a:gridCol w="2147879"/>
                <a:gridCol w="1838682"/>
                <a:gridCol w="2254017"/>
              </a:tblGrid>
              <a:tr h="1129328">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dirty="0" smtClean="0">
                          <a:ln>
                            <a:noFill/>
                          </a:ln>
                          <a:effectLst/>
                        </a:rPr>
                        <a:t>نوع واکسن</a:t>
                      </a:r>
                      <a:endParaRPr kumimoji="0" lang="en-US" sz="1800" b="1"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1" u="none" strike="noStrike" cap="none" normalizeH="0" baseline="0" dirty="0" smtClean="0">
                          <a:ln>
                            <a:noFill/>
                          </a:ln>
                          <a:effectLst/>
                          <a:cs typeface="B Nazanin" panose="00000400000000000000" pitchFamily="2" charset="-78"/>
                        </a:rPr>
                        <a:t>واکنش های موضعی </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u="none" strike="noStrike" cap="none" normalizeH="0" baseline="0" dirty="0" smtClean="0">
                          <a:ln>
                            <a:noFill/>
                          </a:ln>
                          <a:effectLst/>
                        </a:rPr>
                        <a:t>(</a:t>
                      </a:r>
                      <a:r>
                        <a:rPr kumimoji="0" lang="fa-IR" sz="1800" b="1" u="none" strike="noStrike" cap="none" normalizeH="0" baseline="0" dirty="0" smtClean="0">
                          <a:ln>
                            <a:noFill/>
                          </a:ln>
                          <a:effectLst/>
                        </a:rPr>
                        <a:t>درد ، تورم و قرمزی</a:t>
                      </a:r>
                      <a:r>
                        <a:rPr kumimoji="0" lang="fa-IR" sz="1600" u="none" strike="noStrike" cap="none" normalizeH="0" baseline="0" dirty="0" smtClean="0">
                          <a:ln>
                            <a:noFill/>
                          </a:ln>
                          <a:effectLst/>
                        </a:rPr>
                        <a:t>)</a:t>
                      </a:r>
                      <a:endParaRPr kumimoji="0" lang="en-US" sz="1600" b="1"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smtClean="0">
                          <a:ln>
                            <a:noFill/>
                          </a:ln>
                          <a:effectLst/>
                        </a:rPr>
                        <a:t>تب بیشتر از 38 درجه سانتیگراد</a:t>
                      </a:r>
                      <a:endParaRPr kumimoji="0" lang="en-US" sz="1800" b="1" i="0" u="none" strike="noStrike" cap="none" normalizeH="0" baseline="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1" u="none" strike="noStrike" kern="1200" cap="none" normalizeH="0" baseline="0" dirty="0" smtClean="0">
                          <a:ln>
                            <a:noFill/>
                          </a:ln>
                          <a:solidFill>
                            <a:schemeClr val="dk1"/>
                          </a:solidFill>
                          <a:effectLst/>
                          <a:latin typeface="+mn-lt"/>
                          <a:ea typeface="+mn-ea"/>
                          <a:cs typeface="B Nazanin" panose="00000400000000000000" pitchFamily="2" charset="-78"/>
                        </a:rPr>
                        <a:t>علائم عمومی</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1" i="0" u="none" strike="noStrike" cap="none" normalizeH="0" baseline="0" dirty="0" smtClean="0">
                          <a:ln>
                            <a:noFill/>
                          </a:ln>
                          <a:solidFill>
                            <a:schemeClr val="bg1"/>
                          </a:solidFill>
                          <a:effectLst/>
                          <a:latin typeface="Arial" pitchFamily="34" charset="0"/>
                          <a:cs typeface="B Zar" pitchFamily="2" charset="-78"/>
                        </a:rPr>
                        <a:t>(سردرد ،اسهال و درد عضلانی ، بی اشتهایی و بی قراری )</a:t>
                      </a:r>
                      <a:endParaRPr kumimoji="0" lang="en-US" sz="1600" b="1"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r>
              <a:tr h="683755">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smtClean="0">
                          <a:ln>
                            <a:noFill/>
                          </a:ln>
                          <a:effectLst/>
                        </a:rPr>
                        <a:t>ب.ث.ژ ( </a:t>
                      </a:r>
                      <a:r>
                        <a:rPr kumimoji="0" lang="en-US" sz="1800" u="none" strike="noStrike" cap="none" normalizeH="0" baseline="0" smtClean="0">
                          <a:ln>
                            <a:noFill/>
                          </a:ln>
                          <a:effectLst/>
                        </a:rPr>
                        <a:t>BCG</a:t>
                      </a:r>
                      <a:r>
                        <a:rPr kumimoji="0" lang="fa-IR" sz="1800" u="none" strike="noStrike" cap="none" normalizeH="0" baseline="0" smtClean="0">
                          <a:ln>
                            <a:noFill/>
                          </a:ln>
                          <a:effectLst/>
                        </a:rPr>
                        <a:t> )</a:t>
                      </a:r>
                      <a:endParaRPr kumimoji="0" lang="en-US" sz="1800" b="0" i="0" u="none" strike="noStrike" cap="none" normalizeH="0" baseline="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smtClean="0">
                          <a:ln>
                            <a:noFill/>
                          </a:ln>
                          <a:effectLst/>
                        </a:rPr>
                        <a:t>90 تا 95 درصد</a:t>
                      </a:r>
                      <a:endParaRPr kumimoji="0" lang="en-US" sz="1800" b="0" i="0" u="none" strike="noStrike" cap="none" normalizeH="0" baseline="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smtClean="0">
                          <a:ln>
                            <a:noFill/>
                          </a:ln>
                          <a:effectLst/>
                        </a:rPr>
                        <a:t>-</a:t>
                      </a:r>
                      <a:endParaRPr kumimoji="0" lang="en-US" sz="1800" b="0" i="0" u="none" strike="noStrike" cap="none" normalizeH="0" baseline="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dirty="0" smtClean="0">
                          <a:ln>
                            <a:noFill/>
                          </a:ln>
                          <a:effectLst/>
                        </a:rPr>
                        <a:t>-</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r>
              <a:tr h="694272">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smtClean="0">
                          <a:ln>
                            <a:noFill/>
                          </a:ln>
                          <a:effectLst/>
                        </a:rPr>
                        <a:t>هموفیلوس آنفلوآنزا </a:t>
                      </a:r>
                      <a:r>
                        <a:rPr kumimoji="0" lang="en-US" sz="1800" u="none" strike="noStrike" cap="none" normalizeH="0" baseline="0" smtClean="0">
                          <a:ln>
                            <a:noFill/>
                          </a:ln>
                          <a:effectLst/>
                        </a:rPr>
                        <a:t>Hib</a:t>
                      </a:r>
                      <a:endParaRPr kumimoji="0" lang="en-US" sz="1800" b="0" i="0" u="none" strike="noStrike" cap="none" normalizeH="0" baseline="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dirty="0" smtClean="0">
                          <a:ln>
                            <a:noFill/>
                          </a:ln>
                          <a:effectLst/>
                        </a:rPr>
                        <a:t>15-5%</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bg1"/>
                          </a:solidFill>
                          <a:effectLst/>
                          <a:latin typeface="Arial" pitchFamily="34" charset="0"/>
                          <a:cs typeface="B Zar" pitchFamily="2" charset="-78"/>
                        </a:rPr>
                        <a:t>10-2%</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smtClean="0">
                          <a:ln>
                            <a:noFill/>
                          </a:ln>
                          <a:effectLst/>
                        </a:rPr>
                        <a:t>-</a:t>
                      </a:r>
                      <a:endParaRPr kumimoji="0" lang="en-US" sz="1800" b="0" i="0" u="none" strike="noStrike" cap="none" normalizeH="0" baseline="0" smtClean="0">
                        <a:ln>
                          <a:noFill/>
                        </a:ln>
                        <a:solidFill>
                          <a:schemeClr val="bg1"/>
                        </a:solidFill>
                        <a:effectLst/>
                        <a:latin typeface="Arial" pitchFamily="34" charset="0"/>
                        <a:cs typeface="B Zar" pitchFamily="2" charset="-78"/>
                      </a:endParaRPr>
                    </a:p>
                  </a:txBody>
                  <a:tcPr anchor="ctr" horzOverflow="overflow"/>
                </a:tc>
              </a:tr>
              <a:tr h="902554">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smtClean="0">
                          <a:ln>
                            <a:noFill/>
                          </a:ln>
                          <a:effectLst/>
                        </a:rPr>
                        <a:t>هپاتیت </a:t>
                      </a:r>
                      <a:r>
                        <a:rPr kumimoji="0" lang="en-US" sz="1800" u="none" strike="noStrike" cap="none" normalizeH="0" baseline="0" smtClean="0">
                          <a:ln>
                            <a:noFill/>
                          </a:ln>
                          <a:effectLst/>
                        </a:rPr>
                        <a:t>-</a:t>
                      </a:r>
                      <a:r>
                        <a:rPr kumimoji="0" lang="fa-IR" sz="1800" u="none" strike="noStrike" cap="none" normalizeH="0" baseline="0" smtClean="0">
                          <a:ln>
                            <a:noFill/>
                          </a:ln>
                          <a:effectLst/>
                        </a:rPr>
                        <a:t> </a:t>
                      </a:r>
                      <a:r>
                        <a:rPr kumimoji="0" lang="en-US" sz="1800" u="none" strike="noStrike" cap="none" normalizeH="0" baseline="0" smtClean="0">
                          <a:ln>
                            <a:noFill/>
                          </a:ln>
                          <a:effectLst/>
                        </a:rPr>
                        <a:t>B</a:t>
                      </a:r>
                      <a:endParaRPr kumimoji="0" lang="en-US" sz="1800" b="0" i="0" u="none" strike="noStrike" cap="none" normalizeH="0" baseline="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dirty="0" smtClean="0">
                          <a:ln>
                            <a:noFill/>
                          </a:ln>
                          <a:effectLst/>
                        </a:rPr>
                        <a:t>در بزرگسالان حدود 15 %خردسالان حدود 5%</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dirty="0" smtClean="0">
                          <a:ln>
                            <a:noFill/>
                          </a:ln>
                          <a:effectLst/>
                        </a:rPr>
                        <a:t>6-1%</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dirty="0" smtClean="0">
                          <a:ln>
                            <a:noFill/>
                          </a:ln>
                          <a:effectLst/>
                        </a:rPr>
                        <a:t>-</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r>
              <a:tr h="355465">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dirty="0" smtClean="0">
                          <a:ln>
                            <a:noFill/>
                          </a:ln>
                          <a:effectLst/>
                        </a:rPr>
                        <a:t>سرخک ، </a:t>
                      </a:r>
                      <a:r>
                        <a:rPr kumimoji="0" lang="en-US" sz="1800" u="none" strike="noStrike" cap="none" normalizeH="0" baseline="0" dirty="0" smtClean="0">
                          <a:ln>
                            <a:noFill/>
                          </a:ln>
                          <a:effectLst/>
                        </a:rPr>
                        <a:t>MMR</a:t>
                      </a:r>
                      <a:r>
                        <a:rPr kumimoji="0" lang="fa-IR" sz="1800" u="none" strike="noStrike" cap="none" normalizeH="0" baseline="0" dirty="0" smtClean="0">
                          <a:ln>
                            <a:noFill/>
                          </a:ln>
                          <a:effectLst/>
                        </a:rPr>
                        <a:t> ، </a:t>
                      </a:r>
                      <a:r>
                        <a:rPr kumimoji="0" lang="en-US" sz="1800" u="none" strike="noStrike" cap="none" normalizeH="0" baseline="0" dirty="0" smtClean="0">
                          <a:ln>
                            <a:noFill/>
                          </a:ln>
                          <a:effectLst/>
                        </a:rPr>
                        <a:t>MR</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dirty="0" smtClean="0">
                          <a:ln>
                            <a:noFill/>
                          </a:ln>
                          <a:effectLst/>
                        </a:rPr>
                        <a:t>حدود 10%</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dirty="0" smtClean="0">
                          <a:ln>
                            <a:noFill/>
                          </a:ln>
                          <a:effectLst/>
                        </a:rPr>
                        <a:t>15-5%</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u="none" strike="noStrike" cap="none" normalizeH="0" baseline="0" dirty="0" smtClean="0">
                          <a:ln>
                            <a:noFill/>
                          </a:ln>
                          <a:effectLst/>
                        </a:rPr>
                        <a:t>5 %( بثورات جلدی)</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r>
              <a:tr h="355465">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bg1"/>
                          </a:solidFill>
                          <a:effectLst/>
                          <a:latin typeface="Arial" pitchFamily="34" charset="0"/>
                          <a:cs typeface="B Zar" pitchFamily="2" charset="-78"/>
                        </a:rPr>
                        <a:t>OPV</a:t>
                      </a: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bg1"/>
                          </a:solidFill>
                          <a:effectLst/>
                          <a:latin typeface="Arial" pitchFamily="34" charset="0"/>
                          <a:cs typeface="B Zar" pitchFamily="2" charset="-78"/>
                        </a:rPr>
                        <a:t>-</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bg1"/>
                          </a:solidFill>
                          <a:effectLst/>
                          <a:latin typeface="Arial" pitchFamily="34" charset="0"/>
                          <a:cs typeface="B Zar" pitchFamily="2" charset="-78"/>
                        </a:rPr>
                        <a:t>کمتر از 1%</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bg1"/>
                          </a:solidFill>
                          <a:effectLst/>
                          <a:latin typeface="Arial" pitchFamily="34" charset="0"/>
                          <a:cs typeface="B Zar" pitchFamily="2" charset="-78"/>
                        </a:rPr>
                        <a:t>کمتر از 1%</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r>
              <a:tr h="355465">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bg1"/>
                          </a:solidFill>
                          <a:effectLst/>
                          <a:latin typeface="Arial" pitchFamily="34" charset="0"/>
                          <a:cs typeface="B Zar" pitchFamily="2" charset="-78"/>
                        </a:rPr>
                        <a:t>T/DT/Td</a:t>
                      </a: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bg1"/>
                          </a:solidFill>
                          <a:effectLst/>
                          <a:latin typeface="Arial" pitchFamily="34" charset="0"/>
                          <a:cs typeface="B Zar" pitchFamily="2" charset="-78"/>
                        </a:rPr>
                        <a:t>حدود 10%</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bg1"/>
                          </a:solidFill>
                          <a:effectLst/>
                          <a:latin typeface="Arial" pitchFamily="34" charset="0"/>
                          <a:cs typeface="B Zar" pitchFamily="2" charset="-78"/>
                        </a:rPr>
                        <a:t>حدود 10%</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bg1"/>
                          </a:solidFill>
                          <a:effectLst/>
                          <a:latin typeface="Arial" pitchFamily="34" charset="0"/>
                          <a:cs typeface="B Zar" pitchFamily="2" charset="-78"/>
                        </a:rPr>
                        <a:t>حدود25%</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r>
              <a:tr h="355465">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bg1"/>
                          </a:solidFill>
                          <a:effectLst/>
                          <a:latin typeface="Arial" pitchFamily="34" charset="0"/>
                          <a:cs typeface="B Zar" pitchFamily="2" charset="-78"/>
                        </a:rPr>
                        <a:t>سیاه سرفه (ثلاث)</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bg1"/>
                          </a:solidFill>
                          <a:effectLst/>
                          <a:latin typeface="Arial" pitchFamily="34" charset="0"/>
                          <a:cs typeface="B Zar" pitchFamily="2" charset="-78"/>
                        </a:rPr>
                        <a:t>تا50%</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bg1"/>
                          </a:solidFill>
                          <a:effectLst/>
                          <a:latin typeface="Arial" pitchFamily="34" charset="0"/>
                          <a:cs typeface="B Zar" pitchFamily="2" charset="-78"/>
                        </a:rPr>
                        <a:t>تا50%</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bg1"/>
                          </a:solidFill>
                          <a:effectLst/>
                          <a:latin typeface="Arial" pitchFamily="34" charset="0"/>
                          <a:cs typeface="B Zar" pitchFamily="2" charset="-78"/>
                        </a:rPr>
                        <a:t>تا55%</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r>
              <a:tr h="888662">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bg1"/>
                          </a:solidFill>
                          <a:effectLst/>
                          <a:latin typeface="Arial" pitchFamily="34" charset="0"/>
                          <a:cs typeface="B Zar" pitchFamily="2" charset="-78"/>
                        </a:rPr>
                        <a:t>درمان</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bg1"/>
                          </a:solidFill>
                          <a:effectLst/>
                          <a:latin typeface="Arial" pitchFamily="34" charset="0"/>
                          <a:cs typeface="B Zar" pitchFamily="2" charset="-78"/>
                        </a:rPr>
                        <a:t>طی 24ساعت اول کمپرس سرد و درصورت ادامه کمپرس گرم</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bg1"/>
                          </a:solidFill>
                          <a:effectLst/>
                          <a:latin typeface="Arial" pitchFamily="34" charset="0"/>
                          <a:cs typeface="B Zar" pitchFamily="2" charset="-78"/>
                        </a:rPr>
                        <a:t>مایعات اضافی ،لباسهای مناسب ،پاشویه ،مسکن و تب بر</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bg1"/>
                          </a:solidFill>
                          <a:effectLst/>
                          <a:latin typeface="Arial" pitchFamily="34" charset="0"/>
                          <a:cs typeface="B Zar" pitchFamily="2" charset="-78"/>
                        </a:rPr>
                        <a:t>مایعات اضافی،مسکن و تب بر</a:t>
                      </a:r>
                      <a:endParaRPr kumimoji="0" lang="en-US" sz="1800" b="0" i="0" u="none" strike="noStrike" cap="none" normalizeH="0" baseline="0" dirty="0" smtClean="0">
                        <a:ln>
                          <a:noFill/>
                        </a:ln>
                        <a:solidFill>
                          <a:schemeClr val="bg1"/>
                        </a:solidFill>
                        <a:effectLst/>
                        <a:latin typeface="Arial" pitchFamily="34" charset="0"/>
                        <a:cs typeface="B Zar" pitchFamily="2" charset="-78"/>
                      </a:endParaRPr>
                    </a:p>
                  </a:txBody>
                  <a:tcPr anchor="ctr" horzOverflow="overflow"/>
                </a:tc>
              </a:tr>
            </a:tbl>
          </a:graphicData>
        </a:graphic>
      </p:graphicFrame>
      <p:sp>
        <p:nvSpPr>
          <p:cNvPr id="4" name="TextBox 3"/>
          <p:cNvSpPr txBox="1"/>
          <p:nvPr/>
        </p:nvSpPr>
        <p:spPr>
          <a:xfrm>
            <a:off x="1763687" y="17592"/>
            <a:ext cx="5915865" cy="523220"/>
          </a:xfrm>
          <a:prstGeom prst="rect">
            <a:avLst/>
          </a:prstGeom>
          <a:noFill/>
        </p:spPr>
        <p:txBody>
          <a:bodyPr wrap="square" rtlCol="0">
            <a:spAutoFit/>
          </a:bodyPr>
          <a:lstStyle/>
          <a:p>
            <a:pPr algn="ctr" rtl="1"/>
            <a:r>
              <a:rPr lang="fa-IR" sz="2800" b="1" dirty="0" smtClean="0">
                <a:solidFill>
                  <a:schemeClr val="bg1"/>
                </a:solidFill>
                <a:cs typeface="2  Titr" pitchFamily="2" charset="-78"/>
              </a:rPr>
              <a:t>جدول عوارض خفیف و شایع واکسن و درمان آنها </a:t>
            </a:r>
            <a:endParaRPr lang="en-US" sz="2800" b="1" dirty="0">
              <a:solidFill>
                <a:schemeClr val="bg1"/>
              </a:solidFill>
              <a:cs typeface="2  Titr" pitchFamily="2" charset="-78"/>
            </a:endParaRPr>
          </a:p>
        </p:txBody>
      </p:sp>
    </p:spTree>
    <p:extLst>
      <p:ext uri="{BB962C8B-B14F-4D97-AF65-F5344CB8AC3E}">
        <p14:creationId xmlns:p14="http://schemas.microsoft.com/office/powerpoint/2010/main" val="208492546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7290" y="142852"/>
            <a:ext cx="6858048" cy="646331"/>
          </a:xfrm>
          <a:prstGeom prst="rect">
            <a:avLst/>
          </a:prstGeom>
          <a:noFill/>
        </p:spPr>
        <p:txBody>
          <a:bodyPr wrap="square" rtlCol="0">
            <a:spAutoFit/>
          </a:bodyPr>
          <a:lstStyle/>
          <a:p>
            <a:pPr algn="ctr"/>
            <a:r>
              <a:rPr lang="en-US" sz="2800" b="1" dirty="0" smtClean="0">
                <a:solidFill>
                  <a:srgbClr val="C00000"/>
                </a:solidFill>
                <a:cs typeface="B Nazanin" panose="00000400000000000000" pitchFamily="2" charset="-78"/>
              </a:rPr>
              <a:t>(</a:t>
            </a:r>
            <a:r>
              <a:rPr lang="fa-IR" sz="2800" b="1" dirty="0" smtClean="0">
                <a:solidFill>
                  <a:srgbClr val="C00000"/>
                </a:solidFill>
                <a:cs typeface="B Nazanin" panose="00000400000000000000" pitchFamily="2" charset="-78"/>
              </a:rPr>
              <a:t>2</a:t>
            </a:r>
            <a:r>
              <a:rPr lang="fa-IR" sz="3600" b="1" dirty="0" smtClean="0">
                <a:solidFill>
                  <a:srgbClr val="C00000"/>
                </a:solidFill>
                <a:cs typeface="B Nazanin" panose="00000400000000000000" pitchFamily="2" charset="-78"/>
              </a:rPr>
              <a:t>- </a:t>
            </a:r>
            <a:r>
              <a:rPr lang="fa-IR" sz="2800" b="1" dirty="0" smtClean="0">
                <a:solidFill>
                  <a:srgbClr val="C00000"/>
                </a:solidFill>
                <a:cs typeface="B Nazanin" panose="00000400000000000000" pitchFamily="2" charset="-78"/>
              </a:rPr>
              <a:t>پيامدهاي </a:t>
            </a:r>
            <a:r>
              <a:rPr lang="fa-IR" sz="2800" b="1" dirty="0">
                <a:solidFill>
                  <a:srgbClr val="C00000"/>
                </a:solidFill>
                <a:cs typeface="B Nazanin" panose="00000400000000000000" pitchFamily="2" charset="-78"/>
              </a:rPr>
              <a:t>مربوط به خطاي برنامه</a:t>
            </a:r>
            <a:r>
              <a:rPr lang="fa-IR" sz="2800" b="1" dirty="0">
                <a:solidFill>
                  <a:srgbClr val="C00000"/>
                </a:solidFill>
              </a:rPr>
              <a:t>(</a:t>
            </a:r>
            <a:r>
              <a:rPr lang="fa-IR" sz="2800" b="1" dirty="0">
                <a:solidFill>
                  <a:srgbClr val="C00000"/>
                </a:solidFill>
                <a:cs typeface="B Nazanin" panose="00000400000000000000" pitchFamily="2" charset="-78"/>
              </a:rPr>
              <a:t> ايمن سازي</a:t>
            </a:r>
            <a:endParaRPr lang="en-US" sz="2800" b="1" dirty="0">
              <a:solidFill>
                <a:srgbClr val="C00000"/>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66926071"/>
              </p:ext>
            </p:extLst>
          </p:nvPr>
        </p:nvGraphicFramePr>
        <p:xfrm>
          <a:off x="0" y="857232"/>
          <a:ext cx="9144000" cy="6000768"/>
        </p:xfrm>
        <a:graphic>
          <a:graphicData uri="http://schemas.openxmlformats.org/drawingml/2006/table">
            <a:tbl>
              <a:tblPr firstRow="1" bandRow="1">
                <a:tableStyleId>{08FB837D-C827-4EFA-A057-4D05807E0F7C}</a:tableStyleId>
              </a:tblPr>
              <a:tblGrid>
                <a:gridCol w="4184542"/>
                <a:gridCol w="4959458"/>
              </a:tblGrid>
              <a:tr h="531714">
                <a:tc>
                  <a:txBody>
                    <a:bodyPr/>
                    <a:lstStyle/>
                    <a:p>
                      <a:pPr algn="ctr"/>
                      <a:r>
                        <a:rPr lang="fa-IR" dirty="0" smtClean="0"/>
                        <a:t>عارضه</a:t>
                      </a:r>
                      <a:endParaRPr lang="en-US" dirty="0"/>
                    </a:p>
                  </a:txBody>
                  <a:tcPr/>
                </a:tc>
                <a:tc>
                  <a:txBody>
                    <a:bodyPr/>
                    <a:lstStyle/>
                    <a:p>
                      <a:pPr algn="ctr"/>
                      <a:r>
                        <a:rPr lang="fa-IR" dirty="0" smtClean="0"/>
                        <a:t>نوع خطای برنامه</a:t>
                      </a:r>
                      <a:endParaRPr lang="en-US" dirty="0"/>
                    </a:p>
                  </a:txBody>
                  <a:tcPr/>
                </a:tc>
              </a:tr>
              <a:tr h="1671100">
                <a:tc>
                  <a:txBody>
                    <a:bodyPr/>
                    <a:lstStyle/>
                    <a:p>
                      <a:pPr algn="r" rtl="1"/>
                      <a:r>
                        <a:rPr lang="fa-IR" dirty="0" smtClean="0"/>
                        <a:t> عفونت مثل آبسه، سلولیت ، عفونتهای عمومی ،</a:t>
                      </a:r>
                      <a:r>
                        <a:rPr lang="en-US" dirty="0" smtClean="0"/>
                        <a:t>Sepsis</a:t>
                      </a:r>
                      <a:r>
                        <a:rPr lang="fa-IR" dirty="0" smtClean="0"/>
                        <a:t>، شوک توکسیک ،انتقال بیماریهای منتقله از راه خون مثل </a:t>
                      </a:r>
                      <a:r>
                        <a:rPr lang="en-US" dirty="0" smtClean="0"/>
                        <a:t>HIV</a:t>
                      </a:r>
                      <a:r>
                        <a:rPr lang="fa-IR" dirty="0" smtClean="0"/>
                        <a:t>،هپاتیت </a:t>
                      </a:r>
                      <a:r>
                        <a:rPr lang="en-US" dirty="0" smtClean="0"/>
                        <a:t>B</a:t>
                      </a:r>
                      <a:r>
                        <a:rPr lang="fa-IR" dirty="0" smtClean="0"/>
                        <a:t>و هپاتیت </a:t>
                      </a:r>
                      <a:r>
                        <a:rPr lang="en-US" dirty="0" smtClean="0"/>
                        <a:t>c</a:t>
                      </a:r>
                      <a:endParaRPr lang="en-US" dirty="0"/>
                    </a:p>
                  </a:txBody>
                  <a:tcPr/>
                </a:tc>
                <a:tc>
                  <a:txBody>
                    <a:bodyPr/>
                    <a:lstStyle/>
                    <a:p>
                      <a:pPr marL="342900" indent="-342900" algn="r" rtl="1">
                        <a:buNone/>
                      </a:pPr>
                      <a:r>
                        <a:rPr lang="fa-IR" dirty="0" smtClean="0"/>
                        <a:t>1-تزریقات</a:t>
                      </a:r>
                      <a:r>
                        <a:rPr lang="fa-IR" baseline="0" dirty="0" smtClean="0"/>
                        <a:t> غیر استریل</a:t>
                      </a:r>
                    </a:p>
                    <a:p>
                      <a:pPr marL="342900" indent="-342900" algn="r" rtl="1">
                        <a:buFont typeface="Arial" pitchFamily="34" charset="0"/>
                        <a:buChar char="•"/>
                      </a:pPr>
                      <a:r>
                        <a:rPr lang="fa-IR" baseline="0" dirty="0" smtClean="0"/>
                        <a:t>استفاده مجد از سرنگ یا سرسوزن یکبارمصرف</a:t>
                      </a:r>
                    </a:p>
                    <a:p>
                      <a:pPr marL="342900" indent="-342900" algn="r" rtl="1">
                        <a:buFont typeface="Arial" pitchFamily="34" charset="0"/>
                        <a:buChar char="•"/>
                      </a:pPr>
                      <a:r>
                        <a:rPr lang="fa-IR" baseline="0" dirty="0" smtClean="0"/>
                        <a:t>آلودگی واکسن یا حلال</a:t>
                      </a:r>
                    </a:p>
                    <a:p>
                      <a:pPr marL="342900" indent="-342900" algn="r" rtl="1">
                        <a:buFont typeface="Arial" pitchFamily="34" charset="0"/>
                        <a:buChar char="•"/>
                      </a:pPr>
                      <a:r>
                        <a:rPr lang="fa-IR" baseline="0" dirty="0" smtClean="0"/>
                        <a:t>استفاده مجدد از واکسن بازسازی شده در جلسات بعدی</a:t>
                      </a:r>
                    </a:p>
                    <a:p>
                      <a:pPr marL="342900" indent="-342900" algn="ctr">
                        <a:buNone/>
                      </a:pPr>
                      <a:endParaRPr lang="en-US" dirty="0"/>
                    </a:p>
                  </a:txBody>
                  <a:tcPr/>
                </a:tc>
              </a:tr>
              <a:tr h="1215345">
                <a:tc>
                  <a:txBody>
                    <a:bodyPr/>
                    <a:lstStyle/>
                    <a:p>
                      <a:pPr algn="r" rtl="1">
                        <a:buFont typeface="Arial" pitchFamily="34" charset="0"/>
                        <a:buChar char="•"/>
                      </a:pPr>
                      <a:r>
                        <a:rPr lang="fa-IR" dirty="0" smtClean="0"/>
                        <a:t>واکنش موضعی یا آبسه ناشی از تکان ندادن کافی</a:t>
                      </a:r>
                    </a:p>
                    <a:p>
                      <a:pPr algn="r" rtl="1">
                        <a:buFont typeface="Arial" pitchFamily="34" charset="0"/>
                        <a:buChar char="•"/>
                      </a:pPr>
                      <a:r>
                        <a:rPr lang="fa-IR" dirty="0" smtClean="0"/>
                        <a:t>بروز اثرات داروی استفاده مثل داروهای شل کننده عضلانی و تزریق انسولین</a:t>
                      </a:r>
                      <a:endParaRPr lang="en-US" dirty="0"/>
                    </a:p>
                  </a:txBody>
                  <a:tcPr/>
                </a:tc>
                <a:tc>
                  <a:txBody>
                    <a:bodyPr/>
                    <a:lstStyle/>
                    <a:p>
                      <a:pPr algn="r" rtl="1"/>
                      <a:r>
                        <a:rPr lang="fa-IR" dirty="0" smtClean="0"/>
                        <a:t>2-عدم تهیه صحیح واکسن</a:t>
                      </a:r>
                    </a:p>
                    <a:p>
                      <a:pPr algn="r" rtl="1">
                        <a:buFont typeface="Arial" pitchFamily="34" charset="0"/>
                        <a:buChar char="•"/>
                      </a:pPr>
                      <a:r>
                        <a:rPr lang="fa-IR" dirty="0" smtClean="0"/>
                        <a:t>باز سازی واکسن با حلال نامناسب</a:t>
                      </a:r>
                    </a:p>
                    <a:p>
                      <a:pPr algn="r" rtl="1">
                        <a:buFont typeface="Arial" pitchFamily="34" charset="0"/>
                        <a:buChar char="•"/>
                      </a:pPr>
                      <a:r>
                        <a:rPr lang="fa-IR" dirty="0" smtClean="0"/>
                        <a:t>استفاده اشتباهی از دارو بجای واکسن یا حلال</a:t>
                      </a:r>
                      <a:endParaRPr lang="en-US" dirty="0"/>
                    </a:p>
                  </a:txBody>
                  <a:tcPr/>
                </a:tc>
              </a:tr>
              <a:tr h="1263950">
                <a:tc>
                  <a:txBody>
                    <a:bodyPr/>
                    <a:lstStyle/>
                    <a:p>
                      <a:pPr algn="r" rtl="1">
                        <a:buFont typeface="Arial" pitchFamily="34" charset="0"/>
                        <a:buChar char="•"/>
                      </a:pPr>
                      <a:r>
                        <a:rPr lang="fa-IR" dirty="0" smtClean="0"/>
                        <a:t>واکنش موضعی یا آبسه محل تزریق</a:t>
                      </a:r>
                    </a:p>
                    <a:p>
                      <a:pPr algn="r" rtl="1">
                        <a:buFont typeface="Arial" pitchFamily="34" charset="0"/>
                        <a:buChar char="•"/>
                      </a:pPr>
                      <a:r>
                        <a:rPr lang="fa-IR" dirty="0" smtClean="0"/>
                        <a:t>صدمه به عصب سیاتیک و غیر موثر</a:t>
                      </a:r>
                      <a:r>
                        <a:rPr lang="fa-IR" baseline="0" dirty="0" smtClean="0"/>
                        <a:t> بودن بعضی از واکسنها مثل هپاتیت </a:t>
                      </a:r>
                      <a:r>
                        <a:rPr lang="en-US" baseline="0" dirty="0" smtClean="0"/>
                        <a:t>B</a:t>
                      </a:r>
                      <a:endParaRPr lang="en-US" dirty="0"/>
                    </a:p>
                  </a:txBody>
                  <a:tcPr/>
                </a:tc>
                <a:tc>
                  <a:txBody>
                    <a:bodyPr/>
                    <a:lstStyle/>
                    <a:p>
                      <a:pPr algn="r" rtl="1"/>
                      <a:r>
                        <a:rPr lang="fa-IR" dirty="0" smtClean="0"/>
                        <a:t>3-تزریق در محل نادرست</a:t>
                      </a:r>
                    </a:p>
                    <a:p>
                      <a:pPr algn="r" rtl="1">
                        <a:buFont typeface="Arial" pitchFamily="34" charset="0"/>
                        <a:buChar char="•"/>
                      </a:pPr>
                      <a:r>
                        <a:rPr lang="fa-IR" dirty="0" smtClean="0"/>
                        <a:t>تزریق زیر جلدی بجای داخل جلدی برای واکسن ب ث ژ</a:t>
                      </a:r>
                    </a:p>
                    <a:p>
                      <a:pPr algn="r" rtl="1">
                        <a:buFont typeface="Arial" pitchFamily="34" charset="0"/>
                        <a:buChar char="•"/>
                      </a:pPr>
                      <a:r>
                        <a:rPr lang="fa-IR" dirty="0" smtClean="0"/>
                        <a:t>تزریق سطحی واکسنها</a:t>
                      </a:r>
                    </a:p>
                    <a:p>
                      <a:pPr algn="r" rtl="1">
                        <a:buFont typeface="Arial" pitchFamily="34" charset="0"/>
                        <a:buChar char="•"/>
                      </a:pPr>
                      <a:r>
                        <a:rPr lang="fa-IR" dirty="0" smtClean="0"/>
                        <a:t>تزریق در باسن</a:t>
                      </a:r>
                      <a:endParaRPr lang="en-US" dirty="0"/>
                    </a:p>
                  </a:txBody>
                  <a:tcPr/>
                </a:tc>
              </a:tr>
              <a:tr h="710986">
                <a:tc>
                  <a:txBody>
                    <a:bodyPr/>
                    <a:lstStyle/>
                    <a:p>
                      <a:pPr algn="r" rtl="1"/>
                      <a:r>
                        <a:rPr lang="fa-IR" dirty="0" smtClean="0"/>
                        <a:t>افزایش واکنشهای</a:t>
                      </a:r>
                      <a:r>
                        <a:rPr lang="fa-IR" baseline="0" dirty="0" smtClean="0"/>
                        <a:t> موضعی به علت واکسن یخ زده و واکسن غیر موثر</a:t>
                      </a:r>
                      <a:endParaRPr lang="en-US" dirty="0"/>
                    </a:p>
                  </a:txBody>
                  <a:tcPr/>
                </a:tc>
                <a:tc>
                  <a:txBody>
                    <a:bodyPr/>
                    <a:lstStyle/>
                    <a:p>
                      <a:pPr algn="r" rtl="1"/>
                      <a:r>
                        <a:rPr lang="fa-IR" dirty="0" smtClean="0"/>
                        <a:t>4-نگهداری و یا حمل و نقل غیر صحیح واکسن</a:t>
                      </a:r>
                      <a:endParaRPr lang="en-US" dirty="0"/>
                    </a:p>
                  </a:txBody>
                  <a:tcPr/>
                </a:tc>
              </a:tr>
              <a:tr h="607673">
                <a:tc>
                  <a:txBody>
                    <a:bodyPr/>
                    <a:lstStyle/>
                    <a:p>
                      <a:pPr algn="r" rtl="1"/>
                      <a:r>
                        <a:rPr lang="fa-IR" dirty="0" smtClean="0"/>
                        <a:t>واکنشهای شدید پس از تزریق واکسن</a:t>
                      </a:r>
                      <a:endParaRPr lang="en-US" dirty="0"/>
                    </a:p>
                  </a:txBody>
                  <a:tcPr/>
                </a:tc>
                <a:tc>
                  <a:txBody>
                    <a:bodyPr/>
                    <a:lstStyle/>
                    <a:p>
                      <a:pPr algn="r" rtl="1"/>
                      <a:r>
                        <a:rPr lang="fa-IR" dirty="0" smtClean="0"/>
                        <a:t>5-بی توجهی به موارد منع مصرف</a:t>
                      </a:r>
                      <a:endParaRPr lang="en-US" dirty="0"/>
                    </a:p>
                  </a:txBody>
                  <a:tcPr/>
                </a:tc>
              </a:tr>
            </a:tbl>
          </a:graphicData>
        </a:graphic>
      </p:graphicFrame>
    </p:spTree>
    <p:extLst>
      <p:ext uri="{BB962C8B-B14F-4D97-AF65-F5344CB8AC3E}">
        <p14:creationId xmlns:p14="http://schemas.microsoft.com/office/powerpoint/2010/main" val="2198147526"/>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rgbClr val="C00000"/>
                </a:solidFill>
                <a:effectLst/>
                <a:cs typeface="B Nazanin" panose="00000400000000000000" pitchFamily="2" charset="-78"/>
              </a:rPr>
              <a:t>دسته بندی عوارض</a:t>
            </a:r>
            <a:endParaRPr lang="fa-IR" dirty="0">
              <a:solidFill>
                <a:srgbClr val="C00000"/>
              </a:solidFill>
              <a:effectLst/>
              <a:cs typeface="B Nazanin" panose="00000400000000000000" pitchFamily="2" charset="-78"/>
            </a:endParaRPr>
          </a:p>
        </p:txBody>
      </p:sp>
      <p:sp>
        <p:nvSpPr>
          <p:cNvPr id="3" name="Content Placeholder 2"/>
          <p:cNvSpPr>
            <a:spLocks noGrp="1"/>
          </p:cNvSpPr>
          <p:nvPr>
            <p:ph idx="1"/>
          </p:nvPr>
        </p:nvSpPr>
        <p:spPr/>
        <p:txBody>
          <a:bodyPr/>
          <a:lstStyle/>
          <a:p>
            <a:pPr algn="r" rtl="1">
              <a:lnSpc>
                <a:spcPct val="150000"/>
              </a:lnSpc>
            </a:pPr>
            <a:r>
              <a:rPr lang="fa-IR" dirty="0" smtClean="0">
                <a:solidFill>
                  <a:schemeClr val="accent5">
                    <a:lumMod val="50000"/>
                  </a:schemeClr>
                </a:solidFill>
              </a:rPr>
              <a:t>الف: پیامدهای نامطلوب موضعی</a:t>
            </a:r>
          </a:p>
          <a:p>
            <a:pPr algn="r" rtl="1">
              <a:lnSpc>
                <a:spcPct val="150000"/>
              </a:lnSpc>
            </a:pPr>
            <a:r>
              <a:rPr lang="fa-IR" dirty="0" smtClean="0">
                <a:solidFill>
                  <a:schemeClr val="accent5">
                    <a:lumMod val="50000"/>
                  </a:schemeClr>
                </a:solidFill>
              </a:rPr>
              <a:t>ب: </a:t>
            </a:r>
            <a:r>
              <a:rPr lang="fa-IR" dirty="0">
                <a:solidFill>
                  <a:schemeClr val="accent5">
                    <a:lumMod val="50000"/>
                  </a:schemeClr>
                </a:solidFill>
              </a:rPr>
              <a:t>پیامدهای نامطلوب </a:t>
            </a:r>
            <a:r>
              <a:rPr lang="fa-IR" dirty="0" smtClean="0">
                <a:solidFill>
                  <a:schemeClr val="accent5">
                    <a:lumMod val="50000"/>
                  </a:schemeClr>
                </a:solidFill>
              </a:rPr>
              <a:t>دستگاه عصبی </a:t>
            </a:r>
            <a:r>
              <a:rPr lang="fa-IR" dirty="0" smtClean="0">
                <a:solidFill>
                  <a:srgbClr val="C00000"/>
                </a:solidFill>
              </a:rPr>
              <a:t>مرکزی(آنسفالوپاتی-سندرم گیلن باره و...)</a:t>
            </a:r>
          </a:p>
          <a:p>
            <a:pPr algn="r" rtl="1">
              <a:lnSpc>
                <a:spcPct val="150000"/>
              </a:lnSpc>
            </a:pPr>
            <a:r>
              <a:rPr lang="fa-IR" dirty="0" smtClean="0">
                <a:solidFill>
                  <a:schemeClr val="accent5">
                    <a:lumMod val="50000"/>
                  </a:schemeClr>
                </a:solidFill>
              </a:rPr>
              <a:t>ج:سایر عوارض </a:t>
            </a:r>
            <a:r>
              <a:rPr lang="fa-IR" dirty="0" smtClean="0">
                <a:solidFill>
                  <a:srgbClr val="C00000"/>
                </a:solidFill>
              </a:rPr>
              <a:t>(بیشتر واکنشهای حساسیتی)</a:t>
            </a:r>
          </a:p>
          <a:p>
            <a:pPr algn="r" rtl="1">
              <a:lnSpc>
                <a:spcPct val="150000"/>
              </a:lnSpc>
            </a:pPr>
            <a:r>
              <a:rPr lang="fa-IR" dirty="0" smtClean="0">
                <a:solidFill>
                  <a:schemeClr val="accent5">
                    <a:lumMod val="50000"/>
                  </a:schemeClr>
                </a:solidFill>
              </a:rPr>
              <a:t>د:سایر عوارض شدید و غیر معمول...</a:t>
            </a:r>
            <a:endParaRPr lang="fa-IR" dirty="0">
              <a:solidFill>
                <a:schemeClr val="accent5">
                  <a:lumMod val="50000"/>
                </a:schemeClr>
              </a:solidFill>
            </a:endParaRPr>
          </a:p>
        </p:txBody>
      </p:sp>
    </p:spTree>
    <p:extLst>
      <p:ext uri="{BB962C8B-B14F-4D97-AF65-F5344CB8AC3E}">
        <p14:creationId xmlns:p14="http://schemas.microsoft.com/office/powerpoint/2010/main" val="63769158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sz="4400" dirty="0">
                <a:solidFill>
                  <a:schemeClr val="accent5">
                    <a:lumMod val="75000"/>
                  </a:schemeClr>
                </a:solidFill>
              </a:rPr>
              <a:t>الف :پیامدهای نامطلوب موضعی</a:t>
            </a:r>
            <a:endParaRPr lang="fa-IR" dirty="0"/>
          </a:p>
        </p:txBody>
      </p:sp>
      <p:sp>
        <p:nvSpPr>
          <p:cNvPr id="3" name="Content Placeholder 2"/>
          <p:cNvSpPr>
            <a:spLocks noGrp="1"/>
          </p:cNvSpPr>
          <p:nvPr>
            <p:ph idx="1"/>
          </p:nvPr>
        </p:nvSpPr>
        <p:spPr>
          <a:xfrm>
            <a:off x="179512" y="1600200"/>
            <a:ext cx="8712968" cy="4709160"/>
          </a:xfrm>
        </p:spPr>
        <p:txBody>
          <a:bodyPr/>
          <a:lstStyle/>
          <a:p>
            <a:pPr algn="r" rtl="1"/>
            <a:r>
              <a:rPr lang="fa-IR" dirty="0" smtClean="0">
                <a:solidFill>
                  <a:schemeClr val="bg1"/>
                </a:solidFill>
              </a:rPr>
              <a:t>عوارض شایع:</a:t>
            </a:r>
          </a:p>
          <a:p>
            <a:pPr algn="r" rtl="1"/>
            <a:endParaRPr lang="fa-IR" dirty="0">
              <a:solidFill>
                <a:srgbClr val="C00000"/>
              </a:solidFill>
            </a:endParaRPr>
          </a:p>
          <a:p>
            <a:pPr algn="r" rtl="1">
              <a:lnSpc>
                <a:spcPct val="150000"/>
              </a:lnSpc>
              <a:buFont typeface="Wingdings" panose="05000000000000000000" pitchFamily="2" charset="2"/>
              <a:buChar char="v"/>
            </a:pPr>
            <a:r>
              <a:rPr lang="fa-IR" dirty="0" smtClean="0">
                <a:solidFill>
                  <a:srgbClr val="C00000"/>
                </a:solidFill>
              </a:rPr>
              <a:t>لوکال:</a:t>
            </a:r>
            <a:r>
              <a:rPr lang="fa-IR" dirty="0" smtClean="0">
                <a:solidFill>
                  <a:schemeClr val="bg1"/>
                </a:solidFill>
              </a:rPr>
              <a:t>درد،قرمزی،تورم، </a:t>
            </a:r>
            <a:r>
              <a:rPr lang="fa-IR" dirty="0" smtClean="0">
                <a:solidFill>
                  <a:schemeClr val="bg1"/>
                </a:solidFill>
              </a:rPr>
              <a:t>آبسه (استریل-عفونی</a:t>
            </a:r>
            <a:r>
              <a:rPr lang="fa-IR" dirty="0" smtClean="0">
                <a:solidFill>
                  <a:schemeClr val="bg1"/>
                </a:solidFill>
              </a:rPr>
              <a:t>) ندول، سلولیت، لنفادنیت ....</a:t>
            </a:r>
            <a:endParaRPr lang="fa-IR" dirty="0" smtClean="0">
              <a:solidFill>
                <a:srgbClr val="C00000"/>
              </a:solidFill>
            </a:endParaRPr>
          </a:p>
          <a:p>
            <a:pPr algn="r" rtl="1"/>
            <a:endParaRPr lang="fa-IR" dirty="0">
              <a:solidFill>
                <a:srgbClr val="C00000"/>
              </a:solidFill>
            </a:endParaRPr>
          </a:p>
          <a:p>
            <a:pPr algn="r" rtl="1"/>
            <a:r>
              <a:rPr lang="fa-IR" dirty="0" smtClean="0">
                <a:solidFill>
                  <a:srgbClr val="C00000"/>
                </a:solidFill>
              </a:rPr>
              <a:t>سیستمی:</a:t>
            </a:r>
            <a:r>
              <a:rPr lang="fa-IR" dirty="0">
                <a:solidFill>
                  <a:schemeClr val="bg1"/>
                </a:solidFill>
              </a:rPr>
              <a:t> </a:t>
            </a:r>
            <a:r>
              <a:rPr lang="fa-IR" dirty="0" smtClean="0">
                <a:solidFill>
                  <a:schemeClr val="bg1"/>
                </a:solidFill>
              </a:rPr>
              <a:t> تب، </a:t>
            </a:r>
            <a:r>
              <a:rPr lang="fa-IR" u="sng" dirty="0" smtClean="0">
                <a:solidFill>
                  <a:schemeClr val="bg1"/>
                </a:solidFill>
              </a:rPr>
              <a:t>راش بعد از واکسیناسیون</a:t>
            </a:r>
            <a:endParaRPr lang="fa-IR" u="sng" dirty="0">
              <a:solidFill>
                <a:srgbClr val="C00000"/>
              </a:solidFill>
            </a:endParaRPr>
          </a:p>
        </p:txBody>
      </p:sp>
    </p:spTree>
    <p:extLst>
      <p:ext uri="{BB962C8B-B14F-4D97-AF65-F5344CB8AC3E}">
        <p14:creationId xmlns:p14="http://schemas.microsoft.com/office/powerpoint/2010/main" val="1158572176"/>
      </p:ext>
    </p:extLst>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1195</TotalTime>
  <Words>4102</Words>
  <Application>Microsoft Office PowerPoint</Application>
  <PresentationFormat>On-screen Show (4:3)</PresentationFormat>
  <Paragraphs>451</Paragraphs>
  <Slides>56</Slides>
  <Notes>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56</vt:i4>
      </vt:variant>
    </vt:vector>
  </HeadingPairs>
  <TitlesOfParts>
    <vt:vector size="70" baseType="lpstr">
      <vt:lpstr>2  Mitra</vt:lpstr>
      <vt:lpstr>2  Titr</vt:lpstr>
      <vt:lpstr>Arial</vt:lpstr>
      <vt:lpstr>B Nazanin</vt:lpstr>
      <vt:lpstr>B Zar</vt:lpstr>
      <vt:lpstr>Book Antiqua</vt:lpstr>
      <vt:lpstr>Calibri</vt:lpstr>
      <vt:lpstr>Lucida Sans</vt:lpstr>
      <vt:lpstr>Tahoma</vt:lpstr>
      <vt:lpstr>Times New Roman</vt:lpstr>
      <vt:lpstr>Wingdings</vt:lpstr>
      <vt:lpstr>Wingdings 2</vt:lpstr>
      <vt:lpstr>Wingdings 3</vt:lpstr>
      <vt:lpstr>Apex</vt:lpstr>
      <vt:lpstr>PowerPoint Presentation</vt:lpstr>
      <vt:lpstr>علت گزارش AEFI  ؟</vt:lpstr>
      <vt:lpstr>PowerPoint Presentation</vt:lpstr>
      <vt:lpstr>طبقه بندی who</vt:lpstr>
      <vt:lpstr>1-  واکنشهای مربوط به واکسن </vt:lpstr>
      <vt:lpstr>PowerPoint Presentation</vt:lpstr>
      <vt:lpstr>PowerPoint Presentation</vt:lpstr>
      <vt:lpstr>دسته بندی عوارض</vt:lpstr>
      <vt:lpstr>الف :پیامدهای نامطلوب موضعی</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برای جلوگیری از خطاهای برنامه : </vt:lpstr>
      <vt:lpstr>3-واکنش تزریق</vt:lpstr>
      <vt:lpstr>PowerPoint Presentation</vt:lpstr>
      <vt:lpstr>4-عوارض همزمان</vt:lpstr>
      <vt:lpstr>PowerPoint Presentation</vt:lpstr>
      <vt:lpstr>PowerPoint Presentation</vt:lpstr>
      <vt:lpstr>PowerPoint Presentation</vt:lpstr>
      <vt:lpstr>PowerPoint Presentation</vt:lpstr>
      <vt:lpstr>PowerPoint Presentation</vt:lpstr>
      <vt:lpstr>PowerPoint Presentation</vt:lpstr>
      <vt:lpstr>AEFIسیستم گزارش دهی</vt:lpstr>
      <vt:lpstr>PowerPoint Presentation</vt:lpstr>
      <vt:lpstr>نحوه گزارش دهی</vt:lpstr>
      <vt:lpstr>PowerPoint Presentation</vt:lpstr>
      <vt:lpstr>PowerPoint Presentation</vt:lpstr>
      <vt:lpstr>PowerPoint Presentation</vt:lpstr>
      <vt:lpstr>PowerPoint Presentation</vt:lpstr>
      <vt:lpstr>انتظارات</vt:lpstr>
      <vt:lpstr>علت گزارش AEFI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bimariha5</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ahadizadeh</dc:creator>
  <cp:lastModifiedBy>a</cp:lastModifiedBy>
  <cp:revision>142</cp:revision>
  <dcterms:created xsi:type="dcterms:W3CDTF">2013-01-09T05:01:25Z</dcterms:created>
  <dcterms:modified xsi:type="dcterms:W3CDTF">2016-07-28T08:22:32Z</dcterms:modified>
</cp:coreProperties>
</file>