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875" r:id="rId1"/>
    <p:sldMasterId id="2147483893" r:id="rId2"/>
  </p:sldMasterIdLst>
  <p:notesMasterIdLst>
    <p:notesMasterId r:id="rId82"/>
  </p:notesMasterIdLst>
  <p:sldIdLst>
    <p:sldId id="361" r:id="rId3"/>
    <p:sldId id="374" r:id="rId4"/>
    <p:sldId id="371" r:id="rId5"/>
    <p:sldId id="336" r:id="rId6"/>
    <p:sldId id="256" r:id="rId7"/>
    <p:sldId id="258" r:id="rId8"/>
    <p:sldId id="259" r:id="rId9"/>
    <p:sldId id="261" r:id="rId10"/>
    <p:sldId id="350" r:id="rId11"/>
    <p:sldId id="352" r:id="rId12"/>
    <p:sldId id="363" r:id="rId13"/>
    <p:sldId id="370" r:id="rId14"/>
    <p:sldId id="271" r:id="rId15"/>
    <p:sldId id="263" r:id="rId16"/>
    <p:sldId id="265" r:id="rId17"/>
    <p:sldId id="267" r:id="rId18"/>
    <p:sldId id="268" r:id="rId19"/>
    <p:sldId id="269" r:id="rId20"/>
    <p:sldId id="270" r:id="rId21"/>
    <p:sldId id="272" r:id="rId22"/>
    <p:sldId id="276" r:id="rId23"/>
    <p:sldId id="277" r:id="rId24"/>
    <p:sldId id="356" r:id="rId25"/>
    <p:sldId id="278" r:id="rId26"/>
    <p:sldId id="280" r:id="rId27"/>
    <p:sldId id="338" r:id="rId28"/>
    <p:sldId id="339" r:id="rId29"/>
    <p:sldId id="366" r:id="rId30"/>
    <p:sldId id="285" r:id="rId31"/>
    <p:sldId id="288" r:id="rId32"/>
    <p:sldId id="290" r:id="rId33"/>
    <p:sldId id="291" r:id="rId34"/>
    <p:sldId id="292" r:id="rId35"/>
    <p:sldId id="293" r:id="rId36"/>
    <p:sldId id="294" r:id="rId37"/>
    <p:sldId id="295" r:id="rId38"/>
    <p:sldId id="296" r:id="rId39"/>
    <p:sldId id="297" r:id="rId40"/>
    <p:sldId id="298" r:id="rId41"/>
    <p:sldId id="299" r:id="rId42"/>
    <p:sldId id="300" r:id="rId43"/>
    <p:sldId id="302" r:id="rId44"/>
    <p:sldId id="303" r:id="rId45"/>
    <p:sldId id="304" r:id="rId46"/>
    <p:sldId id="305" r:id="rId47"/>
    <p:sldId id="345" r:id="rId48"/>
    <p:sldId id="306" r:id="rId49"/>
    <p:sldId id="308" r:id="rId50"/>
    <p:sldId id="310" r:id="rId51"/>
    <p:sldId id="311" r:id="rId52"/>
    <p:sldId id="312" r:id="rId53"/>
    <p:sldId id="313" r:id="rId54"/>
    <p:sldId id="315" r:id="rId55"/>
    <p:sldId id="317" r:id="rId56"/>
    <p:sldId id="354" r:id="rId57"/>
    <p:sldId id="380" r:id="rId58"/>
    <p:sldId id="318" r:id="rId59"/>
    <p:sldId id="342" r:id="rId60"/>
    <p:sldId id="319" r:id="rId61"/>
    <p:sldId id="320" r:id="rId62"/>
    <p:sldId id="321" r:id="rId63"/>
    <p:sldId id="322" r:id="rId64"/>
    <p:sldId id="323" r:id="rId65"/>
    <p:sldId id="357" r:id="rId66"/>
    <p:sldId id="325" r:id="rId67"/>
    <p:sldId id="358" r:id="rId68"/>
    <p:sldId id="341" r:id="rId69"/>
    <p:sldId id="326" r:id="rId70"/>
    <p:sldId id="327" r:id="rId71"/>
    <p:sldId id="328" r:id="rId72"/>
    <p:sldId id="329" r:id="rId73"/>
    <p:sldId id="330" r:id="rId74"/>
    <p:sldId id="331" r:id="rId75"/>
    <p:sldId id="379" r:id="rId76"/>
    <p:sldId id="372" r:id="rId77"/>
    <p:sldId id="373" r:id="rId78"/>
    <p:sldId id="376" r:id="rId79"/>
    <p:sldId id="377" r:id="rId80"/>
    <p:sldId id="381" r:id="rId81"/>
  </p:sldIdLst>
  <p:sldSz cx="9144000" cy="6858000" type="screen4x3"/>
  <p:notesSz cx="6858000" cy="9144000"/>
  <p:embeddedFontLst>
    <p:embeddedFont>
      <p:font typeface="B Nazanin" panose="00000400000000000000" pitchFamily="2" charset="-78"/>
      <p:regular r:id="rId83"/>
      <p:bold r:id="rId84"/>
    </p:embeddedFont>
    <p:embeddedFont>
      <p:font typeface="2  Titr" panose="00000700000000000000" pitchFamily="2" charset="-78"/>
      <p:bold r:id="rId85"/>
    </p:embeddedFont>
    <p:embeddedFont>
      <p:font typeface="Garamond" panose="02020404030301010803" pitchFamily="18" charset="0"/>
      <p:regular r:id="rId86"/>
      <p:bold r:id="rId87"/>
      <p:italic r:id="rId88"/>
    </p:embeddedFont>
    <p:embeddedFont>
      <p:font typeface="B Yagut" panose="00000400000000000000" pitchFamily="2" charset="-78"/>
      <p:regular r:id="rId89"/>
      <p:bold r:id="rId90"/>
    </p:embeddedFont>
    <p:embeddedFont>
      <p:font typeface="B Titr" panose="00000700000000000000" pitchFamily="2" charset="-78"/>
      <p:bold r:id="rId91"/>
    </p:embeddedFont>
    <p:embeddedFont>
      <p:font typeface="Calibri" panose="020F0502020204030204" pitchFamily="34" charset="0"/>
      <p:regular r:id="rId92"/>
      <p:bold r:id="rId93"/>
      <p:italic r:id="rId94"/>
      <p:boldItalic r:id="rId95"/>
    </p:embeddedFont>
    <p:embeddedFont>
      <p:font typeface="Verdana" panose="020B0604030504040204" pitchFamily="34" charset="0"/>
      <p:regular r:id="rId96"/>
      <p:bold r:id="rId97"/>
      <p:italic r:id="rId98"/>
      <p:boldItalic r:id="rId99"/>
    </p:embeddedFont>
    <p:embeddedFont>
      <p:font typeface="Tahoma" panose="020B0604030504040204" pitchFamily="34" charset="0"/>
      <p:regular r:id="rId100"/>
      <p:bold r:id="rId101"/>
    </p:embeddedFont>
    <p:embeddedFont>
      <p:font typeface="B Titr TG E" panose="00000700000000000000" pitchFamily="2" charset="-78"/>
      <p:bold r:id="rId102"/>
    </p:embeddedFont>
    <p:embeddedFont>
      <p:font typeface="G2 Rubber Stamp LET" panose="00000400000000000000" pitchFamily="2" charset="0"/>
      <p:regular r:id="rId103"/>
    </p:embeddedFont>
    <p:embeddedFont>
      <p:font typeface="2  Shadi" panose="00000400000000000000" pitchFamily="2" charset="-78"/>
      <p:regular r:id="rId104"/>
    </p:embeddedFont>
    <p:embeddedFont>
      <p:font typeface="2  Nazanin" panose="00000400000000000000" pitchFamily="2" charset="-78"/>
      <p:regular r:id="rId105"/>
      <p:bold r:id="rId106"/>
    </p:embeddedFont>
    <p:embeddedFont>
      <p:font typeface="Titr" panose="00000700000000000000" pitchFamily="2" charset="-78"/>
      <p:bold r:id="rId107"/>
    </p:embeddedFont>
    <p:embeddedFont>
      <p:font typeface="Lotus" panose="00000400000000000000" pitchFamily="2" charset="-78"/>
      <p:regular r:id="rId108"/>
      <p:bold r:id="rId109"/>
    </p:embeddedFont>
    <p:embeddedFont>
      <p:font typeface="Shruti" panose="020B0604020202020204" charset="0"/>
      <p:regular r:id="rId110"/>
      <p:bold r:id="rId11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font" Target="fonts/font2.fntdata"/><Relationship Id="rId89" Type="http://schemas.openxmlformats.org/officeDocument/2006/relationships/font" Target="fonts/font7.fntdata"/><Relationship Id="rId112" Type="http://schemas.openxmlformats.org/officeDocument/2006/relationships/presProps" Target="presProps.xml"/><Relationship Id="rId16" Type="http://schemas.openxmlformats.org/officeDocument/2006/relationships/slide" Target="slides/slide14.xml"/><Relationship Id="rId107" Type="http://schemas.openxmlformats.org/officeDocument/2006/relationships/font" Target="fonts/font25.fntdata"/><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font" Target="fonts/font5.fntdata"/><Relationship Id="rId102" Type="http://schemas.openxmlformats.org/officeDocument/2006/relationships/font" Target="fonts/font20.fntdata"/><Relationship Id="rId110" Type="http://schemas.openxmlformats.org/officeDocument/2006/relationships/font" Target="fonts/font28.fntdata"/><Relationship Id="rId115"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notesMaster" Target="notesMasters/notesMaster1.xml"/><Relationship Id="rId90" Type="http://schemas.openxmlformats.org/officeDocument/2006/relationships/font" Target="fonts/font8.fntdata"/><Relationship Id="rId95" Type="http://schemas.openxmlformats.org/officeDocument/2006/relationships/font" Target="fonts/font13.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font" Target="fonts/font18.fntdata"/><Relationship Id="rId105" Type="http://schemas.openxmlformats.org/officeDocument/2006/relationships/font" Target="fonts/font23.fntdata"/><Relationship Id="rId113"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font" Target="fonts/font3.fntdata"/><Relationship Id="rId93" Type="http://schemas.openxmlformats.org/officeDocument/2006/relationships/font" Target="fonts/font11.fntdata"/><Relationship Id="rId98" Type="http://schemas.openxmlformats.org/officeDocument/2006/relationships/font" Target="fonts/font16.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font" Target="fonts/font21.fntdata"/><Relationship Id="rId108" Type="http://schemas.openxmlformats.org/officeDocument/2006/relationships/font" Target="fonts/font26.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font" Target="fonts/font1.fntdata"/><Relationship Id="rId88" Type="http://schemas.openxmlformats.org/officeDocument/2006/relationships/font" Target="fonts/font6.fntdata"/><Relationship Id="rId91" Type="http://schemas.openxmlformats.org/officeDocument/2006/relationships/font" Target="fonts/font9.fntdata"/><Relationship Id="rId96" Type="http://schemas.openxmlformats.org/officeDocument/2006/relationships/font" Target="fonts/font14.fntdata"/><Relationship Id="rId111" Type="http://schemas.openxmlformats.org/officeDocument/2006/relationships/font" Target="fonts/font29.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font" Target="fonts/font24.fntdata"/><Relationship Id="rId114"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font" Target="fonts/font4.fntdata"/><Relationship Id="rId94" Type="http://schemas.openxmlformats.org/officeDocument/2006/relationships/font" Target="fonts/font12.fntdata"/><Relationship Id="rId99" Type="http://schemas.openxmlformats.org/officeDocument/2006/relationships/font" Target="fonts/font17.fntdata"/><Relationship Id="rId101" Type="http://schemas.openxmlformats.org/officeDocument/2006/relationships/font" Target="fonts/font19.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font" Target="fonts/font27.fntdata"/><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font" Target="fonts/font15.fntdata"/><Relationship Id="rId104" Type="http://schemas.openxmlformats.org/officeDocument/2006/relationships/font" Target="fonts/font22.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font" Target="fonts/font10.fntdata"/><Relationship Id="rId2" Type="http://schemas.openxmlformats.org/officeDocument/2006/relationships/slideMaster" Target="slideMasters/slideMaster2.xml"/><Relationship Id="rId29" Type="http://schemas.openxmlformats.org/officeDocument/2006/relationships/slide" Target="slides/slide2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293015-E342-4AF5-BA37-EB159EEF50B7}" type="datetimeFigureOut">
              <a:rPr lang="en-US" smtClean="0"/>
              <a:t>12/12/2023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3CB08-1C53-441E-8201-835989311D40}" type="slidenum">
              <a:rPr lang="en-US" smtClean="0"/>
              <a:t>‹#›</a:t>
            </a:fld>
            <a:endParaRPr lang="en-US"/>
          </a:p>
        </p:txBody>
      </p:sp>
    </p:spTree>
    <p:extLst>
      <p:ext uri="{BB962C8B-B14F-4D97-AF65-F5344CB8AC3E}">
        <p14:creationId xmlns:p14="http://schemas.microsoft.com/office/powerpoint/2010/main" val="39381013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itchFamily="18" charset="0"/>
                <a:cs typeface="Times New Roman" pitchFamily="18" charset="0"/>
              </a:defRPr>
            </a:lvl1pPr>
            <a:lvl2pPr marL="742950" indent="-285750" eaLnBrk="0" hangingPunct="0">
              <a:defRPr kumimoji="1" sz="2400">
                <a:solidFill>
                  <a:schemeClr val="tx1"/>
                </a:solidFill>
                <a:latin typeface="Times New Roman" pitchFamily="18" charset="0"/>
                <a:cs typeface="Times New Roman" pitchFamily="18" charset="0"/>
              </a:defRPr>
            </a:lvl2pPr>
            <a:lvl3pPr marL="1143000" indent="-228600" eaLnBrk="0" hangingPunct="0">
              <a:defRPr kumimoji="1" sz="2400">
                <a:solidFill>
                  <a:schemeClr val="tx1"/>
                </a:solidFill>
                <a:latin typeface="Times New Roman" pitchFamily="18" charset="0"/>
                <a:cs typeface="Times New Roman" pitchFamily="18" charset="0"/>
              </a:defRPr>
            </a:lvl3pPr>
            <a:lvl4pPr marL="1600200" indent="-228600" eaLnBrk="0" hangingPunct="0">
              <a:defRPr kumimoji="1" sz="2400">
                <a:solidFill>
                  <a:schemeClr val="tx1"/>
                </a:solidFill>
                <a:latin typeface="Times New Roman" pitchFamily="18" charset="0"/>
                <a:cs typeface="Times New Roman" pitchFamily="18" charset="0"/>
              </a:defRPr>
            </a:lvl4pPr>
            <a:lvl5pPr marL="2057400" indent="-228600" eaLnBrk="0" hangingPunct="0">
              <a:defRPr kumimoji="1" sz="2400">
                <a:solidFill>
                  <a:schemeClr val="tx1"/>
                </a:solidFill>
                <a:latin typeface="Times New Roman" pitchFamily="18" charset="0"/>
                <a:cs typeface="Times New Roman" pitchFamily="18" charset="0"/>
              </a:defRPr>
            </a:lvl5pPr>
            <a:lvl6pPr marL="2514600" indent="-228600" algn="l" rtl="0" eaLnBrk="0" fontAlgn="base" hangingPunct="0">
              <a:spcBef>
                <a:spcPct val="0"/>
              </a:spcBef>
              <a:spcAft>
                <a:spcPct val="0"/>
              </a:spcAft>
              <a:defRPr kumimoji="1" sz="2400">
                <a:solidFill>
                  <a:schemeClr val="tx1"/>
                </a:solidFill>
                <a:latin typeface="Times New Roman" pitchFamily="18" charset="0"/>
                <a:cs typeface="Times New Roman" pitchFamily="18" charset="0"/>
              </a:defRPr>
            </a:lvl6pPr>
            <a:lvl7pPr marL="2971800" indent="-228600" algn="l" rtl="0" eaLnBrk="0" fontAlgn="base" hangingPunct="0">
              <a:spcBef>
                <a:spcPct val="0"/>
              </a:spcBef>
              <a:spcAft>
                <a:spcPct val="0"/>
              </a:spcAft>
              <a:defRPr kumimoji="1" sz="2400">
                <a:solidFill>
                  <a:schemeClr val="tx1"/>
                </a:solidFill>
                <a:latin typeface="Times New Roman" pitchFamily="18" charset="0"/>
                <a:cs typeface="Times New Roman" pitchFamily="18" charset="0"/>
              </a:defRPr>
            </a:lvl7pPr>
            <a:lvl8pPr marL="3429000" indent="-228600" algn="l" rtl="0" eaLnBrk="0" fontAlgn="base" hangingPunct="0">
              <a:spcBef>
                <a:spcPct val="0"/>
              </a:spcBef>
              <a:spcAft>
                <a:spcPct val="0"/>
              </a:spcAft>
              <a:defRPr kumimoji="1" sz="2400">
                <a:solidFill>
                  <a:schemeClr val="tx1"/>
                </a:solidFill>
                <a:latin typeface="Times New Roman" pitchFamily="18" charset="0"/>
                <a:cs typeface="Times New Roman" pitchFamily="18" charset="0"/>
              </a:defRPr>
            </a:lvl8pPr>
            <a:lvl9pPr marL="3886200" indent="-228600" algn="l" rtl="0" eaLnBrk="0" fontAlgn="base" hangingPunct="0">
              <a:spcBef>
                <a:spcPct val="0"/>
              </a:spcBef>
              <a:spcAft>
                <a:spcPct val="0"/>
              </a:spcAft>
              <a:defRPr kumimoji="1" sz="2400">
                <a:solidFill>
                  <a:schemeClr val="tx1"/>
                </a:solidFill>
                <a:latin typeface="Times New Roman" pitchFamily="18" charset="0"/>
                <a:cs typeface="Times New Roman" pitchFamily="18" charset="0"/>
              </a:defRPr>
            </a:lvl9pPr>
          </a:lstStyle>
          <a:p>
            <a:pPr eaLnBrk="1" hangingPunct="1"/>
            <a:fld id="{0F720A40-D7B0-4EF7-B108-76E5B4DD3167}" type="slidenum">
              <a:rPr lang="ar-SA" sz="1200" smtClean="0"/>
              <a:pPr eaLnBrk="1" hangingPunct="1"/>
              <a:t>46</a:t>
            </a:fld>
            <a:endParaRPr lang="en-US" sz="1200" smtClean="0"/>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xfrm>
            <a:off x="685962" y="4343510"/>
            <a:ext cx="5486078" cy="4114289"/>
          </a:xfrm>
          <a:solidFill>
            <a:srgbClr val="FFFFFF"/>
          </a:solidFill>
          <a:ln>
            <a:solidFill>
              <a:srgbClr val="000000"/>
            </a:solidFill>
          </a:ln>
        </p:spPr>
        <p:txBody>
          <a:bodyPr/>
          <a:lstStyle/>
          <a:p>
            <a:pPr eaLnBrk="1" hangingPunct="1"/>
            <a:endParaRPr lang="fa-IR" smtClean="0">
              <a:latin typeface="Times New Roman" pitchFamily="18" charset="0"/>
              <a:cs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8" name="Group 17"/>
          <p:cNvGrpSpPr/>
          <p:nvPr/>
        </p:nvGrpSpPr>
        <p:grpSpPr>
          <a:xfrm>
            <a:off x="0" y="0"/>
            <a:ext cx="9144677" cy="6858000"/>
            <a:chOff x="0" y="0"/>
            <a:chExt cx="9144677" cy="6858000"/>
          </a:xfrm>
        </p:grpSpPr>
        <p:pic>
          <p:nvPicPr>
            <p:cNvPr id="8" name="Picture 7" descr="S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0" y="3128434"/>
              <a:ext cx="1664208" cy="612648"/>
            </a:xfrm>
            <a:prstGeom prst="rect">
              <a:avLst/>
            </a:prstGeom>
          </p:spPr>
        </p:pic>
        <p:pic>
          <p:nvPicPr>
            <p:cNvPr id="13" name="Picture 12"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7480469" y="3128434"/>
              <a:ext cx="1664208" cy="612648"/>
            </a:xfrm>
            <a:prstGeom prst="rect">
              <a:avLst/>
            </a:prstGeom>
          </p:spPr>
        </p:pic>
      </p:grpSp>
      <p:sp>
        <p:nvSpPr>
          <p:cNvPr id="2" name="Title 1"/>
          <p:cNvSpPr>
            <a:spLocks noGrp="1"/>
          </p:cNvSpPr>
          <p:nvPr>
            <p:ph type="ctrTitle"/>
          </p:nvPr>
        </p:nvSpPr>
        <p:spPr>
          <a:xfrm>
            <a:off x="1921934" y="1811863"/>
            <a:ext cx="5308866" cy="1515533"/>
          </a:xfrm>
        </p:spPr>
        <p:txBody>
          <a:bodyPr anchor="b">
            <a:noAutofit/>
          </a:bodyPr>
          <a:lstStyle>
            <a:lvl1pPr algn="ctr">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921934" y="3598327"/>
            <a:ext cx="5308866" cy="1377651"/>
          </a:xfrm>
        </p:spPr>
        <p:txBody>
          <a:bodyPr anchor="t">
            <a:normAutofit/>
          </a:bodyPr>
          <a:lstStyle>
            <a:lvl1pPr marL="0" indent="0" algn="ctr">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065417" y="5054602"/>
            <a:ext cx="673276" cy="279400"/>
          </a:xfrm>
        </p:spPr>
        <p:txBody>
          <a:bodyPr/>
          <a:lstStyle/>
          <a:p>
            <a:fld id="{CD3302AA-010E-49FD-9CC3-AF9836FEA190}" type="datetimeFigureOut">
              <a:rPr lang="en-US" smtClean="0"/>
              <a:t>12/12/2023</a:t>
            </a:fld>
            <a:endParaRPr lang="en-US"/>
          </a:p>
        </p:txBody>
      </p:sp>
      <p:sp>
        <p:nvSpPr>
          <p:cNvPr id="5" name="Footer Placeholder 4"/>
          <p:cNvSpPr>
            <a:spLocks noGrp="1"/>
          </p:cNvSpPr>
          <p:nvPr>
            <p:ph type="ftr" sz="quarter" idx="11"/>
          </p:nvPr>
        </p:nvSpPr>
        <p:spPr>
          <a:xfrm>
            <a:off x="1921934" y="5054602"/>
            <a:ext cx="4064860" cy="279400"/>
          </a:xfrm>
        </p:spPr>
        <p:txBody>
          <a:bodyPr/>
          <a:lstStyle/>
          <a:p>
            <a:endParaRPr lang="en-US"/>
          </a:p>
        </p:txBody>
      </p:sp>
      <p:sp>
        <p:nvSpPr>
          <p:cNvPr id="6" name="Slide Number Placeholder 5"/>
          <p:cNvSpPr>
            <a:spLocks noGrp="1"/>
          </p:cNvSpPr>
          <p:nvPr>
            <p:ph type="sldNum" sz="quarter" idx="12"/>
          </p:nvPr>
        </p:nvSpPr>
        <p:spPr>
          <a:xfrm>
            <a:off x="6817317" y="5054602"/>
            <a:ext cx="413483" cy="279400"/>
          </a:xfrm>
        </p:spPr>
        <p:txBody>
          <a:bodyPr/>
          <a:lstStyle/>
          <a:p>
            <a:fld id="{990B7330-3976-4304-AC1F-34CA2ECAF13C}" type="slidenum">
              <a:rPr lang="en-US" smtClean="0"/>
              <a:t>‹#›</a:t>
            </a:fld>
            <a:endParaRPr lang="en-US"/>
          </a:p>
        </p:txBody>
      </p:sp>
      <p:cxnSp>
        <p:nvCxnSpPr>
          <p:cNvPr id="15" name="Straight Connector 14"/>
          <p:cNvCxnSpPr/>
          <p:nvPr/>
        </p:nvCxnSpPr>
        <p:spPr>
          <a:xfrm>
            <a:off x="2019825" y="3471329"/>
            <a:ext cx="511308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451833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76866" y="5382153"/>
            <a:ext cx="6798734" cy="493712"/>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CD3302AA-010E-49FD-9CC3-AF9836FEA190}" type="datetimeFigureOut">
              <a:rPr lang="en-US" smtClean="0"/>
              <a:t>12/12/2023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0B7330-3976-4304-AC1F-34CA2ECAF13C}" type="slidenum">
              <a:rPr lang="en-US" smtClean="0"/>
              <a:t>‹#›</a:t>
            </a:fld>
            <a:endParaRPr lang="en-US"/>
          </a:p>
        </p:txBody>
      </p:sp>
    </p:spTree>
    <p:extLst>
      <p:ext uri="{BB962C8B-B14F-4D97-AF65-F5344CB8AC3E}">
        <p14:creationId xmlns:p14="http://schemas.microsoft.com/office/powerpoint/2010/main" val="352488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D3302AA-010E-49FD-9CC3-AF9836FEA190}" type="datetimeFigureOut">
              <a:rPr lang="en-US" smtClean="0"/>
              <a:t>12/12/2023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0B7330-3976-4304-AC1F-34CA2ECAF13C}" type="slidenum">
              <a:rPr lang="en-US" smtClean="0"/>
              <a:t>‹#›</a:t>
            </a:fld>
            <a:endParaRPr lang="en-US"/>
          </a:p>
        </p:txBody>
      </p:sp>
      <p:cxnSp>
        <p:nvCxnSpPr>
          <p:cNvPr id="15" name="Straight Connector 14"/>
          <p:cNvCxnSpPr/>
          <p:nvPr/>
        </p:nvCxnSpPr>
        <p:spPr>
          <a:xfrm>
            <a:off x="1278465" y="4140199"/>
            <a:ext cx="6606425"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007387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D3302AA-010E-49FD-9CC3-AF9836FEA190}" type="datetimeFigureOut">
              <a:rPr lang="en-US" smtClean="0"/>
              <a:t>12/12/2023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0B7330-3976-4304-AC1F-34CA2ECAF13C}" type="slidenum">
              <a:rPr lang="en-US" smtClean="0"/>
              <a:t>‹#›</a:t>
            </a:fld>
            <a:endParaRPr lang="en-US"/>
          </a:p>
        </p:txBody>
      </p:sp>
      <p:sp>
        <p:nvSpPr>
          <p:cNvPr id="14" name="TextBox 13"/>
          <p:cNvSpPr txBox="1"/>
          <p:nvPr/>
        </p:nvSpPr>
        <p:spPr>
          <a:xfrm>
            <a:off x="849969" y="905362"/>
            <a:ext cx="457319" cy="584776"/>
          </a:xfrm>
          <a:prstGeom prst="rect">
            <a:avLst/>
          </a:prstGeom>
        </p:spPr>
        <p:txBody>
          <a:bodyPr vert="horz" lIns="91440" tIns="45720" rIns="91440" bIns="45720" rtlCol="0" anchor="ctr">
            <a:noAutofit/>
          </a:bodyPr>
          <a:lstStyle/>
          <a:p>
            <a:pPr lvl="0"/>
            <a:r>
              <a:rPr lang="en-US" sz="7200" dirty="0">
                <a:solidFill>
                  <a:schemeClr val="tx1"/>
                </a:solidFill>
                <a:effectLst/>
              </a:rPr>
              <a:t>“</a:t>
            </a:r>
          </a:p>
        </p:txBody>
      </p:sp>
      <p:sp>
        <p:nvSpPr>
          <p:cNvPr id="15" name="TextBox 14"/>
          <p:cNvSpPr txBox="1"/>
          <p:nvPr/>
        </p:nvSpPr>
        <p:spPr>
          <a:xfrm>
            <a:off x="7633503" y="2827870"/>
            <a:ext cx="457319" cy="584776"/>
          </a:xfrm>
          <a:prstGeom prst="rect">
            <a:avLst/>
          </a:prstGeom>
        </p:spPr>
        <p:txBody>
          <a:bodyPr vert="horz" lIns="91440" tIns="45720" rIns="91440" bIns="45720" rtlCol="0" anchor="ctr">
            <a:noAutofit/>
          </a:bodyPr>
          <a:lstStyle/>
          <a:p>
            <a:pPr lvl="0" algn="r"/>
            <a:r>
              <a:rPr lang="en-US" sz="7200" dirty="0">
                <a:solidFill>
                  <a:schemeClr val="tx1"/>
                </a:solidFill>
                <a:effectLst/>
              </a:rPr>
              <a:t>”</a:t>
            </a:r>
          </a:p>
        </p:txBody>
      </p:sp>
      <p:cxnSp>
        <p:nvCxnSpPr>
          <p:cNvPr id="19" name="Straight Connector 18"/>
          <p:cNvCxnSpPr/>
          <p:nvPr/>
        </p:nvCxnSpPr>
        <p:spPr>
          <a:xfrm>
            <a:off x="1278466" y="4140199"/>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196530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76868" y="4777381"/>
            <a:ext cx="6798730"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D3302AA-010E-49FD-9CC3-AF9836FEA190}" type="datetimeFigureOut">
              <a:rPr lang="en-US" smtClean="0"/>
              <a:t>12/12/2023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0B7330-3976-4304-AC1F-34CA2ECAF13C}" type="slidenum">
              <a:rPr lang="en-US" smtClean="0"/>
              <a:t>‹#›</a:t>
            </a:fld>
            <a:endParaRPr lang="en-US"/>
          </a:p>
        </p:txBody>
      </p:sp>
    </p:spTree>
    <p:extLst>
      <p:ext uri="{BB962C8B-B14F-4D97-AF65-F5344CB8AC3E}">
        <p14:creationId xmlns:p14="http://schemas.microsoft.com/office/powerpoint/2010/main" val="23372360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09416" y="982132"/>
            <a:ext cx="632516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8"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176865" y="4529667"/>
            <a:ext cx="6798736" cy="13462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D3302AA-010E-49FD-9CC3-AF9836FEA190}" type="datetimeFigureOut">
              <a:rPr lang="en-US" smtClean="0"/>
              <a:t>12/12/2023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0B7330-3976-4304-AC1F-34CA2ECAF13C}" type="slidenum">
              <a:rPr lang="en-US" smtClean="0"/>
              <a:t>‹#›</a:t>
            </a:fld>
            <a:endParaRPr lang="en-US"/>
          </a:p>
        </p:txBody>
      </p:sp>
      <p:sp>
        <p:nvSpPr>
          <p:cNvPr id="12" name="TextBox 11"/>
          <p:cNvSpPr txBox="1"/>
          <p:nvPr/>
        </p:nvSpPr>
        <p:spPr>
          <a:xfrm>
            <a:off x="878060" y="896895"/>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7649796" y="2607728"/>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278466" y="342900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12196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1"/>
            <a:ext cx="6798734" cy="2294467"/>
          </a:xfrm>
        </p:spPr>
        <p:txBody>
          <a:bodyPr vert="horz" lIns="91440" tIns="45720" rIns="91440" bIns="45720" rtlCol="0" anchor="ctr">
            <a:normAutofit/>
          </a:bodyPr>
          <a:lstStyle>
            <a:lvl1pPr>
              <a:defRPr lang="en-US" sz="3200" b="0" dirty="0"/>
            </a:lvl1pPr>
          </a:lstStyle>
          <a:p>
            <a:pPr marL="0" lvl="0"/>
            <a:r>
              <a:rPr lang="en-US" smtClean="0"/>
              <a:t>Click to edit Master title style</a:t>
            </a:r>
            <a:endParaRPr lang="en-US" dirty="0"/>
          </a:p>
        </p:txBody>
      </p:sp>
      <p:sp>
        <p:nvSpPr>
          <p:cNvPr id="14"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176866" y="4470400"/>
            <a:ext cx="6798734" cy="1405467"/>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D3302AA-010E-49FD-9CC3-AF9836FEA190}" type="datetimeFigureOut">
              <a:rPr lang="en-US" smtClean="0"/>
              <a:t>12/12/2023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0B7330-3976-4304-AC1F-34CA2ECAF13C}" type="slidenum">
              <a:rPr lang="en-US" smtClean="0"/>
              <a:t>‹#›</a:t>
            </a:fld>
            <a:endParaRPr lang="en-US"/>
          </a:p>
        </p:txBody>
      </p:sp>
      <p:cxnSp>
        <p:nvCxnSpPr>
          <p:cNvPr id="15" name="Straight Connector 14"/>
          <p:cNvCxnSpPr/>
          <p:nvPr/>
        </p:nvCxnSpPr>
        <p:spPr>
          <a:xfrm>
            <a:off x="1278469" y="3429000"/>
            <a:ext cx="660642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82919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76865" y="2490135"/>
            <a:ext cx="6798736" cy="3385733"/>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D3302AA-010E-49FD-9CC3-AF9836FEA190}" type="datetimeFigureOut">
              <a:rPr lang="en-US" smtClean="0"/>
              <a:t>12/12/2023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0B7330-3976-4304-AC1F-34CA2ECAF13C}" type="slidenum">
              <a:rPr lang="en-US" smtClean="0"/>
              <a:t>‹#›</a:t>
            </a:fld>
            <a:endParaRPr lang="en-US"/>
          </a:p>
        </p:txBody>
      </p:sp>
      <p:cxnSp>
        <p:nvCxnSpPr>
          <p:cNvPr id="14" name="Straight Connector 13"/>
          <p:cNvCxnSpPr/>
          <p:nvPr/>
        </p:nvCxnSpPr>
        <p:spPr>
          <a:xfrm>
            <a:off x="1278466" y="2354670"/>
            <a:ext cx="660642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64524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3"/>
            <a:ext cx="1618930" cy="496899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76867" y="906873"/>
            <a:ext cx="4915509" cy="4968993"/>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D3302AA-010E-49FD-9CC3-AF9836FEA190}" type="datetimeFigureOut">
              <a:rPr lang="en-US" smtClean="0"/>
              <a:t>12/12/2023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0B7330-3976-4304-AC1F-34CA2ECAF13C}" type="slidenum">
              <a:rPr lang="en-US" smtClean="0"/>
              <a:t>‹#›</a:t>
            </a:fld>
            <a:endParaRPr lang="en-US"/>
          </a:p>
        </p:txBody>
      </p:sp>
      <p:cxnSp>
        <p:nvCxnSpPr>
          <p:cNvPr id="14" name="Straight Connector 13"/>
          <p:cNvCxnSpPr/>
          <p:nvPr/>
        </p:nvCxnSpPr>
        <p:spPr>
          <a:xfrm>
            <a:off x="6245512" y="906873"/>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06564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026"/>
          <p:cNvGrpSpPr>
            <a:grpSpLocks/>
          </p:cNvGrpSpPr>
          <p:nvPr/>
        </p:nvGrpSpPr>
        <p:grpSpPr bwMode="auto">
          <a:xfrm>
            <a:off x="19050" y="1109663"/>
            <a:ext cx="9156700" cy="757237"/>
            <a:chOff x="0" y="0"/>
            <a:chExt cx="5768" cy="477"/>
          </a:xfrm>
        </p:grpSpPr>
        <p:sp>
          <p:nvSpPr>
            <p:cNvPr id="5" name="Freeform 1027"/>
            <p:cNvSpPr>
              <a:spLocks/>
            </p:cNvSpPr>
            <p:nvPr userDrawn="1"/>
          </p:nvSpPr>
          <p:spPr bwMode="auto">
            <a:xfrm>
              <a:off x="5" y="0"/>
              <a:ext cx="5763" cy="477"/>
            </a:xfrm>
            <a:custGeom>
              <a:avLst/>
              <a:gdLst>
                <a:gd name="T0" fmla="*/ 0 w 5763"/>
                <a:gd name="T1" fmla="*/ 450 h 477"/>
                <a:gd name="T2" fmla="*/ 3 w 5763"/>
                <a:gd name="T3" fmla="*/ 0 h 477"/>
                <a:gd name="T4" fmla="*/ 5763 w 5763"/>
                <a:gd name="T5" fmla="*/ 0 h 477"/>
                <a:gd name="T6" fmla="*/ 5763 w 5763"/>
                <a:gd name="T7" fmla="*/ 465 h 477"/>
                <a:gd name="T8" fmla="*/ 4821 w 5763"/>
                <a:gd name="T9" fmla="*/ 477 h 477"/>
                <a:gd name="T10" fmla="*/ 4326 w 5763"/>
                <a:gd name="T11" fmla="*/ 447 h 477"/>
                <a:gd name="T12" fmla="*/ 3783 w 5763"/>
                <a:gd name="T13" fmla="*/ 465 h 477"/>
                <a:gd name="T14" fmla="*/ 3417 w 5763"/>
                <a:gd name="T15" fmla="*/ 456 h 477"/>
                <a:gd name="T16" fmla="*/ 2973 w 5763"/>
                <a:gd name="T17" fmla="*/ 459 h 477"/>
                <a:gd name="T18" fmla="*/ 2451 w 5763"/>
                <a:gd name="T19" fmla="*/ 453 h 477"/>
                <a:gd name="T20" fmla="*/ 2289 w 5763"/>
                <a:gd name="T21" fmla="*/ 441 h 477"/>
                <a:gd name="T22" fmla="*/ 2010 w 5763"/>
                <a:gd name="T23" fmla="*/ 453 h 477"/>
                <a:gd name="T24" fmla="*/ 1827 w 5763"/>
                <a:gd name="T25" fmla="*/ 450 h 477"/>
                <a:gd name="T26" fmla="*/ 1215 w 5763"/>
                <a:gd name="T27" fmla="*/ 465 h 477"/>
                <a:gd name="T28" fmla="*/ 660 w 5763"/>
                <a:gd name="T29" fmla="*/ 456 h 477"/>
                <a:gd name="T30" fmla="*/ 0 w 5763"/>
                <a:gd name="T31" fmla="*/ 450 h 4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195"/>
              </a:schemeClr>
            </a:solidFill>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anchor="ctr"/>
            <a:lstStyle/>
            <a:p>
              <a:endParaRPr lang="en-US"/>
            </a:p>
          </p:txBody>
        </p:sp>
        <p:sp>
          <p:nvSpPr>
            <p:cNvPr id="6" name="Freeform 1028"/>
            <p:cNvSpPr>
              <a:spLocks/>
            </p:cNvSpPr>
            <p:nvPr userDrawn="1"/>
          </p:nvSpPr>
          <p:spPr bwMode="auto">
            <a:xfrm>
              <a:off x="0" y="98"/>
              <a:ext cx="256" cy="253"/>
            </a:xfrm>
            <a:custGeom>
              <a:avLst/>
              <a:gdLst>
                <a:gd name="T0" fmla="*/ 8 w 256"/>
                <a:gd name="T1" fmla="*/ 190 h 253"/>
                <a:gd name="T2" fmla="*/ 71 w 256"/>
                <a:gd name="T3" fmla="*/ 115 h 253"/>
                <a:gd name="T4" fmla="*/ 203 w 256"/>
                <a:gd name="T5" fmla="*/ 16 h 253"/>
                <a:gd name="T6" fmla="*/ 251 w 256"/>
                <a:gd name="T7" fmla="*/ 19 h 253"/>
                <a:gd name="T8" fmla="*/ 236 w 256"/>
                <a:gd name="T9" fmla="*/ 46 h 253"/>
                <a:gd name="T10" fmla="*/ 176 w 256"/>
                <a:gd name="T11" fmla="*/ 82 h 253"/>
                <a:gd name="T12" fmla="*/ 92 w 256"/>
                <a:gd name="T13" fmla="*/ 154 h 253"/>
                <a:gd name="T14" fmla="*/ 23 w 256"/>
                <a:gd name="T15" fmla="*/ 247 h 253"/>
                <a:gd name="T16" fmla="*/ 8 w 256"/>
                <a:gd name="T17" fmla="*/ 190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7" name="Freeform 1029"/>
            <p:cNvSpPr>
              <a:spLocks/>
            </p:cNvSpPr>
            <p:nvPr userDrawn="1"/>
          </p:nvSpPr>
          <p:spPr bwMode="auto">
            <a:xfrm>
              <a:off x="56" y="0"/>
              <a:ext cx="708" cy="459"/>
            </a:xfrm>
            <a:custGeom>
              <a:avLst/>
              <a:gdLst/>
              <a:ahLst/>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cap="flat" cmpd="sng">
              <a:noFill/>
              <a:prstDash val="solid"/>
              <a:round/>
              <a:headEnd type="none" w="med" len="med"/>
              <a:tailEnd type="none" w="med" len="med"/>
            </a:ln>
            <a:effectLst/>
          </p:spPr>
          <p:txBody>
            <a:bodyPr wrap="none" anchor="ctr"/>
            <a:lstStyle/>
            <a:p>
              <a:pPr eaLnBrk="1" hangingPunct="1">
                <a:defRPr/>
              </a:pPr>
              <a:endParaRPr lang="en-US">
                <a:latin typeface="Times New Roman" charset="0"/>
                <a:cs typeface="Times New Roman" charset="0"/>
              </a:endParaRPr>
            </a:p>
          </p:txBody>
        </p:sp>
        <p:sp>
          <p:nvSpPr>
            <p:cNvPr id="8" name="Freeform 1030"/>
            <p:cNvSpPr>
              <a:spLocks/>
            </p:cNvSpPr>
            <p:nvPr userDrawn="1"/>
          </p:nvSpPr>
          <p:spPr bwMode="auto">
            <a:xfrm>
              <a:off x="131" y="269"/>
              <a:ext cx="251" cy="194"/>
            </a:xfrm>
            <a:custGeom>
              <a:avLst/>
              <a:gdLst>
                <a:gd name="T0" fmla="*/ 21 w 251"/>
                <a:gd name="T1" fmla="*/ 163 h 194"/>
                <a:gd name="T2" fmla="*/ 9 w 251"/>
                <a:gd name="T3" fmla="*/ 184 h 194"/>
                <a:gd name="T4" fmla="*/ 75 w 251"/>
                <a:gd name="T5" fmla="*/ 103 h 194"/>
                <a:gd name="T6" fmla="*/ 165 w 251"/>
                <a:gd name="T7" fmla="*/ 28 h 194"/>
                <a:gd name="T8" fmla="*/ 207 w 251"/>
                <a:gd name="T9" fmla="*/ 7 h 194"/>
                <a:gd name="T10" fmla="*/ 246 w 251"/>
                <a:gd name="T11" fmla="*/ 4 h 194"/>
                <a:gd name="T12" fmla="*/ 237 w 251"/>
                <a:gd name="T13" fmla="*/ 34 h 194"/>
                <a:gd name="T14" fmla="*/ 183 w 251"/>
                <a:gd name="T15" fmla="*/ 61 h 194"/>
                <a:gd name="T16" fmla="*/ 108 w 251"/>
                <a:gd name="T17" fmla="*/ 124 h 194"/>
                <a:gd name="T18" fmla="*/ 54 w 251"/>
                <a:gd name="T19" fmla="*/ 190 h 194"/>
                <a:gd name="T20" fmla="*/ 6 w 251"/>
                <a:gd name="T21" fmla="*/ 184 h 1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9" name="Freeform 1031"/>
            <p:cNvSpPr>
              <a:spLocks/>
            </p:cNvSpPr>
            <p:nvPr userDrawn="1"/>
          </p:nvSpPr>
          <p:spPr bwMode="auto">
            <a:xfrm>
              <a:off x="341" y="0"/>
              <a:ext cx="159" cy="72"/>
            </a:xfrm>
            <a:custGeom>
              <a:avLst/>
              <a:gdLst>
                <a:gd name="T0" fmla="*/ 99 w 159"/>
                <a:gd name="T1" fmla="*/ 0 h 72"/>
                <a:gd name="T2" fmla="*/ 15 w 159"/>
                <a:gd name="T3" fmla="*/ 36 h 72"/>
                <a:gd name="T4" fmla="*/ 6 w 159"/>
                <a:gd name="T5" fmla="*/ 60 h 72"/>
                <a:gd name="T6" fmla="*/ 36 w 159"/>
                <a:gd name="T7" fmla="*/ 69 h 72"/>
                <a:gd name="T8" fmla="*/ 87 w 159"/>
                <a:gd name="T9" fmla="*/ 42 h 72"/>
                <a:gd name="T10" fmla="*/ 159 w 159"/>
                <a:gd name="T11" fmla="*/ 0 h 72"/>
                <a:gd name="T12" fmla="*/ 99 w 159"/>
                <a:gd name="T13" fmla="*/ 0 h 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 name="Freeform 1032"/>
            <p:cNvSpPr>
              <a:spLocks/>
            </p:cNvSpPr>
            <p:nvPr userDrawn="1"/>
          </p:nvSpPr>
          <p:spPr bwMode="auto">
            <a:xfrm>
              <a:off x="488" y="0"/>
              <a:ext cx="455" cy="216"/>
            </a:xfrm>
            <a:custGeom>
              <a:avLst/>
              <a:gdLst>
                <a:gd name="T0" fmla="*/ 395 w 455"/>
                <a:gd name="T1" fmla="*/ 0 h 216"/>
                <a:gd name="T2" fmla="*/ 338 w 455"/>
                <a:gd name="T3" fmla="*/ 48 h 216"/>
                <a:gd name="T4" fmla="*/ 242 w 455"/>
                <a:gd name="T5" fmla="*/ 102 h 216"/>
                <a:gd name="T6" fmla="*/ 104 w 455"/>
                <a:gd name="T7" fmla="*/ 147 h 216"/>
                <a:gd name="T8" fmla="*/ 35 w 455"/>
                <a:gd name="T9" fmla="*/ 168 h 216"/>
                <a:gd name="T10" fmla="*/ 8 w 455"/>
                <a:gd name="T11" fmla="*/ 192 h 216"/>
                <a:gd name="T12" fmla="*/ 8 w 455"/>
                <a:gd name="T13" fmla="*/ 213 h 216"/>
                <a:gd name="T14" fmla="*/ 59 w 455"/>
                <a:gd name="T15" fmla="*/ 213 h 216"/>
                <a:gd name="T16" fmla="*/ 86 w 455"/>
                <a:gd name="T17" fmla="*/ 192 h 216"/>
                <a:gd name="T18" fmla="*/ 173 w 455"/>
                <a:gd name="T19" fmla="*/ 159 h 216"/>
                <a:gd name="T20" fmla="*/ 299 w 455"/>
                <a:gd name="T21" fmla="*/ 126 h 216"/>
                <a:gd name="T22" fmla="*/ 392 w 455"/>
                <a:gd name="T23" fmla="*/ 72 h 216"/>
                <a:gd name="T24" fmla="*/ 455 w 455"/>
                <a:gd name="T25" fmla="*/ 0 h 216"/>
                <a:gd name="T26" fmla="*/ 395 w 455"/>
                <a:gd name="T27" fmla="*/ 0 h 2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1" name="Freeform 1033"/>
            <p:cNvSpPr>
              <a:spLocks/>
            </p:cNvSpPr>
            <p:nvPr userDrawn="1"/>
          </p:nvSpPr>
          <p:spPr bwMode="auto">
            <a:xfrm>
              <a:off x="1448" y="37"/>
              <a:ext cx="414" cy="108"/>
            </a:xfrm>
            <a:custGeom>
              <a:avLst/>
              <a:gdLst>
                <a:gd name="T0" fmla="*/ 0 w 414"/>
                <a:gd name="T1" fmla="*/ 11 h 108"/>
                <a:gd name="T2" fmla="*/ 24 w 414"/>
                <a:gd name="T3" fmla="*/ 11 h 108"/>
                <a:gd name="T4" fmla="*/ 156 w 414"/>
                <a:gd name="T5" fmla="*/ 2 h 108"/>
                <a:gd name="T6" fmla="*/ 288 w 414"/>
                <a:gd name="T7" fmla="*/ 23 h 108"/>
                <a:gd name="T8" fmla="*/ 384 w 414"/>
                <a:gd name="T9" fmla="*/ 53 h 108"/>
                <a:gd name="T10" fmla="*/ 411 w 414"/>
                <a:gd name="T11" fmla="*/ 74 h 108"/>
                <a:gd name="T12" fmla="*/ 405 w 414"/>
                <a:gd name="T13" fmla="*/ 104 h 108"/>
                <a:gd name="T14" fmla="*/ 363 w 414"/>
                <a:gd name="T15" fmla="*/ 101 h 108"/>
                <a:gd name="T16" fmla="*/ 294 w 414"/>
                <a:gd name="T17" fmla="*/ 77 h 108"/>
                <a:gd name="T18" fmla="*/ 174 w 414"/>
                <a:gd name="T19" fmla="*/ 50 h 108"/>
                <a:gd name="T20" fmla="*/ 72 w 414"/>
                <a:gd name="T21" fmla="*/ 62 h 108"/>
                <a:gd name="T22" fmla="*/ 36 w 414"/>
                <a:gd name="T23" fmla="*/ 59 h 108"/>
                <a:gd name="T24" fmla="*/ 0 w 414"/>
                <a:gd name="T25" fmla="*/ 11 h 1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4"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2" name="Freeform 1034"/>
            <p:cNvSpPr>
              <a:spLocks/>
            </p:cNvSpPr>
            <p:nvPr userDrawn="1"/>
          </p:nvSpPr>
          <p:spPr bwMode="auto">
            <a:xfrm>
              <a:off x="1790" y="0"/>
              <a:ext cx="520" cy="225"/>
            </a:xfrm>
            <a:custGeom>
              <a:avLst/>
              <a:gdLst>
                <a:gd name="T0" fmla="*/ 42 w 520"/>
                <a:gd name="T1" fmla="*/ 0 h 225"/>
                <a:gd name="T2" fmla="*/ 12 w 520"/>
                <a:gd name="T3" fmla="*/ 24 h 225"/>
                <a:gd name="T4" fmla="*/ 114 w 520"/>
                <a:gd name="T5" fmla="*/ 54 h 225"/>
                <a:gd name="T6" fmla="*/ 240 w 520"/>
                <a:gd name="T7" fmla="*/ 117 h 225"/>
                <a:gd name="T8" fmla="*/ 333 w 520"/>
                <a:gd name="T9" fmla="*/ 153 h 225"/>
                <a:gd name="T10" fmla="*/ 438 w 520"/>
                <a:gd name="T11" fmla="*/ 219 h 225"/>
                <a:gd name="T12" fmla="*/ 426 w 520"/>
                <a:gd name="T13" fmla="*/ 192 h 225"/>
                <a:gd name="T14" fmla="*/ 441 w 520"/>
                <a:gd name="T15" fmla="*/ 180 h 225"/>
                <a:gd name="T16" fmla="*/ 519 w 520"/>
                <a:gd name="T17" fmla="*/ 216 h 225"/>
                <a:gd name="T18" fmla="*/ 450 w 520"/>
                <a:gd name="T19" fmla="*/ 162 h 225"/>
                <a:gd name="T20" fmla="*/ 381 w 520"/>
                <a:gd name="T21" fmla="*/ 135 h 225"/>
                <a:gd name="T22" fmla="*/ 285 w 520"/>
                <a:gd name="T23" fmla="*/ 84 h 225"/>
                <a:gd name="T24" fmla="*/ 186 w 520"/>
                <a:gd name="T25" fmla="*/ 18 h 225"/>
                <a:gd name="T26" fmla="*/ 123 w 520"/>
                <a:gd name="T27" fmla="*/ 0 h 225"/>
                <a:gd name="T28" fmla="*/ 42 w 520"/>
                <a:gd name="T29" fmla="*/ 0 h 2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3" name="Freeform 1035"/>
            <p:cNvSpPr>
              <a:spLocks/>
            </p:cNvSpPr>
            <p:nvPr userDrawn="1"/>
          </p:nvSpPr>
          <p:spPr bwMode="auto">
            <a:xfrm>
              <a:off x="1943" y="154"/>
              <a:ext cx="431" cy="233"/>
            </a:xfrm>
            <a:custGeom>
              <a:avLst/>
              <a:gdLst>
                <a:gd name="T0" fmla="*/ 6 w 431"/>
                <a:gd name="T1" fmla="*/ 38 h 233"/>
                <a:gd name="T2" fmla="*/ 9 w 431"/>
                <a:gd name="T3" fmla="*/ 20 h 233"/>
                <a:gd name="T4" fmla="*/ 42 w 431"/>
                <a:gd name="T5" fmla="*/ 2 h 233"/>
                <a:gd name="T6" fmla="*/ 90 w 431"/>
                <a:gd name="T7" fmla="*/ 35 h 233"/>
                <a:gd name="T8" fmla="*/ 189 w 431"/>
                <a:gd name="T9" fmla="*/ 89 h 233"/>
                <a:gd name="T10" fmla="*/ 288 w 431"/>
                <a:gd name="T11" fmla="*/ 140 h 233"/>
                <a:gd name="T12" fmla="*/ 375 w 431"/>
                <a:gd name="T13" fmla="*/ 176 h 233"/>
                <a:gd name="T14" fmla="*/ 396 w 431"/>
                <a:gd name="T15" fmla="*/ 176 h 233"/>
                <a:gd name="T16" fmla="*/ 429 w 431"/>
                <a:gd name="T17" fmla="*/ 212 h 233"/>
                <a:gd name="T18" fmla="*/ 408 w 431"/>
                <a:gd name="T19" fmla="*/ 233 h 233"/>
                <a:gd name="T20" fmla="*/ 333 w 431"/>
                <a:gd name="T21" fmla="*/ 212 h 233"/>
                <a:gd name="T22" fmla="*/ 186 w 431"/>
                <a:gd name="T23" fmla="*/ 143 h 233"/>
                <a:gd name="T24" fmla="*/ 48 w 431"/>
                <a:gd name="T25" fmla="*/ 68 h 233"/>
                <a:gd name="T26" fmla="*/ 6 w 431"/>
                <a:gd name="T27" fmla="*/ 38 h 2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4" name="Freeform 1036"/>
            <p:cNvSpPr>
              <a:spLocks/>
            </p:cNvSpPr>
            <p:nvPr userDrawn="1"/>
          </p:nvSpPr>
          <p:spPr bwMode="auto">
            <a:xfrm>
              <a:off x="2262" y="87"/>
              <a:ext cx="396" cy="227"/>
            </a:xfrm>
            <a:custGeom>
              <a:avLst/>
              <a:gdLst>
                <a:gd name="T0" fmla="*/ 2 w 396"/>
                <a:gd name="T1" fmla="*/ 9 h 227"/>
                <a:gd name="T2" fmla="*/ 53 w 396"/>
                <a:gd name="T3" fmla="*/ 66 h 227"/>
                <a:gd name="T4" fmla="*/ 176 w 396"/>
                <a:gd name="T5" fmla="*/ 132 h 227"/>
                <a:gd name="T6" fmla="*/ 293 w 396"/>
                <a:gd name="T7" fmla="*/ 189 h 227"/>
                <a:gd name="T8" fmla="*/ 341 w 396"/>
                <a:gd name="T9" fmla="*/ 222 h 227"/>
                <a:gd name="T10" fmla="*/ 377 w 396"/>
                <a:gd name="T11" fmla="*/ 219 h 227"/>
                <a:gd name="T12" fmla="*/ 377 w 396"/>
                <a:gd name="T13" fmla="*/ 180 h 227"/>
                <a:gd name="T14" fmla="*/ 260 w 396"/>
                <a:gd name="T15" fmla="*/ 126 h 227"/>
                <a:gd name="T16" fmla="*/ 113 w 396"/>
                <a:gd name="T17" fmla="*/ 51 h 227"/>
                <a:gd name="T18" fmla="*/ 41 w 396"/>
                <a:gd name="T19" fmla="*/ 9 h 227"/>
                <a:gd name="T20" fmla="*/ 2 w 396"/>
                <a:gd name="T21" fmla="*/ 9 h 2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6" h="227">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5" name="Freeform 1037"/>
            <p:cNvSpPr>
              <a:spLocks/>
            </p:cNvSpPr>
            <p:nvPr userDrawn="1"/>
          </p:nvSpPr>
          <p:spPr bwMode="auto">
            <a:xfrm>
              <a:off x="2264" y="240"/>
              <a:ext cx="516" cy="223"/>
            </a:xfrm>
            <a:custGeom>
              <a:avLst/>
              <a:gdLst>
                <a:gd name="T0" fmla="*/ 3 w 516"/>
                <a:gd name="T1" fmla="*/ 10 h 223"/>
                <a:gd name="T2" fmla="*/ 105 w 516"/>
                <a:gd name="T3" fmla="*/ 97 h 223"/>
                <a:gd name="T4" fmla="*/ 243 w 516"/>
                <a:gd name="T5" fmla="*/ 178 h 223"/>
                <a:gd name="T6" fmla="*/ 357 w 516"/>
                <a:gd name="T7" fmla="*/ 217 h 223"/>
                <a:gd name="T8" fmla="*/ 498 w 516"/>
                <a:gd name="T9" fmla="*/ 214 h 223"/>
                <a:gd name="T10" fmla="*/ 468 w 516"/>
                <a:gd name="T11" fmla="*/ 187 h 223"/>
                <a:gd name="T12" fmla="*/ 309 w 516"/>
                <a:gd name="T13" fmla="*/ 136 h 223"/>
                <a:gd name="T14" fmla="*/ 123 w 516"/>
                <a:gd name="T15" fmla="*/ 34 h 223"/>
                <a:gd name="T16" fmla="*/ 3 w 516"/>
                <a:gd name="T17" fmla="*/ 10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6" name="Freeform 1038"/>
            <p:cNvSpPr>
              <a:spLocks/>
            </p:cNvSpPr>
            <p:nvPr userDrawn="1"/>
          </p:nvSpPr>
          <p:spPr bwMode="auto">
            <a:xfrm>
              <a:off x="2723" y="324"/>
              <a:ext cx="414" cy="100"/>
            </a:xfrm>
            <a:custGeom>
              <a:avLst/>
              <a:gdLst>
                <a:gd name="T0" fmla="*/ 69 w 414"/>
                <a:gd name="T1" fmla="*/ 60 h 100"/>
                <a:gd name="T2" fmla="*/ 12 w 414"/>
                <a:gd name="T3" fmla="*/ 42 h 100"/>
                <a:gd name="T4" fmla="*/ 3 w 414"/>
                <a:gd name="T5" fmla="*/ 15 h 100"/>
                <a:gd name="T6" fmla="*/ 30 w 414"/>
                <a:gd name="T7" fmla="*/ 0 h 100"/>
                <a:gd name="T8" fmla="*/ 117 w 414"/>
                <a:gd name="T9" fmla="*/ 18 h 100"/>
                <a:gd name="T10" fmla="*/ 243 w 414"/>
                <a:gd name="T11" fmla="*/ 48 h 100"/>
                <a:gd name="T12" fmla="*/ 387 w 414"/>
                <a:gd name="T13" fmla="*/ 48 h 100"/>
                <a:gd name="T14" fmla="*/ 408 w 414"/>
                <a:gd name="T15" fmla="*/ 54 h 100"/>
                <a:gd name="T16" fmla="*/ 381 w 414"/>
                <a:gd name="T17" fmla="*/ 87 h 100"/>
                <a:gd name="T18" fmla="*/ 318 w 414"/>
                <a:gd name="T19" fmla="*/ 99 h 100"/>
                <a:gd name="T20" fmla="*/ 195 w 414"/>
                <a:gd name="T21" fmla="*/ 93 h 100"/>
                <a:gd name="T22" fmla="*/ 69 w 414"/>
                <a:gd name="T23" fmla="*/ 60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4"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7" name="Freeform 1039"/>
            <p:cNvSpPr>
              <a:spLocks/>
            </p:cNvSpPr>
            <p:nvPr userDrawn="1"/>
          </p:nvSpPr>
          <p:spPr bwMode="auto">
            <a:xfrm>
              <a:off x="3165" y="375"/>
              <a:ext cx="150" cy="72"/>
            </a:xfrm>
            <a:custGeom>
              <a:avLst/>
              <a:gdLst>
                <a:gd name="T0" fmla="*/ 3 w 150"/>
                <a:gd name="T1" fmla="*/ 67 h 72"/>
                <a:gd name="T2" fmla="*/ 84 w 150"/>
                <a:gd name="T3" fmla="*/ 19 h 72"/>
                <a:gd name="T4" fmla="*/ 123 w 150"/>
                <a:gd name="T5" fmla="*/ 1 h 72"/>
                <a:gd name="T6" fmla="*/ 150 w 150"/>
                <a:gd name="T7" fmla="*/ 22 h 72"/>
                <a:gd name="T8" fmla="*/ 123 w 150"/>
                <a:gd name="T9" fmla="*/ 55 h 72"/>
                <a:gd name="T10" fmla="*/ 90 w 150"/>
                <a:gd name="T11" fmla="*/ 70 h 72"/>
                <a:gd name="T12" fmla="*/ 0 w 150"/>
                <a:gd name="T13" fmla="*/ 67 h 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8" name="Freeform 1040"/>
            <p:cNvSpPr>
              <a:spLocks/>
            </p:cNvSpPr>
            <p:nvPr userDrawn="1"/>
          </p:nvSpPr>
          <p:spPr bwMode="auto">
            <a:xfrm>
              <a:off x="3463" y="267"/>
              <a:ext cx="148" cy="91"/>
            </a:xfrm>
            <a:custGeom>
              <a:avLst/>
              <a:gdLst>
                <a:gd name="T0" fmla="*/ 1 w 148"/>
                <a:gd name="T1" fmla="*/ 69 h 91"/>
                <a:gd name="T2" fmla="*/ 25 w 148"/>
                <a:gd name="T3" fmla="*/ 51 h 91"/>
                <a:gd name="T4" fmla="*/ 100 w 148"/>
                <a:gd name="T5" fmla="*/ 9 h 91"/>
                <a:gd name="T6" fmla="*/ 133 w 148"/>
                <a:gd name="T7" fmla="*/ 3 h 91"/>
                <a:gd name="T8" fmla="*/ 136 w 148"/>
                <a:gd name="T9" fmla="*/ 27 h 91"/>
                <a:gd name="T10" fmla="*/ 61 w 148"/>
                <a:gd name="T11" fmla="*/ 75 h 91"/>
                <a:gd name="T12" fmla="*/ 19 w 148"/>
                <a:gd name="T13" fmla="*/ 90 h 91"/>
                <a:gd name="T14" fmla="*/ 1 w 148"/>
                <a:gd name="T15" fmla="*/ 69 h 9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9" name="Freeform 1041"/>
            <p:cNvSpPr>
              <a:spLocks/>
            </p:cNvSpPr>
            <p:nvPr userDrawn="1"/>
          </p:nvSpPr>
          <p:spPr bwMode="auto">
            <a:xfrm>
              <a:off x="3580" y="58"/>
              <a:ext cx="938" cy="158"/>
            </a:xfrm>
            <a:custGeom>
              <a:avLst/>
              <a:gdLst>
                <a:gd name="T0" fmla="*/ 172 w 938"/>
                <a:gd name="T1" fmla="*/ 86 h 158"/>
                <a:gd name="T2" fmla="*/ 61 w 938"/>
                <a:gd name="T3" fmla="*/ 137 h 158"/>
                <a:gd name="T4" fmla="*/ 16 w 938"/>
                <a:gd name="T5" fmla="*/ 155 h 158"/>
                <a:gd name="T6" fmla="*/ 7 w 938"/>
                <a:gd name="T7" fmla="*/ 122 h 158"/>
                <a:gd name="T8" fmla="*/ 58 w 938"/>
                <a:gd name="T9" fmla="*/ 80 h 158"/>
                <a:gd name="T10" fmla="*/ 172 w 938"/>
                <a:gd name="T11" fmla="*/ 38 h 158"/>
                <a:gd name="T12" fmla="*/ 304 w 938"/>
                <a:gd name="T13" fmla="*/ 11 h 158"/>
                <a:gd name="T14" fmla="*/ 463 w 938"/>
                <a:gd name="T15" fmla="*/ 2 h 158"/>
                <a:gd name="T16" fmla="*/ 631 w 938"/>
                <a:gd name="T17" fmla="*/ 23 h 158"/>
                <a:gd name="T18" fmla="*/ 796 w 938"/>
                <a:gd name="T19" fmla="*/ 53 h 158"/>
                <a:gd name="T20" fmla="*/ 841 w 938"/>
                <a:gd name="T21" fmla="*/ 47 h 158"/>
                <a:gd name="T22" fmla="*/ 907 w 938"/>
                <a:gd name="T23" fmla="*/ 71 h 158"/>
                <a:gd name="T24" fmla="*/ 919 w 938"/>
                <a:gd name="T25" fmla="*/ 101 h 158"/>
                <a:gd name="T26" fmla="*/ 793 w 938"/>
                <a:gd name="T27" fmla="*/ 98 h 158"/>
                <a:gd name="T28" fmla="*/ 634 w 938"/>
                <a:gd name="T29" fmla="*/ 62 h 158"/>
                <a:gd name="T30" fmla="*/ 439 w 938"/>
                <a:gd name="T31" fmla="*/ 38 h 158"/>
                <a:gd name="T32" fmla="*/ 238 w 938"/>
                <a:gd name="T33" fmla="*/ 59 h 158"/>
                <a:gd name="T34" fmla="*/ 172 w 938"/>
                <a:gd name="T35" fmla="*/ 86 h 1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20" name="Freeform 1042"/>
            <p:cNvSpPr>
              <a:spLocks/>
            </p:cNvSpPr>
            <p:nvPr userDrawn="1"/>
          </p:nvSpPr>
          <p:spPr bwMode="auto">
            <a:xfrm>
              <a:off x="3686" y="145"/>
              <a:ext cx="372" cy="98"/>
            </a:xfrm>
            <a:custGeom>
              <a:avLst/>
              <a:gdLst>
                <a:gd name="T0" fmla="*/ 18 w 372"/>
                <a:gd name="T1" fmla="*/ 47 h 98"/>
                <a:gd name="T2" fmla="*/ 141 w 372"/>
                <a:gd name="T3" fmla="*/ 17 h 98"/>
                <a:gd name="T4" fmla="*/ 246 w 372"/>
                <a:gd name="T5" fmla="*/ 2 h 98"/>
                <a:gd name="T6" fmla="*/ 351 w 372"/>
                <a:gd name="T7" fmla="*/ 5 h 98"/>
                <a:gd name="T8" fmla="*/ 372 w 372"/>
                <a:gd name="T9" fmla="*/ 23 h 98"/>
                <a:gd name="T10" fmla="*/ 354 w 372"/>
                <a:gd name="T11" fmla="*/ 44 h 98"/>
                <a:gd name="T12" fmla="*/ 264 w 372"/>
                <a:gd name="T13" fmla="*/ 50 h 98"/>
                <a:gd name="T14" fmla="*/ 168 w 372"/>
                <a:gd name="T15" fmla="*/ 53 h 98"/>
                <a:gd name="T16" fmla="*/ 72 w 372"/>
                <a:gd name="T17" fmla="*/ 77 h 98"/>
                <a:gd name="T18" fmla="*/ 15 w 372"/>
                <a:gd name="T19" fmla="*/ 95 h 98"/>
                <a:gd name="T20" fmla="*/ 0 w 372"/>
                <a:gd name="T21" fmla="*/ 56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21" name="Freeform 1043"/>
            <p:cNvSpPr>
              <a:spLocks/>
            </p:cNvSpPr>
            <p:nvPr userDrawn="1"/>
          </p:nvSpPr>
          <p:spPr bwMode="auto">
            <a:xfrm>
              <a:off x="3618" y="308"/>
              <a:ext cx="318" cy="158"/>
            </a:xfrm>
            <a:custGeom>
              <a:avLst/>
              <a:gdLst/>
              <a:ahLst/>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cap="flat" cmpd="sng">
              <a:noFill/>
              <a:prstDash val="solid"/>
              <a:round/>
              <a:headEnd type="none" w="med" len="med"/>
              <a:tailEnd type="none" w="med" len="med"/>
            </a:ln>
            <a:effectLst/>
          </p:spPr>
          <p:txBody>
            <a:bodyPr wrap="none" anchor="ctr"/>
            <a:lstStyle/>
            <a:p>
              <a:pPr eaLnBrk="1" hangingPunct="1">
                <a:defRPr/>
              </a:pPr>
              <a:endParaRPr lang="en-US">
                <a:latin typeface="Times New Roman" charset="0"/>
                <a:cs typeface="Times New Roman" charset="0"/>
              </a:endParaRPr>
            </a:p>
          </p:txBody>
        </p:sp>
        <p:sp>
          <p:nvSpPr>
            <p:cNvPr id="22" name="Freeform 1044"/>
            <p:cNvSpPr>
              <a:spLocks/>
            </p:cNvSpPr>
            <p:nvPr userDrawn="1"/>
          </p:nvSpPr>
          <p:spPr bwMode="auto">
            <a:xfrm>
              <a:off x="3413" y="291"/>
              <a:ext cx="380" cy="174"/>
            </a:xfrm>
            <a:custGeom>
              <a:avLst/>
              <a:gdLst>
                <a:gd name="T0" fmla="*/ 3 w 380"/>
                <a:gd name="T1" fmla="*/ 165 h 174"/>
                <a:gd name="T2" fmla="*/ 129 w 380"/>
                <a:gd name="T3" fmla="*/ 93 h 174"/>
                <a:gd name="T4" fmla="*/ 261 w 380"/>
                <a:gd name="T5" fmla="*/ 30 h 174"/>
                <a:gd name="T6" fmla="*/ 351 w 380"/>
                <a:gd name="T7" fmla="*/ 0 h 174"/>
                <a:gd name="T8" fmla="*/ 378 w 380"/>
                <a:gd name="T9" fmla="*/ 27 h 174"/>
                <a:gd name="T10" fmla="*/ 336 w 380"/>
                <a:gd name="T11" fmla="*/ 51 h 174"/>
                <a:gd name="T12" fmla="*/ 291 w 380"/>
                <a:gd name="T13" fmla="*/ 60 h 174"/>
                <a:gd name="T14" fmla="*/ 240 w 380"/>
                <a:gd name="T15" fmla="*/ 75 h 174"/>
                <a:gd name="T16" fmla="*/ 189 w 380"/>
                <a:gd name="T17" fmla="*/ 120 h 174"/>
                <a:gd name="T18" fmla="*/ 102 w 380"/>
                <a:gd name="T19" fmla="*/ 174 h 174"/>
                <a:gd name="T20" fmla="*/ 0 w 380"/>
                <a:gd name="T21" fmla="*/ 162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23" name="Freeform 1045"/>
            <p:cNvSpPr>
              <a:spLocks/>
            </p:cNvSpPr>
            <p:nvPr userDrawn="1"/>
          </p:nvSpPr>
          <p:spPr bwMode="auto">
            <a:xfrm>
              <a:off x="4178" y="187"/>
              <a:ext cx="523" cy="69"/>
            </a:xfrm>
            <a:custGeom>
              <a:avLst/>
              <a:gdLst>
                <a:gd name="T0" fmla="*/ 84 w 523"/>
                <a:gd name="T1" fmla="*/ 11 h 69"/>
                <a:gd name="T2" fmla="*/ 27 w 523"/>
                <a:gd name="T3" fmla="*/ 5 h 69"/>
                <a:gd name="T4" fmla="*/ 9 w 523"/>
                <a:gd name="T5" fmla="*/ 35 h 69"/>
                <a:gd name="T6" fmla="*/ 81 w 523"/>
                <a:gd name="T7" fmla="*/ 56 h 69"/>
                <a:gd name="T8" fmla="*/ 255 w 523"/>
                <a:gd name="T9" fmla="*/ 68 h 69"/>
                <a:gd name="T10" fmla="*/ 432 w 523"/>
                <a:gd name="T11" fmla="*/ 50 h 69"/>
                <a:gd name="T12" fmla="*/ 513 w 523"/>
                <a:gd name="T13" fmla="*/ 5 h 69"/>
                <a:gd name="T14" fmla="*/ 372 w 523"/>
                <a:gd name="T15" fmla="*/ 20 h 69"/>
                <a:gd name="T16" fmla="*/ 141 w 523"/>
                <a:gd name="T17" fmla="*/ 14 h 69"/>
                <a:gd name="T18" fmla="*/ 84 w 523"/>
                <a:gd name="T19" fmla="*/ 11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24" name="Freeform 1046"/>
            <p:cNvSpPr>
              <a:spLocks/>
            </p:cNvSpPr>
            <p:nvPr userDrawn="1"/>
          </p:nvSpPr>
          <p:spPr bwMode="auto">
            <a:xfrm>
              <a:off x="4689" y="186"/>
              <a:ext cx="537" cy="120"/>
            </a:xfrm>
            <a:custGeom>
              <a:avLst/>
              <a:gdLst/>
              <a:ahLst/>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headEnd/>
              <a:tailEnd/>
            </a:ln>
            <a:effectLst/>
          </p:spPr>
          <p:txBody>
            <a:bodyPr wrap="none" anchor="ctr"/>
            <a:lstStyle/>
            <a:p>
              <a:pPr eaLnBrk="1" hangingPunct="1">
                <a:defRPr/>
              </a:pPr>
              <a:endParaRPr lang="en-US">
                <a:latin typeface="Times New Roman" charset="0"/>
                <a:cs typeface="Times New Roman" charset="0"/>
              </a:endParaRPr>
            </a:p>
          </p:txBody>
        </p:sp>
        <p:sp>
          <p:nvSpPr>
            <p:cNvPr id="25" name="Freeform 1047"/>
            <p:cNvSpPr>
              <a:spLocks/>
            </p:cNvSpPr>
            <p:nvPr userDrawn="1"/>
          </p:nvSpPr>
          <p:spPr bwMode="auto">
            <a:xfrm>
              <a:off x="4968" y="312"/>
              <a:ext cx="800" cy="143"/>
            </a:xfrm>
            <a:custGeom>
              <a:avLst/>
              <a:gdLst/>
              <a:ahLst/>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headEnd/>
              <a:tailEnd/>
            </a:ln>
            <a:effectLst/>
          </p:spPr>
          <p:txBody>
            <a:bodyPr wrap="none" anchor="ctr"/>
            <a:lstStyle/>
            <a:p>
              <a:pPr eaLnBrk="1" hangingPunct="1">
                <a:defRPr/>
              </a:pPr>
              <a:endParaRPr lang="en-US">
                <a:latin typeface="Times New Roman" charset="0"/>
                <a:cs typeface="Times New Roman" charset="0"/>
              </a:endParaRPr>
            </a:p>
          </p:txBody>
        </p:sp>
        <p:sp>
          <p:nvSpPr>
            <p:cNvPr id="26" name="Freeform 1048"/>
            <p:cNvSpPr>
              <a:spLocks/>
            </p:cNvSpPr>
            <p:nvPr userDrawn="1"/>
          </p:nvSpPr>
          <p:spPr bwMode="auto">
            <a:xfrm>
              <a:off x="5318" y="240"/>
              <a:ext cx="402" cy="115"/>
            </a:xfrm>
            <a:custGeom>
              <a:avLst/>
              <a:gdLst>
                <a:gd name="T0" fmla="*/ 402 w 402"/>
                <a:gd name="T1" fmla="*/ 0 h 115"/>
                <a:gd name="T2" fmla="*/ 384 w 402"/>
                <a:gd name="T3" fmla="*/ 12 h 115"/>
                <a:gd name="T4" fmla="*/ 276 w 402"/>
                <a:gd name="T5" fmla="*/ 51 h 115"/>
                <a:gd name="T6" fmla="*/ 165 w 402"/>
                <a:gd name="T7" fmla="*/ 66 h 115"/>
                <a:gd name="T8" fmla="*/ 51 w 402"/>
                <a:gd name="T9" fmla="*/ 57 h 115"/>
                <a:gd name="T10" fmla="*/ 15 w 402"/>
                <a:gd name="T11" fmla="*/ 54 h 115"/>
                <a:gd name="T12" fmla="*/ 3 w 402"/>
                <a:gd name="T13" fmla="*/ 69 h 115"/>
                <a:gd name="T14" fmla="*/ 9 w 402"/>
                <a:gd name="T15" fmla="*/ 93 h 115"/>
                <a:gd name="T16" fmla="*/ 54 w 402"/>
                <a:gd name="T17" fmla="*/ 102 h 115"/>
                <a:gd name="T18" fmla="*/ 198 w 402"/>
                <a:gd name="T19" fmla="*/ 111 h 115"/>
                <a:gd name="T20" fmla="*/ 336 w 402"/>
                <a:gd name="T21" fmla="*/ 75 h 115"/>
                <a:gd name="T22" fmla="*/ 375 w 402"/>
                <a:gd name="T23" fmla="*/ 54 h 115"/>
                <a:gd name="T24" fmla="*/ 402 w 402"/>
                <a:gd name="T25" fmla="*/ 0 h 1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grpSp>
      <p:grpSp>
        <p:nvGrpSpPr>
          <p:cNvPr id="27" name="Group 1049"/>
          <p:cNvGrpSpPr>
            <a:grpSpLocks/>
          </p:cNvGrpSpPr>
          <p:nvPr/>
        </p:nvGrpSpPr>
        <p:grpSpPr bwMode="auto">
          <a:xfrm>
            <a:off x="20638" y="6161088"/>
            <a:ext cx="9169400" cy="138112"/>
            <a:chOff x="0" y="4032"/>
            <a:chExt cx="5776" cy="87"/>
          </a:xfrm>
        </p:grpSpPr>
        <p:sp>
          <p:nvSpPr>
            <p:cNvPr id="28" name="Freeform 1050"/>
            <p:cNvSpPr>
              <a:spLocks/>
            </p:cNvSpPr>
            <p:nvPr userDrawn="1"/>
          </p:nvSpPr>
          <p:spPr bwMode="auto">
            <a:xfrm>
              <a:off x="4041" y="4047"/>
              <a:ext cx="1735" cy="72"/>
            </a:xfrm>
            <a:custGeom>
              <a:avLst/>
              <a:gdLst>
                <a:gd name="T0" fmla="*/ 165 w 1735"/>
                <a:gd name="T1" fmla="*/ 6 h 72"/>
                <a:gd name="T2" fmla="*/ 450 w 1735"/>
                <a:gd name="T3" fmla="*/ 3 h 72"/>
                <a:gd name="T4" fmla="*/ 714 w 1735"/>
                <a:gd name="T5" fmla="*/ 12 h 72"/>
                <a:gd name="T6" fmla="*/ 957 w 1735"/>
                <a:gd name="T7" fmla="*/ 24 h 72"/>
                <a:gd name="T8" fmla="*/ 1173 w 1735"/>
                <a:gd name="T9" fmla="*/ 24 h 72"/>
                <a:gd name="T10" fmla="*/ 1473 w 1735"/>
                <a:gd name="T11" fmla="*/ 15 h 72"/>
                <a:gd name="T12" fmla="*/ 1617 w 1735"/>
                <a:gd name="T13" fmla="*/ 0 h 72"/>
                <a:gd name="T14" fmla="*/ 1719 w 1735"/>
                <a:gd name="T15" fmla="*/ 15 h 72"/>
                <a:gd name="T16" fmla="*/ 1716 w 1735"/>
                <a:gd name="T17" fmla="*/ 66 h 72"/>
                <a:gd name="T18" fmla="*/ 1632 w 1735"/>
                <a:gd name="T19" fmla="*/ 51 h 72"/>
                <a:gd name="T20" fmla="*/ 1407 w 1735"/>
                <a:gd name="T21" fmla="*/ 51 h 72"/>
                <a:gd name="T22" fmla="*/ 1191 w 1735"/>
                <a:gd name="T23" fmla="*/ 48 h 72"/>
                <a:gd name="T24" fmla="*/ 870 w 1735"/>
                <a:gd name="T25" fmla="*/ 60 h 72"/>
                <a:gd name="T26" fmla="*/ 492 w 1735"/>
                <a:gd name="T27" fmla="*/ 48 h 72"/>
                <a:gd name="T28" fmla="*/ 291 w 1735"/>
                <a:gd name="T29" fmla="*/ 27 h 72"/>
                <a:gd name="T30" fmla="*/ 21 w 1735"/>
                <a:gd name="T31" fmla="*/ 36 h 72"/>
                <a:gd name="T32" fmla="*/ 165 w 1735"/>
                <a:gd name="T33" fmla="*/ 6 h 7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35" h="72">
                  <a:moveTo>
                    <a:pt x="165" y="6"/>
                  </a:moveTo>
                  <a:cubicBezTo>
                    <a:pt x="236" y="1"/>
                    <a:pt x="359" y="2"/>
                    <a:pt x="450" y="3"/>
                  </a:cubicBezTo>
                  <a:cubicBezTo>
                    <a:pt x="541" y="4"/>
                    <a:pt x="630" y="9"/>
                    <a:pt x="714" y="12"/>
                  </a:cubicBezTo>
                  <a:cubicBezTo>
                    <a:pt x="798" y="15"/>
                    <a:pt x="881" y="22"/>
                    <a:pt x="957" y="24"/>
                  </a:cubicBezTo>
                  <a:cubicBezTo>
                    <a:pt x="1033" y="26"/>
                    <a:pt x="1087" y="25"/>
                    <a:pt x="1173" y="24"/>
                  </a:cubicBezTo>
                  <a:cubicBezTo>
                    <a:pt x="1259" y="23"/>
                    <a:pt x="1399" y="19"/>
                    <a:pt x="1473" y="15"/>
                  </a:cubicBezTo>
                  <a:cubicBezTo>
                    <a:pt x="1547" y="11"/>
                    <a:pt x="1576" y="0"/>
                    <a:pt x="1617" y="0"/>
                  </a:cubicBezTo>
                  <a:cubicBezTo>
                    <a:pt x="1658" y="0"/>
                    <a:pt x="1703" y="4"/>
                    <a:pt x="1719" y="15"/>
                  </a:cubicBezTo>
                  <a:cubicBezTo>
                    <a:pt x="1735" y="26"/>
                    <a:pt x="1730" y="60"/>
                    <a:pt x="1716" y="66"/>
                  </a:cubicBezTo>
                  <a:cubicBezTo>
                    <a:pt x="1702" y="72"/>
                    <a:pt x="1683" y="53"/>
                    <a:pt x="1632" y="51"/>
                  </a:cubicBezTo>
                  <a:cubicBezTo>
                    <a:pt x="1581" y="49"/>
                    <a:pt x="1480" y="51"/>
                    <a:pt x="1407" y="51"/>
                  </a:cubicBezTo>
                  <a:cubicBezTo>
                    <a:pt x="1334" y="51"/>
                    <a:pt x="1280" y="47"/>
                    <a:pt x="1191" y="48"/>
                  </a:cubicBezTo>
                  <a:cubicBezTo>
                    <a:pt x="1102" y="49"/>
                    <a:pt x="986" y="60"/>
                    <a:pt x="870" y="60"/>
                  </a:cubicBezTo>
                  <a:cubicBezTo>
                    <a:pt x="754" y="60"/>
                    <a:pt x="588" y="53"/>
                    <a:pt x="492" y="48"/>
                  </a:cubicBezTo>
                  <a:cubicBezTo>
                    <a:pt x="396" y="43"/>
                    <a:pt x="369" y="29"/>
                    <a:pt x="291" y="27"/>
                  </a:cubicBezTo>
                  <a:cubicBezTo>
                    <a:pt x="213" y="25"/>
                    <a:pt x="42" y="39"/>
                    <a:pt x="21" y="36"/>
                  </a:cubicBezTo>
                  <a:cubicBezTo>
                    <a:pt x="0" y="33"/>
                    <a:pt x="94" y="11"/>
                    <a:pt x="165" y="6"/>
                  </a:cubicBez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29" name="Freeform 1051"/>
            <p:cNvSpPr>
              <a:spLocks/>
            </p:cNvSpPr>
            <p:nvPr userDrawn="1"/>
          </p:nvSpPr>
          <p:spPr bwMode="auto">
            <a:xfrm>
              <a:off x="1727" y="4038"/>
              <a:ext cx="2655" cy="60"/>
            </a:xfrm>
            <a:custGeom>
              <a:avLst/>
              <a:gdLst>
                <a:gd name="T0" fmla="*/ 2641 w 2655"/>
                <a:gd name="T1" fmla="*/ 6 h 60"/>
                <a:gd name="T2" fmla="*/ 2620 w 2655"/>
                <a:gd name="T3" fmla="*/ 30 h 60"/>
                <a:gd name="T4" fmla="*/ 2368 w 2655"/>
                <a:gd name="T5" fmla="*/ 45 h 60"/>
                <a:gd name="T6" fmla="*/ 2023 w 2655"/>
                <a:gd name="T7" fmla="*/ 60 h 60"/>
                <a:gd name="T8" fmla="*/ 1786 w 2655"/>
                <a:gd name="T9" fmla="*/ 48 h 60"/>
                <a:gd name="T10" fmla="*/ 1525 w 2655"/>
                <a:gd name="T11" fmla="*/ 36 h 60"/>
                <a:gd name="T12" fmla="*/ 1195 w 2655"/>
                <a:gd name="T13" fmla="*/ 45 h 60"/>
                <a:gd name="T14" fmla="*/ 817 w 2655"/>
                <a:gd name="T15" fmla="*/ 39 h 60"/>
                <a:gd name="T16" fmla="*/ 499 w 2655"/>
                <a:gd name="T17" fmla="*/ 27 h 60"/>
                <a:gd name="T18" fmla="*/ 136 w 2655"/>
                <a:gd name="T19" fmla="*/ 39 h 60"/>
                <a:gd name="T20" fmla="*/ 10 w 2655"/>
                <a:gd name="T21" fmla="*/ 33 h 60"/>
                <a:gd name="T22" fmla="*/ 76 w 2655"/>
                <a:gd name="T23" fmla="*/ 24 h 60"/>
                <a:gd name="T24" fmla="*/ 310 w 2655"/>
                <a:gd name="T25" fmla="*/ 18 h 60"/>
                <a:gd name="T26" fmla="*/ 544 w 2655"/>
                <a:gd name="T27" fmla="*/ 0 h 60"/>
                <a:gd name="T28" fmla="*/ 853 w 2655"/>
                <a:gd name="T29" fmla="*/ 21 h 60"/>
                <a:gd name="T30" fmla="*/ 1114 w 2655"/>
                <a:gd name="T31" fmla="*/ 21 h 60"/>
                <a:gd name="T32" fmla="*/ 1399 w 2655"/>
                <a:gd name="T33" fmla="*/ 3 h 60"/>
                <a:gd name="T34" fmla="*/ 1588 w 2655"/>
                <a:gd name="T35" fmla="*/ 9 h 60"/>
                <a:gd name="T36" fmla="*/ 1807 w 2655"/>
                <a:gd name="T37" fmla="*/ 21 h 60"/>
                <a:gd name="T38" fmla="*/ 2035 w 2655"/>
                <a:gd name="T39" fmla="*/ 12 h 60"/>
                <a:gd name="T40" fmla="*/ 2290 w 2655"/>
                <a:gd name="T41" fmla="*/ 18 h 60"/>
                <a:gd name="T42" fmla="*/ 2596 w 2655"/>
                <a:gd name="T43" fmla="*/ 3 h 60"/>
                <a:gd name="T44" fmla="*/ 2641 w 2655"/>
                <a:gd name="T45" fmla="*/ 6 h 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655" h="60">
                  <a:moveTo>
                    <a:pt x="2641" y="6"/>
                  </a:moveTo>
                  <a:lnTo>
                    <a:pt x="2620" y="30"/>
                  </a:lnTo>
                  <a:cubicBezTo>
                    <a:pt x="2575" y="36"/>
                    <a:pt x="2467" y="40"/>
                    <a:pt x="2368" y="45"/>
                  </a:cubicBezTo>
                  <a:cubicBezTo>
                    <a:pt x="2269" y="50"/>
                    <a:pt x="2120" y="60"/>
                    <a:pt x="2023" y="60"/>
                  </a:cubicBezTo>
                  <a:cubicBezTo>
                    <a:pt x="1926" y="60"/>
                    <a:pt x="1869" y="52"/>
                    <a:pt x="1786" y="48"/>
                  </a:cubicBezTo>
                  <a:cubicBezTo>
                    <a:pt x="1703" y="44"/>
                    <a:pt x="1623" y="36"/>
                    <a:pt x="1525" y="36"/>
                  </a:cubicBezTo>
                  <a:cubicBezTo>
                    <a:pt x="1427" y="36"/>
                    <a:pt x="1313" y="44"/>
                    <a:pt x="1195" y="45"/>
                  </a:cubicBezTo>
                  <a:cubicBezTo>
                    <a:pt x="1077" y="46"/>
                    <a:pt x="933" y="42"/>
                    <a:pt x="817" y="39"/>
                  </a:cubicBezTo>
                  <a:cubicBezTo>
                    <a:pt x="701" y="36"/>
                    <a:pt x="612" y="27"/>
                    <a:pt x="499" y="27"/>
                  </a:cubicBezTo>
                  <a:cubicBezTo>
                    <a:pt x="386" y="27"/>
                    <a:pt x="217" y="38"/>
                    <a:pt x="136" y="39"/>
                  </a:cubicBezTo>
                  <a:cubicBezTo>
                    <a:pt x="55" y="40"/>
                    <a:pt x="20" y="36"/>
                    <a:pt x="10" y="33"/>
                  </a:cubicBezTo>
                  <a:cubicBezTo>
                    <a:pt x="0" y="30"/>
                    <a:pt x="26" y="27"/>
                    <a:pt x="76" y="24"/>
                  </a:cubicBezTo>
                  <a:cubicBezTo>
                    <a:pt x="126" y="21"/>
                    <a:pt x="232" y="22"/>
                    <a:pt x="310" y="18"/>
                  </a:cubicBezTo>
                  <a:cubicBezTo>
                    <a:pt x="388" y="14"/>
                    <a:pt x="454" y="0"/>
                    <a:pt x="544" y="0"/>
                  </a:cubicBezTo>
                  <a:cubicBezTo>
                    <a:pt x="634" y="0"/>
                    <a:pt x="758" y="18"/>
                    <a:pt x="853" y="21"/>
                  </a:cubicBezTo>
                  <a:cubicBezTo>
                    <a:pt x="948" y="24"/>
                    <a:pt x="1023" y="24"/>
                    <a:pt x="1114" y="21"/>
                  </a:cubicBezTo>
                  <a:cubicBezTo>
                    <a:pt x="1205" y="18"/>
                    <a:pt x="1320" y="5"/>
                    <a:pt x="1399" y="3"/>
                  </a:cubicBezTo>
                  <a:cubicBezTo>
                    <a:pt x="1478" y="1"/>
                    <a:pt x="1520" y="6"/>
                    <a:pt x="1588" y="9"/>
                  </a:cubicBezTo>
                  <a:cubicBezTo>
                    <a:pt x="1656" y="12"/>
                    <a:pt x="1733" y="21"/>
                    <a:pt x="1807" y="21"/>
                  </a:cubicBezTo>
                  <a:cubicBezTo>
                    <a:pt x="1881" y="21"/>
                    <a:pt x="1955" y="12"/>
                    <a:pt x="2035" y="12"/>
                  </a:cubicBezTo>
                  <a:cubicBezTo>
                    <a:pt x="2115" y="12"/>
                    <a:pt x="2197" y="19"/>
                    <a:pt x="2290" y="18"/>
                  </a:cubicBezTo>
                  <a:cubicBezTo>
                    <a:pt x="2383" y="17"/>
                    <a:pt x="2537" y="5"/>
                    <a:pt x="2596" y="3"/>
                  </a:cubicBezTo>
                  <a:cubicBezTo>
                    <a:pt x="2655" y="1"/>
                    <a:pt x="2651" y="3"/>
                    <a:pt x="2641" y="6"/>
                  </a:cubicBez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30" name="Freeform 1052"/>
            <p:cNvSpPr>
              <a:spLocks/>
            </p:cNvSpPr>
            <p:nvPr userDrawn="1"/>
          </p:nvSpPr>
          <p:spPr bwMode="auto">
            <a:xfrm>
              <a:off x="0" y="4032"/>
              <a:ext cx="2041" cy="62"/>
            </a:xfrm>
            <a:custGeom>
              <a:avLst/>
              <a:gdLst>
                <a:gd name="T0" fmla="*/ 1893 w 2041"/>
                <a:gd name="T1" fmla="*/ 39 h 62"/>
                <a:gd name="T2" fmla="*/ 1578 w 2041"/>
                <a:gd name="T3" fmla="*/ 45 h 62"/>
                <a:gd name="T4" fmla="*/ 1011 w 2041"/>
                <a:gd name="T5" fmla="*/ 60 h 62"/>
                <a:gd name="T6" fmla="*/ 438 w 2041"/>
                <a:gd name="T7" fmla="*/ 57 h 62"/>
                <a:gd name="T8" fmla="*/ 0 w 2041"/>
                <a:gd name="T9" fmla="*/ 36 h 62"/>
                <a:gd name="T10" fmla="*/ 0 w 2041"/>
                <a:gd name="T11" fmla="*/ 3 h 62"/>
                <a:gd name="T12" fmla="*/ 210 w 2041"/>
                <a:gd name="T13" fmla="*/ 18 h 62"/>
                <a:gd name="T14" fmla="*/ 474 w 2041"/>
                <a:gd name="T15" fmla="*/ 21 h 62"/>
                <a:gd name="T16" fmla="*/ 678 w 2041"/>
                <a:gd name="T17" fmla="*/ 9 h 62"/>
                <a:gd name="T18" fmla="*/ 897 w 2041"/>
                <a:gd name="T19" fmla="*/ 9 h 62"/>
                <a:gd name="T20" fmla="*/ 1167 w 2041"/>
                <a:gd name="T21" fmla="*/ 30 h 62"/>
                <a:gd name="T22" fmla="*/ 1500 w 2041"/>
                <a:gd name="T23" fmla="*/ 24 h 62"/>
                <a:gd name="T24" fmla="*/ 1758 w 2041"/>
                <a:gd name="T25" fmla="*/ 3 h 62"/>
                <a:gd name="T26" fmla="*/ 1938 w 2041"/>
                <a:gd name="T27" fmla="*/ 18 h 62"/>
                <a:gd name="T28" fmla="*/ 2034 w 2041"/>
                <a:gd name="T29" fmla="*/ 33 h 62"/>
                <a:gd name="T30" fmla="*/ 1893 w 2041"/>
                <a:gd name="T31" fmla="*/ 39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41" h="62">
                  <a:moveTo>
                    <a:pt x="1893" y="39"/>
                  </a:moveTo>
                  <a:cubicBezTo>
                    <a:pt x="1817" y="41"/>
                    <a:pt x="1725" y="42"/>
                    <a:pt x="1578" y="45"/>
                  </a:cubicBezTo>
                  <a:cubicBezTo>
                    <a:pt x="1431" y="48"/>
                    <a:pt x="1201" y="58"/>
                    <a:pt x="1011" y="60"/>
                  </a:cubicBezTo>
                  <a:cubicBezTo>
                    <a:pt x="821" y="62"/>
                    <a:pt x="606" y="61"/>
                    <a:pt x="438" y="57"/>
                  </a:cubicBezTo>
                  <a:cubicBezTo>
                    <a:pt x="270" y="53"/>
                    <a:pt x="73" y="45"/>
                    <a:pt x="0" y="36"/>
                  </a:cubicBezTo>
                  <a:lnTo>
                    <a:pt x="0" y="3"/>
                  </a:lnTo>
                  <a:cubicBezTo>
                    <a:pt x="35" y="0"/>
                    <a:pt x="131" y="15"/>
                    <a:pt x="210" y="18"/>
                  </a:cubicBezTo>
                  <a:cubicBezTo>
                    <a:pt x="289" y="21"/>
                    <a:pt x="396" y="22"/>
                    <a:pt x="474" y="21"/>
                  </a:cubicBezTo>
                  <a:cubicBezTo>
                    <a:pt x="552" y="20"/>
                    <a:pt x="608" y="11"/>
                    <a:pt x="678" y="9"/>
                  </a:cubicBezTo>
                  <a:cubicBezTo>
                    <a:pt x="748" y="7"/>
                    <a:pt x="816" y="6"/>
                    <a:pt x="897" y="9"/>
                  </a:cubicBezTo>
                  <a:cubicBezTo>
                    <a:pt x="978" y="12"/>
                    <a:pt x="1067" y="28"/>
                    <a:pt x="1167" y="30"/>
                  </a:cubicBezTo>
                  <a:cubicBezTo>
                    <a:pt x="1267" y="32"/>
                    <a:pt x="1402" y="28"/>
                    <a:pt x="1500" y="24"/>
                  </a:cubicBezTo>
                  <a:cubicBezTo>
                    <a:pt x="1598" y="20"/>
                    <a:pt x="1685" y="4"/>
                    <a:pt x="1758" y="3"/>
                  </a:cubicBezTo>
                  <a:cubicBezTo>
                    <a:pt x="1831" y="2"/>
                    <a:pt x="1892" y="13"/>
                    <a:pt x="1938" y="18"/>
                  </a:cubicBezTo>
                  <a:cubicBezTo>
                    <a:pt x="1984" y="23"/>
                    <a:pt x="2041" y="30"/>
                    <a:pt x="2034" y="33"/>
                  </a:cubicBezTo>
                  <a:cubicBezTo>
                    <a:pt x="2027" y="36"/>
                    <a:pt x="1969" y="37"/>
                    <a:pt x="1893" y="39"/>
                  </a:cubicBez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grpSp>
      <p:sp>
        <p:nvSpPr>
          <p:cNvPr id="19485" name="Rectangle 1053"/>
          <p:cNvSpPr>
            <a:spLocks noGrp="1" noChangeArrowheads="1"/>
          </p:cNvSpPr>
          <p:nvPr>
            <p:ph type="ctrTitle" sz="quarter"/>
          </p:nvPr>
        </p:nvSpPr>
        <p:spPr>
          <a:xfrm>
            <a:off x="685800" y="1868488"/>
            <a:ext cx="7772400" cy="1600200"/>
          </a:xfrm>
        </p:spPr>
        <p:txBody>
          <a:bodyPr anchorCtr="1"/>
          <a:lstStyle>
            <a:lvl1pPr>
              <a:defRPr/>
            </a:lvl1pPr>
          </a:lstStyle>
          <a:p>
            <a:r>
              <a:rPr lang="en-US"/>
              <a:t>Click to edit Master title style</a:t>
            </a:r>
          </a:p>
        </p:txBody>
      </p:sp>
      <p:sp>
        <p:nvSpPr>
          <p:cNvPr id="19486" name="Rectangle 1054"/>
          <p:cNvSpPr>
            <a:spLocks noGrp="1" noChangeArrowheads="1"/>
          </p:cNvSpPr>
          <p:nvPr>
            <p:ph type="subTitle" sz="quarter" idx="1"/>
          </p:nvPr>
        </p:nvSpPr>
        <p:spPr>
          <a:xfrm>
            <a:off x="1273175" y="3729038"/>
            <a:ext cx="6400800" cy="1371600"/>
          </a:xfrm>
        </p:spPr>
        <p:txBody>
          <a:bodyPr anchorCtr="1"/>
          <a:lstStyle>
            <a:lvl1pPr marL="0" indent="0" algn="ctr">
              <a:buFontTx/>
              <a:buNone/>
              <a:defRPr/>
            </a:lvl1pPr>
          </a:lstStyle>
          <a:p>
            <a:r>
              <a:rPr lang="en-US"/>
              <a:t>Click to edit Master subtitle style</a:t>
            </a:r>
          </a:p>
        </p:txBody>
      </p:sp>
      <p:sp>
        <p:nvSpPr>
          <p:cNvPr id="31" name="Rectangle 1055"/>
          <p:cNvSpPr>
            <a:spLocks noGrp="1" noChangeArrowheads="1"/>
          </p:cNvSpPr>
          <p:nvPr>
            <p:ph type="dt" sz="quarter" idx="10"/>
          </p:nvPr>
        </p:nvSpPr>
        <p:spPr>
          <a:xfrm>
            <a:off x="685800" y="6348413"/>
            <a:ext cx="1905000" cy="457200"/>
          </a:xfrm>
        </p:spPr>
        <p:txBody>
          <a:bodyPr/>
          <a:lstStyle>
            <a:lvl1pPr>
              <a:defRPr/>
            </a:lvl1pPr>
          </a:lstStyle>
          <a:p>
            <a:pPr>
              <a:defRPr/>
            </a:pPr>
            <a:endParaRPr lang="en-US"/>
          </a:p>
        </p:txBody>
      </p:sp>
      <p:sp>
        <p:nvSpPr>
          <p:cNvPr id="32" name="Rectangle 1056"/>
          <p:cNvSpPr>
            <a:spLocks noGrp="1" noChangeArrowheads="1"/>
          </p:cNvSpPr>
          <p:nvPr>
            <p:ph type="ftr" sz="quarter" idx="11"/>
          </p:nvPr>
        </p:nvSpPr>
        <p:spPr>
          <a:xfrm>
            <a:off x="3124200" y="6348413"/>
            <a:ext cx="2895600" cy="457200"/>
          </a:xfrm>
        </p:spPr>
        <p:txBody>
          <a:bodyPr/>
          <a:lstStyle>
            <a:lvl1pPr>
              <a:defRPr/>
            </a:lvl1pPr>
          </a:lstStyle>
          <a:p>
            <a:pPr>
              <a:defRPr/>
            </a:pPr>
            <a:endParaRPr lang="en-US"/>
          </a:p>
        </p:txBody>
      </p:sp>
      <p:sp>
        <p:nvSpPr>
          <p:cNvPr id="33" name="Rectangle 1057"/>
          <p:cNvSpPr>
            <a:spLocks noGrp="1" noChangeArrowheads="1"/>
          </p:cNvSpPr>
          <p:nvPr>
            <p:ph type="sldNum" sz="quarter" idx="12"/>
          </p:nvPr>
        </p:nvSpPr>
        <p:spPr>
          <a:xfrm>
            <a:off x="6553200" y="6348413"/>
            <a:ext cx="1905000" cy="457200"/>
          </a:xfrm>
        </p:spPr>
        <p:txBody>
          <a:bodyPr/>
          <a:lstStyle>
            <a:lvl1pPr>
              <a:defRPr/>
            </a:lvl1pPr>
          </a:lstStyle>
          <a:p>
            <a:pPr>
              <a:defRPr/>
            </a:pPr>
            <a:fld id="{7E81F107-FC1F-45B4-A427-5159A411924A}" type="slidenum">
              <a:rPr lang="ar-SA"/>
              <a:pPr>
                <a:defRPr/>
              </a:pPr>
              <a:t>‹#›</a:t>
            </a:fld>
            <a:endParaRPr lang="en-US"/>
          </a:p>
        </p:txBody>
      </p:sp>
    </p:spTree>
    <p:extLst>
      <p:ext uri="{BB962C8B-B14F-4D97-AF65-F5344CB8AC3E}">
        <p14:creationId xmlns:p14="http://schemas.microsoft.com/office/powerpoint/2010/main" val="28644614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1"/>
          <p:cNvSpPr>
            <a:spLocks noGrp="1" noChangeArrowheads="1"/>
          </p:cNvSpPr>
          <p:nvPr>
            <p:ph type="dt" sz="half" idx="10"/>
          </p:nvPr>
        </p:nvSpPr>
        <p:spPr>
          <a:ln/>
        </p:spPr>
        <p:txBody>
          <a:bodyPr/>
          <a:lstStyle>
            <a:lvl1pPr>
              <a:defRPr/>
            </a:lvl1pPr>
          </a:lstStyle>
          <a:p>
            <a:pPr>
              <a:defRPr/>
            </a:pPr>
            <a:endParaRPr lang="en-US"/>
          </a:p>
        </p:txBody>
      </p:sp>
      <p:sp>
        <p:nvSpPr>
          <p:cNvPr id="5" name="Rectangle 32"/>
          <p:cNvSpPr>
            <a:spLocks noGrp="1" noChangeArrowheads="1"/>
          </p:cNvSpPr>
          <p:nvPr>
            <p:ph type="ftr" sz="quarter" idx="11"/>
          </p:nvPr>
        </p:nvSpPr>
        <p:spPr>
          <a:ln/>
        </p:spPr>
        <p:txBody>
          <a:bodyPr/>
          <a:lstStyle>
            <a:lvl1pPr>
              <a:defRPr/>
            </a:lvl1pPr>
          </a:lstStyle>
          <a:p>
            <a:pPr>
              <a:defRPr/>
            </a:pPr>
            <a:endParaRPr lang="en-US"/>
          </a:p>
        </p:txBody>
      </p:sp>
      <p:sp>
        <p:nvSpPr>
          <p:cNvPr id="6" name="Rectangle 33"/>
          <p:cNvSpPr>
            <a:spLocks noGrp="1" noChangeArrowheads="1"/>
          </p:cNvSpPr>
          <p:nvPr>
            <p:ph type="sldNum" sz="quarter" idx="12"/>
          </p:nvPr>
        </p:nvSpPr>
        <p:spPr>
          <a:ln/>
        </p:spPr>
        <p:txBody>
          <a:bodyPr/>
          <a:lstStyle>
            <a:lvl1pPr>
              <a:defRPr/>
            </a:lvl1pPr>
          </a:lstStyle>
          <a:p>
            <a:pPr>
              <a:defRPr/>
            </a:pPr>
            <a:fld id="{0BB7A010-D706-4DA5-92DE-D689C3E63378}" type="slidenum">
              <a:rPr lang="ar-SA"/>
              <a:pPr>
                <a:defRPr/>
              </a:pPr>
              <a:t>‹#›</a:t>
            </a:fld>
            <a:endParaRPr lang="en-US"/>
          </a:p>
        </p:txBody>
      </p:sp>
    </p:spTree>
    <p:extLst>
      <p:ext uri="{BB962C8B-B14F-4D97-AF65-F5344CB8AC3E}">
        <p14:creationId xmlns:p14="http://schemas.microsoft.com/office/powerpoint/2010/main" val="762744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D3302AA-010E-49FD-9CC3-AF9836FEA190}" type="datetimeFigureOut">
              <a:rPr lang="en-US" smtClean="0"/>
              <a:t>12/12/2023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0B7330-3976-4304-AC1F-34CA2ECAF13C}" type="slidenum">
              <a:rPr lang="en-US" smtClean="0"/>
              <a:t>‹#›</a:t>
            </a:fld>
            <a:endParaRPr lang="en-US"/>
          </a:p>
        </p:txBody>
      </p:sp>
    </p:spTree>
    <p:extLst>
      <p:ext uri="{BB962C8B-B14F-4D97-AF65-F5344CB8AC3E}">
        <p14:creationId xmlns:p14="http://schemas.microsoft.com/office/powerpoint/2010/main" val="15043342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1"/>
          <p:cNvSpPr>
            <a:spLocks noGrp="1" noChangeArrowheads="1"/>
          </p:cNvSpPr>
          <p:nvPr>
            <p:ph type="dt" sz="half" idx="10"/>
          </p:nvPr>
        </p:nvSpPr>
        <p:spPr>
          <a:ln/>
        </p:spPr>
        <p:txBody>
          <a:bodyPr/>
          <a:lstStyle>
            <a:lvl1pPr>
              <a:defRPr/>
            </a:lvl1pPr>
          </a:lstStyle>
          <a:p>
            <a:pPr>
              <a:defRPr/>
            </a:pPr>
            <a:endParaRPr lang="en-US"/>
          </a:p>
        </p:txBody>
      </p:sp>
      <p:sp>
        <p:nvSpPr>
          <p:cNvPr id="5" name="Rectangle 32"/>
          <p:cNvSpPr>
            <a:spLocks noGrp="1" noChangeArrowheads="1"/>
          </p:cNvSpPr>
          <p:nvPr>
            <p:ph type="ftr" sz="quarter" idx="11"/>
          </p:nvPr>
        </p:nvSpPr>
        <p:spPr>
          <a:ln/>
        </p:spPr>
        <p:txBody>
          <a:bodyPr/>
          <a:lstStyle>
            <a:lvl1pPr>
              <a:defRPr/>
            </a:lvl1pPr>
          </a:lstStyle>
          <a:p>
            <a:pPr>
              <a:defRPr/>
            </a:pPr>
            <a:endParaRPr lang="en-US"/>
          </a:p>
        </p:txBody>
      </p:sp>
      <p:sp>
        <p:nvSpPr>
          <p:cNvPr id="6" name="Rectangle 33"/>
          <p:cNvSpPr>
            <a:spLocks noGrp="1" noChangeArrowheads="1"/>
          </p:cNvSpPr>
          <p:nvPr>
            <p:ph type="sldNum" sz="quarter" idx="12"/>
          </p:nvPr>
        </p:nvSpPr>
        <p:spPr>
          <a:ln/>
        </p:spPr>
        <p:txBody>
          <a:bodyPr/>
          <a:lstStyle>
            <a:lvl1pPr>
              <a:defRPr/>
            </a:lvl1pPr>
          </a:lstStyle>
          <a:p>
            <a:pPr>
              <a:defRPr/>
            </a:pPr>
            <a:fld id="{0CE6D277-FDCD-4432-96B4-BED5FFE1D7E1}" type="slidenum">
              <a:rPr lang="ar-SA"/>
              <a:pPr>
                <a:defRPr/>
              </a:pPr>
              <a:t>‹#›</a:t>
            </a:fld>
            <a:endParaRPr lang="en-US"/>
          </a:p>
        </p:txBody>
      </p:sp>
    </p:spTree>
    <p:extLst>
      <p:ext uri="{BB962C8B-B14F-4D97-AF65-F5344CB8AC3E}">
        <p14:creationId xmlns:p14="http://schemas.microsoft.com/office/powerpoint/2010/main" val="16199647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1"/>
          <p:cNvSpPr>
            <a:spLocks noGrp="1" noChangeArrowheads="1"/>
          </p:cNvSpPr>
          <p:nvPr>
            <p:ph type="dt" sz="half" idx="10"/>
          </p:nvPr>
        </p:nvSpPr>
        <p:spPr>
          <a:ln/>
        </p:spPr>
        <p:txBody>
          <a:bodyPr/>
          <a:lstStyle>
            <a:lvl1pPr>
              <a:defRPr/>
            </a:lvl1pPr>
          </a:lstStyle>
          <a:p>
            <a:pPr>
              <a:defRPr/>
            </a:pPr>
            <a:endParaRPr lang="en-US"/>
          </a:p>
        </p:txBody>
      </p:sp>
      <p:sp>
        <p:nvSpPr>
          <p:cNvPr id="6" name="Rectangle 32"/>
          <p:cNvSpPr>
            <a:spLocks noGrp="1" noChangeArrowheads="1"/>
          </p:cNvSpPr>
          <p:nvPr>
            <p:ph type="ftr" sz="quarter" idx="11"/>
          </p:nvPr>
        </p:nvSpPr>
        <p:spPr>
          <a:ln/>
        </p:spPr>
        <p:txBody>
          <a:bodyPr/>
          <a:lstStyle>
            <a:lvl1pPr>
              <a:defRPr/>
            </a:lvl1pPr>
          </a:lstStyle>
          <a:p>
            <a:pPr>
              <a:defRPr/>
            </a:pPr>
            <a:endParaRPr lang="en-US"/>
          </a:p>
        </p:txBody>
      </p:sp>
      <p:sp>
        <p:nvSpPr>
          <p:cNvPr id="7" name="Rectangle 33"/>
          <p:cNvSpPr>
            <a:spLocks noGrp="1" noChangeArrowheads="1"/>
          </p:cNvSpPr>
          <p:nvPr>
            <p:ph type="sldNum" sz="quarter" idx="12"/>
          </p:nvPr>
        </p:nvSpPr>
        <p:spPr>
          <a:ln/>
        </p:spPr>
        <p:txBody>
          <a:bodyPr/>
          <a:lstStyle>
            <a:lvl1pPr>
              <a:defRPr/>
            </a:lvl1pPr>
          </a:lstStyle>
          <a:p>
            <a:pPr>
              <a:defRPr/>
            </a:pPr>
            <a:fld id="{1343777A-0597-4A3C-A2DB-53F404B22694}" type="slidenum">
              <a:rPr lang="ar-SA"/>
              <a:pPr>
                <a:defRPr/>
              </a:pPr>
              <a:t>‹#›</a:t>
            </a:fld>
            <a:endParaRPr lang="en-US"/>
          </a:p>
        </p:txBody>
      </p:sp>
    </p:spTree>
    <p:extLst>
      <p:ext uri="{BB962C8B-B14F-4D97-AF65-F5344CB8AC3E}">
        <p14:creationId xmlns:p14="http://schemas.microsoft.com/office/powerpoint/2010/main" val="13109207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1"/>
          <p:cNvSpPr>
            <a:spLocks noGrp="1" noChangeArrowheads="1"/>
          </p:cNvSpPr>
          <p:nvPr>
            <p:ph type="dt" sz="half" idx="10"/>
          </p:nvPr>
        </p:nvSpPr>
        <p:spPr>
          <a:ln/>
        </p:spPr>
        <p:txBody>
          <a:bodyPr/>
          <a:lstStyle>
            <a:lvl1pPr>
              <a:defRPr/>
            </a:lvl1pPr>
          </a:lstStyle>
          <a:p>
            <a:pPr>
              <a:defRPr/>
            </a:pPr>
            <a:endParaRPr lang="en-US"/>
          </a:p>
        </p:txBody>
      </p:sp>
      <p:sp>
        <p:nvSpPr>
          <p:cNvPr id="8" name="Rectangle 32"/>
          <p:cNvSpPr>
            <a:spLocks noGrp="1" noChangeArrowheads="1"/>
          </p:cNvSpPr>
          <p:nvPr>
            <p:ph type="ftr" sz="quarter" idx="11"/>
          </p:nvPr>
        </p:nvSpPr>
        <p:spPr>
          <a:ln/>
        </p:spPr>
        <p:txBody>
          <a:bodyPr/>
          <a:lstStyle>
            <a:lvl1pPr>
              <a:defRPr/>
            </a:lvl1pPr>
          </a:lstStyle>
          <a:p>
            <a:pPr>
              <a:defRPr/>
            </a:pPr>
            <a:endParaRPr lang="en-US"/>
          </a:p>
        </p:txBody>
      </p:sp>
      <p:sp>
        <p:nvSpPr>
          <p:cNvPr id="9" name="Rectangle 33"/>
          <p:cNvSpPr>
            <a:spLocks noGrp="1" noChangeArrowheads="1"/>
          </p:cNvSpPr>
          <p:nvPr>
            <p:ph type="sldNum" sz="quarter" idx="12"/>
          </p:nvPr>
        </p:nvSpPr>
        <p:spPr>
          <a:ln/>
        </p:spPr>
        <p:txBody>
          <a:bodyPr/>
          <a:lstStyle>
            <a:lvl1pPr>
              <a:defRPr/>
            </a:lvl1pPr>
          </a:lstStyle>
          <a:p>
            <a:pPr>
              <a:defRPr/>
            </a:pPr>
            <a:fld id="{5516D5FE-A49A-4E3A-B9D5-59E729A4E50E}" type="slidenum">
              <a:rPr lang="ar-SA"/>
              <a:pPr>
                <a:defRPr/>
              </a:pPr>
              <a:t>‹#›</a:t>
            </a:fld>
            <a:endParaRPr lang="en-US"/>
          </a:p>
        </p:txBody>
      </p:sp>
    </p:spTree>
    <p:extLst>
      <p:ext uri="{BB962C8B-B14F-4D97-AF65-F5344CB8AC3E}">
        <p14:creationId xmlns:p14="http://schemas.microsoft.com/office/powerpoint/2010/main" val="38014595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1"/>
          <p:cNvSpPr>
            <a:spLocks noGrp="1" noChangeArrowheads="1"/>
          </p:cNvSpPr>
          <p:nvPr>
            <p:ph type="dt" sz="half" idx="10"/>
          </p:nvPr>
        </p:nvSpPr>
        <p:spPr>
          <a:ln/>
        </p:spPr>
        <p:txBody>
          <a:bodyPr/>
          <a:lstStyle>
            <a:lvl1pPr>
              <a:defRPr/>
            </a:lvl1pPr>
          </a:lstStyle>
          <a:p>
            <a:pPr>
              <a:defRPr/>
            </a:pPr>
            <a:endParaRPr lang="en-US"/>
          </a:p>
        </p:txBody>
      </p:sp>
      <p:sp>
        <p:nvSpPr>
          <p:cNvPr id="4" name="Rectangle 32"/>
          <p:cNvSpPr>
            <a:spLocks noGrp="1" noChangeArrowheads="1"/>
          </p:cNvSpPr>
          <p:nvPr>
            <p:ph type="ftr" sz="quarter" idx="11"/>
          </p:nvPr>
        </p:nvSpPr>
        <p:spPr>
          <a:ln/>
        </p:spPr>
        <p:txBody>
          <a:bodyPr/>
          <a:lstStyle>
            <a:lvl1pPr>
              <a:defRPr/>
            </a:lvl1pPr>
          </a:lstStyle>
          <a:p>
            <a:pPr>
              <a:defRPr/>
            </a:pPr>
            <a:endParaRPr lang="en-US"/>
          </a:p>
        </p:txBody>
      </p:sp>
      <p:sp>
        <p:nvSpPr>
          <p:cNvPr id="5" name="Rectangle 33"/>
          <p:cNvSpPr>
            <a:spLocks noGrp="1" noChangeArrowheads="1"/>
          </p:cNvSpPr>
          <p:nvPr>
            <p:ph type="sldNum" sz="quarter" idx="12"/>
          </p:nvPr>
        </p:nvSpPr>
        <p:spPr>
          <a:ln/>
        </p:spPr>
        <p:txBody>
          <a:bodyPr/>
          <a:lstStyle>
            <a:lvl1pPr>
              <a:defRPr/>
            </a:lvl1pPr>
          </a:lstStyle>
          <a:p>
            <a:pPr>
              <a:defRPr/>
            </a:pPr>
            <a:fld id="{6525CED2-2268-480E-886B-CF4837162812}" type="slidenum">
              <a:rPr lang="ar-SA"/>
              <a:pPr>
                <a:defRPr/>
              </a:pPr>
              <a:t>‹#›</a:t>
            </a:fld>
            <a:endParaRPr lang="en-US"/>
          </a:p>
        </p:txBody>
      </p:sp>
    </p:spTree>
    <p:extLst>
      <p:ext uri="{BB962C8B-B14F-4D97-AF65-F5344CB8AC3E}">
        <p14:creationId xmlns:p14="http://schemas.microsoft.com/office/powerpoint/2010/main" val="24126935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1"/>
          <p:cNvSpPr>
            <a:spLocks noGrp="1" noChangeArrowheads="1"/>
          </p:cNvSpPr>
          <p:nvPr>
            <p:ph type="dt" sz="half" idx="10"/>
          </p:nvPr>
        </p:nvSpPr>
        <p:spPr>
          <a:ln/>
        </p:spPr>
        <p:txBody>
          <a:bodyPr/>
          <a:lstStyle>
            <a:lvl1pPr>
              <a:defRPr/>
            </a:lvl1pPr>
          </a:lstStyle>
          <a:p>
            <a:pPr>
              <a:defRPr/>
            </a:pPr>
            <a:endParaRPr lang="en-US"/>
          </a:p>
        </p:txBody>
      </p:sp>
      <p:sp>
        <p:nvSpPr>
          <p:cNvPr id="3" name="Rectangle 32"/>
          <p:cNvSpPr>
            <a:spLocks noGrp="1" noChangeArrowheads="1"/>
          </p:cNvSpPr>
          <p:nvPr>
            <p:ph type="ftr" sz="quarter" idx="11"/>
          </p:nvPr>
        </p:nvSpPr>
        <p:spPr>
          <a:ln/>
        </p:spPr>
        <p:txBody>
          <a:bodyPr/>
          <a:lstStyle>
            <a:lvl1pPr>
              <a:defRPr/>
            </a:lvl1pPr>
          </a:lstStyle>
          <a:p>
            <a:pPr>
              <a:defRPr/>
            </a:pPr>
            <a:endParaRPr lang="en-US"/>
          </a:p>
        </p:txBody>
      </p:sp>
      <p:sp>
        <p:nvSpPr>
          <p:cNvPr id="4" name="Rectangle 33"/>
          <p:cNvSpPr>
            <a:spLocks noGrp="1" noChangeArrowheads="1"/>
          </p:cNvSpPr>
          <p:nvPr>
            <p:ph type="sldNum" sz="quarter" idx="12"/>
          </p:nvPr>
        </p:nvSpPr>
        <p:spPr>
          <a:ln/>
        </p:spPr>
        <p:txBody>
          <a:bodyPr/>
          <a:lstStyle>
            <a:lvl1pPr>
              <a:defRPr/>
            </a:lvl1pPr>
          </a:lstStyle>
          <a:p>
            <a:pPr>
              <a:defRPr/>
            </a:pPr>
            <a:fld id="{41C506C1-0B91-449D-BF88-A03B5520532B}" type="slidenum">
              <a:rPr lang="ar-SA"/>
              <a:pPr>
                <a:defRPr/>
              </a:pPr>
              <a:t>‹#›</a:t>
            </a:fld>
            <a:endParaRPr lang="en-US"/>
          </a:p>
        </p:txBody>
      </p:sp>
    </p:spTree>
    <p:extLst>
      <p:ext uri="{BB962C8B-B14F-4D97-AF65-F5344CB8AC3E}">
        <p14:creationId xmlns:p14="http://schemas.microsoft.com/office/powerpoint/2010/main" val="23316132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1"/>
          <p:cNvSpPr>
            <a:spLocks noGrp="1" noChangeArrowheads="1"/>
          </p:cNvSpPr>
          <p:nvPr>
            <p:ph type="dt" sz="half" idx="10"/>
          </p:nvPr>
        </p:nvSpPr>
        <p:spPr>
          <a:ln/>
        </p:spPr>
        <p:txBody>
          <a:bodyPr/>
          <a:lstStyle>
            <a:lvl1pPr>
              <a:defRPr/>
            </a:lvl1pPr>
          </a:lstStyle>
          <a:p>
            <a:pPr>
              <a:defRPr/>
            </a:pPr>
            <a:endParaRPr lang="en-US"/>
          </a:p>
        </p:txBody>
      </p:sp>
      <p:sp>
        <p:nvSpPr>
          <p:cNvPr id="6" name="Rectangle 32"/>
          <p:cNvSpPr>
            <a:spLocks noGrp="1" noChangeArrowheads="1"/>
          </p:cNvSpPr>
          <p:nvPr>
            <p:ph type="ftr" sz="quarter" idx="11"/>
          </p:nvPr>
        </p:nvSpPr>
        <p:spPr>
          <a:ln/>
        </p:spPr>
        <p:txBody>
          <a:bodyPr/>
          <a:lstStyle>
            <a:lvl1pPr>
              <a:defRPr/>
            </a:lvl1pPr>
          </a:lstStyle>
          <a:p>
            <a:pPr>
              <a:defRPr/>
            </a:pPr>
            <a:endParaRPr lang="en-US"/>
          </a:p>
        </p:txBody>
      </p:sp>
      <p:sp>
        <p:nvSpPr>
          <p:cNvPr id="7" name="Rectangle 33"/>
          <p:cNvSpPr>
            <a:spLocks noGrp="1" noChangeArrowheads="1"/>
          </p:cNvSpPr>
          <p:nvPr>
            <p:ph type="sldNum" sz="quarter" idx="12"/>
          </p:nvPr>
        </p:nvSpPr>
        <p:spPr>
          <a:ln/>
        </p:spPr>
        <p:txBody>
          <a:bodyPr/>
          <a:lstStyle>
            <a:lvl1pPr>
              <a:defRPr/>
            </a:lvl1pPr>
          </a:lstStyle>
          <a:p>
            <a:pPr>
              <a:defRPr/>
            </a:pPr>
            <a:fld id="{81601FC3-1882-4D73-AF6D-796FFE5D106B}" type="slidenum">
              <a:rPr lang="ar-SA"/>
              <a:pPr>
                <a:defRPr/>
              </a:pPr>
              <a:t>‹#›</a:t>
            </a:fld>
            <a:endParaRPr lang="en-US"/>
          </a:p>
        </p:txBody>
      </p:sp>
    </p:spTree>
    <p:extLst>
      <p:ext uri="{BB962C8B-B14F-4D97-AF65-F5344CB8AC3E}">
        <p14:creationId xmlns:p14="http://schemas.microsoft.com/office/powerpoint/2010/main" val="4818222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1"/>
          <p:cNvSpPr>
            <a:spLocks noGrp="1" noChangeArrowheads="1"/>
          </p:cNvSpPr>
          <p:nvPr>
            <p:ph type="dt" sz="half" idx="10"/>
          </p:nvPr>
        </p:nvSpPr>
        <p:spPr>
          <a:ln/>
        </p:spPr>
        <p:txBody>
          <a:bodyPr/>
          <a:lstStyle>
            <a:lvl1pPr>
              <a:defRPr/>
            </a:lvl1pPr>
          </a:lstStyle>
          <a:p>
            <a:pPr>
              <a:defRPr/>
            </a:pPr>
            <a:endParaRPr lang="en-US"/>
          </a:p>
        </p:txBody>
      </p:sp>
      <p:sp>
        <p:nvSpPr>
          <p:cNvPr id="6" name="Rectangle 32"/>
          <p:cNvSpPr>
            <a:spLocks noGrp="1" noChangeArrowheads="1"/>
          </p:cNvSpPr>
          <p:nvPr>
            <p:ph type="ftr" sz="quarter" idx="11"/>
          </p:nvPr>
        </p:nvSpPr>
        <p:spPr>
          <a:ln/>
        </p:spPr>
        <p:txBody>
          <a:bodyPr/>
          <a:lstStyle>
            <a:lvl1pPr>
              <a:defRPr/>
            </a:lvl1pPr>
          </a:lstStyle>
          <a:p>
            <a:pPr>
              <a:defRPr/>
            </a:pPr>
            <a:endParaRPr lang="en-US"/>
          </a:p>
        </p:txBody>
      </p:sp>
      <p:sp>
        <p:nvSpPr>
          <p:cNvPr id="7" name="Rectangle 33"/>
          <p:cNvSpPr>
            <a:spLocks noGrp="1" noChangeArrowheads="1"/>
          </p:cNvSpPr>
          <p:nvPr>
            <p:ph type="sldNum" sz="quarter" idx="12"/>
          </p:nvPr>
        </p:nvSpPr>
        <p:spPr>
          <a:ln/>
        </p:spPr>
        <p:txBody>
          <a:bodyPr/>
          <a:lstStyle>
            <a:lvl1pPr>
              <a:defRPr/>
            </a:lvl1pPr>
          </a:lstStyle>
          <a:p>
            <a:pPr>
              <a:defRPr/>
            </a:pPr>
            <a:fld id="{BB20B9C5-F408-428A-B7E8-E1D04771FC60}" type="slidenum">
              <a:rPr lang="ar-SA"/>
              <a:pPr>
                <a:defRPr/>
              </a:pPr>
              <a:t>‹#›</a:t>
            </a:fld>
            <a:endParaRPr lang="en-US"/>
          </a:p>
        </p:txBody>
      </p:sp>
    </p:spTree>
    <p:extLst>
      <p:ext uri="{BB962C8B-B14F-4D97-AF65-F5344CB8AC3E}">
        <p14:creationId xmlns:p14="http://schemas.microsoft.com/office/powerpoint/2010/main" val="21265776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1"/>
          <p:cNvSpPr>
            <a:spLocks noGrp="1" noChangeArrowheads="1"/>
          </p:cNvSpPr>
          <p:nvPr>
            <p:ph type="dt" sz="half" idx="10"/>
          </p:nvPr>
        </p:nvSpPr>
        <p:spPr>
          <a:ln/>
        </p:spPr>
        <p:txBody>
          <a:bodyPr/>
          <a:lstStyle>
            <a:lvl1pPr>
              <a:defRPr/>
            </a:lvl1pPr>
          </a:lstStyle>
          <a:p>
            <a:pPr>
              <a:defRPr/>
            </a:pPr>
            <a:endParaRPr lang="en-US"/>
          </a:p>
        </p:txBody>
      </p:sp>
      <p:sp>
        <p:nvSpPr>
          <p:cNvPr id="5" name="Rectangle 32"/>
          <p:cNvSpPr>
            <a:spLocks noGrp="1" noChangeArrowheads="1"/>
          </p:cNvSpPr>
          <p:nvPr>
            <p:ph type="ftr" sz="quarter" idx="11"/>
          </p:nvPr>
        </p:nvSpPr>
        <p:spPr>
          <a:ln/>
        </p:spPr>
        <p:txBody>
          <a:bodyPr/>
          <a:lstStyle>
            <a:lvl1pPr>
              <a:defRPr/>
            </a:lvl1pPr>
          </a:lstStyle>
          <a:p>
            <a:pPr>
              <a:defRPr/>
            </a:pPr>
            <a:endParaRPr lang="en-US"/>
          </a:p>
        </p:txBody>
      </p:sp>
      <p:sp>
        <p:nvSpPr>
          <p:cNvPr id="6" name="Rectangle 33"/>
          <p:cNvSpPr>
            <a:spLocks noGrp="1" noChangeArrowheads="1"/>
          </p:cNvSpPr>
          <p:nvPr>
            <p:ph type="sldNum" sz="quarter" idx="12"/>
          </p:nvPr>
        </p:nvSpPr>
        <p:spPr>
          <a:ln/>
        </p:spPr>
        <p:txBody>
          <a:bodyPr/>
          <a:lstStyle>
            <a:lvl1pPr>
              <a:defRPr/>
            </a:lvl1pPr>
          </a:lstStyle>
          <a:p>
            <a:pPr>
              <a:defRPr/>
            </a:pPr>
            <a:fld id="{1658E488-DE26-4862-BCBE-8CDA48375BD9}" type="slidenum">
              <a:rPr lang="ar-SA"/>
              <a:pPr>
                <a:defRPr/>
              </a:pPr>
              <a:t>‹#›</a:t>
            </a:fld>
            <a:endParaRPr lang="en-US"/>
          </a:p>
        </p:txBody>
      </p:sp>
    </p:spTree>
    <p:extLst>
      <p:ext uri="{BB962C8B-B14F-4D97-AF65-F5344CB8AC3E}">
        <p14:creationId xmlns:p14="http://schemas.microsoft.com/office/powerpoint/2010/main" val="35506949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768350"/>
            <a:ext cx="1943100" cy="53276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768350"/>
            <a:ext cx="5676900" cy="53276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1"/>
          <p:cNvSpPr>
            <a:spLocks noGrp="1" noChangeArrowheads="1"/>
          </p:cNvSpPr>
          <p:nvPr>
            <p:ph type="dt" sz="half" idx="10"/>
          </p:nvPr>
        </p:nvSpPr>
        <p:spPr>
          <a:ln/>
        </p:spPr>
        <p:txBody>
          <a:bodyPr/>
          <a:lstStyle>
            <a:lvl1pPr>
              <a:defRPr/>
            </a:lvl1pPr>
          </a:lstStyle>
          <a:p>
            <a:pPr>
              <a:defRPr/>
            </a:pPr>
            <a:endParaRPr lang="en-US"/>
          </a:p>
        </p:txBody>
      </p:sp>
      <p:sp>
        <p:nvSpPr>
          <p:cNvPr id="5" name="Rectangle 32"/>
          <p:cNvSpPr>
            <a:spLocks noGrp="1" noChangeArrowheads="1"/>
          </p:cNvSpPr>
          <p:nvPr>
            <p:ph type="ftr" sz="quarter" idx="11"/>
          </p:nvPr>
        </p:nvSpPr>
        <p:spPr>
          <a:ln/>
        </p:spPr>
        <p:txBody>
          <a:bodyPr/>
          <a:lstStyle>
            <a:lvl1pPr>
              <a:defRPr/>
            </a:lvl1pPr>
          </a:lstStyle>
          <a:p>
            <a:pPr>
              <a:defRPr/>
            </a:pPr>
            <a:endParaRPr lang="en-US"/>
          </a:p>
        </p:txBody>
      </p:sp>
      <p:sp>
        <p:nvSpPr>
          <p:cNvPr id="6" name="Rectangle 33"/>
          <p:cNvSpPr>
            <a:spLocks noGrp="1" noChangeArrowheads="1"/>
          </p:cNvSpPr>
          <p:nvPr>
            <p:ph type="sldNum" sz="quarter" idx="12"/>
          </p:nvPr>
        </p:nvSpPr>
        <p:spPr>
          <a:ln/>
        </p:spPr>
        <p:txBody>
          <a:bodyPr/>
          <a:lstStyle>
            <a:lvl1pPr>
              <a:defRPr/>
            </a:lvl1pPr>
          </a:lstStyle>
          <a:p>
            <a:pPr>
              <a:defRPr/>
            </a:pPr>
            <a:fld id="{1EEF0A1E-BA13-4332-8256-6999B606AC33}" type="slidenum">
              <a:rPr lang="ar-SA"/>
              <a:pPr>
                <a:defRPr/>
              </a:pPr>
              <a:t>‹#›</a:t>
            </a:fld>
            <a:endParaRPr lang="en-US"/>
          </a:p>
        </p:txBody>
      </p:sp>
    </p:spTree>
    <p:extLst>
      <p:ext uri="{BB962C8B-B14F-4D97-AF65-F5344CB8AC3E}">
        <p14:creationId xmlns:p14="http://schemas.microsoft.com/office/powerpoint/2010/main" val="10713217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76835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1"/>
          <p:cNvSpPr>
            <a:spLocks noGrp="1" noChangeArrowheads="1"/>
          </p:cNvSpPr>
          <p:nvPr>
            <p:ph type="dt" sz="half" idx="10"/>
          </p:nvPr>
        </p:nvSpPr>
        <p:spPr>
          <a:ln/>
        </p:spPr>
        <p:txBody>
          <a:bodyPr/>
          <a:lstStyle>
            <a:lvl1pPr>
              <a:defRPr/>
            </a:lvl1pPr>
          </a:lstStyle>
          <a:p>
            <a:pPr>
              <a:defRPr/>
            </a:pPr>
            <a:endParaRPr lang="en-US"/>
          </a:p>
        </p:txBody>
      </p:sp>
      <p:sp>
        <p:nvSpPr>
          <p:cNvPr id="6" name="Rectangle 32"/>
          <p:cNvSpPr>
            <a:spLocks noGrp="1" noChangeArrowheads="1"/>
          </p:cNvSpPr>
          <p:nvPr>
            <p:ph type="ftr" sz="quarter" idx="11"/>
          </p:nvPr>
        </p:nvSpPr>
        <p:spPr>
          <a:ln/>
        </p:spPr>
        <p:txBody>
          <a:bodyPr/>
          <a:lstStyle>
            <a:lvl1pPr>
              <a:defRPr/>
            </a:lvl1pPr>
          </a:lstStyle>
          <a:p>
            <a:pPr>
              <a:defRPr/>
            </a:pPr>
            <a:endParaRPr lang="en-US"/>
          </a:p>
        </p:txBody>
      </p:sp>
      <p:sp>
        <p:nvSpPr>
          <p:cNvPr id="7" name="Rectangle 33"/>
          <p:cNvSpPr>
            <a:spLocks noGrp="1" noChangeArrowheads="1"/>
          </p:cNvSpPr>
          <p:nvPr>
            <p:ph type="sldNum" sz="quarter" idx="12"/>
          </p:nvPr>
        </p:nvSpPr>
        <p:spPr>
          <a:ln/>
        </p:spPr>
        <p:txBody>
          <a:bodyPr/>
          <a:lstStyle>
            <a:lvl1pPr>
              <a:defRPr/>
            </a:lvl1pPr>
          </a:lstStyle>
          <a:p>
            <a:pPr>
              <a:defRPr/>
            </a:pPr>
            <a:fld id="{F8F100B8-FC1A-4742-8C5C-7307AC03D2C7}" type="slidenum">
              <a:rPr lang="ar-SA"/>
              <a:pPr>
                <a:defRPr/>
              </a:pPr>
              <a:t>‹#›</a:t>
            </a:fld>
            <a:endParaRPr lang="en-US"/>
          </a:p>
        </p:txBody>
      </p:sp>
    </p:spTree>
    <p:extLst>
      <p:ext uri="{BB962C8B-B14F-4D97-AF65-F5344CB8AC3E}">
        <p14:creationId xmlns:p14="http://schemas.microsoft.com/office/powerpoint/2010/main" val="3729679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78465" y="3734859"/>
            <a:ext cx="6595534" cy="1090015"/>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D3302AA-010E-49FD-9CC3-AF9836FEA190}" type="datetimeFigureOut">
              <a:rPr lang="en-US" smtClean="0"/>
              <a:t>12/12/2023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0B7330-3976-4304-AC1F-34CA2ECAF13C}" type="slidenum">
              <a:rPr lang="en-US" smtClean="0"/>
              <a:t>‹#›</a:t>
            </a:fld>
            <a:endParaRPr lang="en-US"/>
          </a:p>
        </p:txBody>
      </p:sp>
      <p:cxnSp>
        <p:nvCxnSpPr>
          <p:cNvPr id="31" name="Straight Connector 30"/>
          <p:cNvCxnSpPr/>
          <p:nvPr/>
        </p:nvCxnSpPr>
        <p:spPr>
          <a:xfrm>
            <a:off x="1278466" y="3599392"/>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62074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15337"/>
            <a:ext cx="6798734" cy="130386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76866" y="2487168"/>
            <a:ext cx="3337560" cy="344728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5152" y="2487168"/>
            <a:ext cx="3337560" cy="344728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D3302AA-010E-49FD-9CC3-AF9836FEA190}" type="datetimeFigureOut">
              <a:rPr lang="en-US" smtClean="0"/>
              <a:t>12/12/2023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0B7330-3976-4304-AC1F-34CA2ECAF13C}" type="slidenum">
              <a:rPr lang="en-US" smtClean="0"/>
              <a:t>‹#›</a:t>
            </a:fld>
            <a:endParaRPr lang="en-US"/>
          </a:p>
        </p:txBody>
      </p:sp>
    </p:spTree>
    <p:extLst>
      <p:ext uri="{BB962C8B-B14F-4D97-AF65-F5344CB8AC3E}">
        <p14:creationId xmlns:p14="http://schemas.microsoft.com/office/powerpoint/2010/main" val="4241704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76868" y="3243263"/>
            <a:ext cx="3337560" cy="2706624"/>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41832" y="3243263"/>
            <a:ext cx="3337560" cy="2706624"/>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D3302AA-010E-49FD-9CC3-AF9836FEA190}" type="datetimeFigureOut">
              <a:rPr lang="en-US" smtClean="0"/>
              <a:t>12/12/2023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0B7330-3976-4304-AC1F-34CA2ECAF13C}" type="slidenum">
              <a:rPr lang="en-US" smtClean="0"/>
              <a:t>‹#›</a:t>
            </a:fld>
            <a:endParaRPr lang="en-US"/>
          </a:p>
        </p:txBody>
      </p:sp>
      <p:cxnSp>
        <p:nvCxnSpPr>
          <p:cNvPr id="41" name="Straight Connector 40"/>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331078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76865" y="915337"/>
            <a:ext cx="6798735" cy="1303867"/>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D3302AA-010E-49FD-9CC3-AF9836FEA190}" type="datetimeFigureOut">
              <a:rPr lang="en-US" smtClean="0"/>
              <a:t>12/12/2023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0B7330-3976-4304-AC1F-34CA2ECAF13C}" type="slidenum">
              <a:rPr lang="en-US" smtClean="0"/>
              <a:t>‹#›</a:t>
            </a:fld>
            <a:endParaRPr lang="en-US"/>
          </a:p>
        </p:txBody>
      </p:sp>
      <p:cxnSp>
        <p:nvCxnSpPr>
          <p:cNvPr id="14" name="Straight Connector 13"/>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69858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3302AA-010E-49FD-9CC3-AF9836FEA190}" type="datetimeFigureOut">
              <a:rPr lang="en-US" smtClean="0"/>
              <a:t>12/12/2023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0B7330-3976-4304-AC1F-34CA2ECAF13C}" type="slidenum">
              <a:rPr lang="en-US" smtClean="0"/>
              <a:t>‹#›</a:t>
            </a:fld>
            <a:endParaRPr lang="en-US"/>
          </a:p>
        </p:txBody>
      </p:sp>
    </p:spTree>
    <p:extLst>
      <p:ext uri="{BB962C8B-B14F-4D97-AF65-F5344CB8AC3E}">
        <p14:creationId xmlns:p14="http://schemas.microsoft.com/office/powerpoint/2010/main" val="24830660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120062" y="982132"/>
            <a:ext cx="3855539"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76865" y="3031065"/>
            <a:ext cx="2536798"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CD3302AA-010E-49FD-9CC3-AF9836FEA190}" type="datetimeFigureOut">
              <a:rPr lang="en-US" smtClean="0"/>
              <a:t>12/12/2023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0B7330-3976-4304-AC1F-34CA2ECAF13C}" type="slidenum">
              <a:rPr lang="en-US" smtClean="0"/>
              <a:t>‹#›</a:t>
            </a:fld>
            <a:endParaRPr lang="en-US"/>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90425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5183069"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76865" y="3255432"/>
            <a:ext cx="3632201" cy="182880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CD3302AA-010E-49FD-9CC3-AF9836FEA190}" type="datetimeFigureOut">
              <a:rPr lang="en-US" smtClean="0"/>
              <a:t>12/12/2023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0B7330-3976-4304-AC1F-34CA2ECAF13C}" type="slidenum">
              <a:rPr lang="en-US" smtClean="0"/>
              <a:t>‹#›</a:t>
            </a:fld>
            <a:endParaRPr lang="en-US"/>
          </a:p>
        </p:txBody>
      </p:sp>
    </p:spTree>
    <p:extLst>
      <p:ext uri="{BB962C8B-B14F-4D97-AF65-F5344CB8AC3E}">
        <p14:creationId xmlns:p14="http://schemas.microsoft.com/office/powerpoint/2010/main" val="40904919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2.xml"/><Relationship Id="rId18" Type="http://schemas.openxmlformats.org/officeDocument/2006/relationships/image" Target="../media/image11.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10.png"/><Relationship Id="rId2" Type="http://schemas.openxmlformats.org/officeDocument/2006/relationships/slideLayout" Target="../slideLayouts/slideLayout19.xml"/><Relationship Id="rId16" Type="http://schemas.openxmlformats.org/officeDocument/2006/relationships/image" Target="../media/image9.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8.png"/><Relationship Id="rId10" Type="http://schemas.openxmlformats.org/officeDocument/2006/relationships/slideLayout" Target="../slideLayouts/slideLayout27.xml"/><Relationship Id="rId19" Type="http://schemas.openxmlformats.org/officeDocument/2006/relationships/image" Target="../media/image12.pn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7.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9152467" cy="6858000"/>
            <a:chOff x="0" y="0"/>
            <a:chExt cx="9152467" cy="6858000"/>
          </a:xfrm>
        </p:grpSpPr>
        <p:pic>
          <p:nvPicPr>
            <p:cNvPr id="8" name="Picture 7" descr="S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0" y="3128434"/>
              <a:ext cx="68580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8466667" y="3128434"/>
              <a:ext cx="685800" cy="606425"/>
            </a:xfrm>
            <a:prstGeom prst="rect">
              <a:avLst/>
            </a:prstGeom>
          </p:spPr>
        </p:pic>
      </p:grpSp>
      <p:sp>
        <p:nvSpPr>
          <p:cNvPr id="2" name="Title Placeholder 1"/>
          <p:cNvSpPr>
            <a:spLocks noGrp="1"/>
          </p:cNvSpPr>
          <p:nvPr>
            <p:ph type="title"/>
          </p:nvPr>
        </p:nvSpPr>
        <p:spPr>
          <a:xfrm>
            <a:off x="1176866" y="915337"/>
            <a:ext cx="6798734"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76865" y="2490135"/>
            <a:ext cx="6798736" cy="3444997"/>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356670" y="5960533"/>
            <a:ext cx="1148283"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D3302AA-010E-49FD-9CC3-AF9836FEA190}" type="datetimeFigureOut">
              <a:rPr lang="en-US" smtClean="0"/>
              <a:t>12/12/2023</a:t>
            </a:fld>
            <a:endParaRPr lang="en-US"/>
          </a:p>
        </p:txBody>
      </p:sp>
      <p:sp>
        <p:nvSpPr>
          <p:cNvPr id="5" name="Footer Placeholder 4"/>
          <p:cNvSpPr>
            <a:spLocks noGrp="1"/>
          </p:cNvSpPr>
          <p:nvPr>
            <p:ph type="ftr" sz="quarter" idx="3"/>
          </p:nvPr>
        </p:nvSpPr>
        <p:spPr>
          <a:xfrm>
            <a:off x="1176865" y="5960533"/>
            <a:ext cx="5104667"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90B7330-3976-4304-AC1F-34CA2ECAF13C}" type="slidenum">
              <a:rPr lang="en-US" smtClean="0"/>
              <a:t>‹#›</a:t>
            </a:fld>
            <a:endParaRPr lang="en-US"/>
          </a:p>
        </p:txBody>
      </p:sp>
    </p:spTree>
    <p:extLst>
      <p:ext uri="{BB962C8B-B14F-4D97-AF65-F5344CB8AC3E}">
        <p14:creationId xmlns:p14="http://schemas.microsoft.com/office/powerpoint/2010/main" val="695457909"/>
      </p:ext>
    </p:extLst>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 id="2147483887" r:id="rId12"/>
    <p:sldLayoutId id="2147483888" r:id="rId13"/>
    <p:sldLayoutId id="2147483889" r:id="rId14"/>
    <p:sldLayoutId id="2147483890" r:id="rId15"/>
    <p:sldLayoutId id="2147483891" r:id="rId16"/>
    <p:sldLayoutId id="2147483892" r:id="rId17"/>
  </p:sldLayoutIdLst>
  <p:txStyles>
    <p:titleStyle>
      <a:lvl1pPr algn="ctr" defTabSz="457200" rtl="0" eaLnBrk="1" latinLnBrk="0" hangingPunct="1">
        <a:spcBef>
          <a:spcPct val="0"/>
        </a:spcBef>
        <a:buNone/>
        <a:defRPr sz="40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56700" cy="757238"/>
            <a:chOff x="0" y="0"/>
            <a:chExt cx="5768" cy="477"/>
          </a:xfrm>
        </p:grpSpPr>
        <p:sp>
          <p:nvSpPr>
            <p:cNvPr id="1036" name="Freeform 3"/>
            <p:cNvSpPr>
              <a:spLocks/>
            </p:cNvSpPr>
            <p:nvPr userDrawn="1"/>
          </p:nvSpPr>
          <p:spPr bwMode="auto">
            <a:xfrm>
              <a:off x="5" y="0"/>
              <a:ext cx="5763" cy="477"/>
            </a:xfrm>
            <a:custGeom>
              <a:avLst/>
              <a:gdLst>
                <a:gd name="T0" fmla="*/ 0 w 5763"/>
                <a:gd name="T1" fmla="*/ 450 h 477"/>
                <a:gd name="T2" fmla="*/ 3 w 5763"/>
                <a:gd name="T3" fmla="*/ 0 h 477"/>
                <a:gd name="T4" fmla="*/ 5763 w 5763"/>
                <a:gd name="T5" fmla="*/ 0 h 477"/>
                <a:gd name="T6" fmla="*/ 5763 w 5763"/>
                <a:gd name="T7" fmla="*/ 465 h 477"/>
                <a:gd name="T8" fmla="*/ 4821 w 5763"/>
                <a:gd name="T9" fmla="*/ 477 h 477"/>
                <a:gd name="T10" fmla="*/ 4326 w 5763"/>
                <a:gd name="T11" fmla="*/ 447 h 477"/>
                <a:gd name="T12" fmla="*/ 3783 w 5763"/>
                <a:gd name="T13" fmla="*/ 465 h 477"/>
                <a:gd name="T14" fmla="*/ 3417 w 5763"/>
                <a:gd name="T15" fmla="*/ 456 h 477"/>
                <a:gd name="T16" fmla="*/ 2973 w 5763"/>
                <a:gd name="T17" fmla="*/ 459 h 477"/>
                <a:gd name="T18" fmla="*/ 2451 w 5763"/>
                <a:gd name="T19" fmla="*/ 453 h 477"/>
                <a:gd name="T20" fmla="*/ 2289 w 5763"/>
                <a:gd name="T21" fmla="*/ 441 h 477"/>
                <a:gd name="T22" fmla="*/ 2010 w 5763"/>
                <a:gd name="T23" fmla="*/ 453 h 477"/>
                <a:gd name="T24" fmla="*/ 1827 w 5763"/>
                <a:gd name="T25" fmla="*/ 450 h 477"/>
                <a:gd name="T26" fmla="*/ 1215 w 5763"/>
                <a:gd name="T27" fmla="*/ 465 h 477"/>
                <a:gd name="T28" fmla="*/ 660 w 5763"/>
                <a:gd name="T29" fmla="*/ 456 h 477"/>
                <a:gd name="T30" fmla="*/ 0 w 5763"/>
                <a:gd name="T31" fmla="*/ 450 h 4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195"/>
              </a:schemeClr>
            </a:solidFill>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anchor="ctr"/>
            <a:lstStyle/>
            <a:p>
              <a:endParaRPr lang="en-US"/>
            </a:p>
          </p:txBody>
        </p:sp>
        <p:sp>
          <p:nvSpPr>
            <p:cNvPr id="1037" name="Freeform 4"/>
            <p:cNvSpPr>
              <a:spLocks/>
            </p:cNvSpPr>
            <p:nvPr userDrawn="1"/>
          </p:nvSpPr>
          <p:spPr bwMode="auto">
            <a:xfrm>
              <a:off x="0" y="98"/>
              <a:ext cx="256" cy="253"/>
            </a:xfrm>
            <a:custGeom>
              <a:avLst/>
              <a:gdLst>
                <a:gd name="T0" fmla="*/ 8 w 256"/>
                <a:gd name="T1" fmla="*/ 190 h 253"/>
                <a:gd name="T2" fmla="*/ 71 w 256"/>
                <a:gd name="T3" fmla="*/ 115 h 253"/>
                <a:gd name="T4" fmla="*/ 203 w 256"/>
                <a:gd name="T5" fmla="*/ 16 h 253"/>
                <a:gd name="T6" fmla="*/ 251 w 256"/>
                <a:gd name="T7" fmla="*/ 19 h 253"/>
                <a:gd name="T8" fmla="*/ 236 w 256"/>
                <a:gd name="T9" fmla="*/ 46 h 253"/>
                <a:gd name="T10" fmla="*/ 176 w 256"/>
                <a:gd name="T11" fmla="*/ 82 h 253"/>
                <a:gd name="T12" fmla="*/ 92 w 256"/>
                <a:gd name="T13" fmla="*/ 154 h 253"/>
                <a:gd name="T14" fmla="*/ 23 w 256"/>
                <a:gd name="T15" fmla="*/ 247 h 253"/>
                <a:gd name="T16" fmla="*/ 8 w 256"/>
                <a:gd name="T17" fmla="*/ 190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8437" name="Freeform 5"/>
            <p:cNvSpPr>
              <a:spLocks/>
            </p:cNvSpPr>
            <p:nvPr userDrawn="1"/>
          </p:nvSpPr>
          <p:spPr bwMode="auto">
            <a:xfrm>
              <a:off x="56" y="0"/>
              <a:ext cx="708" cy="459"/>
            </a:xfrm>
            <a:custGeom>
              <a:avLst/>
              <a:gdLst/>
              <a:ahLst/>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cap="flat" cmpd="sng">
              <a:noFill/>
              <a:prstDash val="solid"/>
              <a:round/>
              <a:headEnd type="none" w="med" len="med"/>
              <a:tailEnd type="none" w="med" len="med"/>
            </a:ln>
            <a:effectLst/>
          </p:spPr>
          <p:txBody>
            <a:bodyPr wrap="none" anchor="ctr"/>
            <a:lstStyle/>
            <a:p>
              <a:pPr eaLnBrk="1" hangingPunct="1">
                <a:defRPr/>
              </a:pPr>
              <a:endParaRPr lang="en-US">
                <a:latin typeface="Times New Roman" charset="0"/>
                <a:cs typeface="Times New Roman" charset="0"/>
              </a:endParaRPr>
            </a:p>
          </p:txBody>
        </p:sp>
        <p:sp>
          <p:nvSpPr>
            <p:cNvPr id="1039" name="Freeform 6"/>
            <p:cNvSpPr>
              <a:spLocks/>
            </p:cNvSpPr>
            <p:nvPr userDrawn="1"/>
          </p:nvSpPr>
          <p:spPr bwMode="auto">
            <a:xfrm>
              <a:off x="131" y="269"/>
              <a:ext cx="251" cy="194"/>
            </a:xfrm>
            <a:custGeom>
              <a:avLst/>
              <a:gdLst>
                <a:gd name="T0" fmla="*/ 21 w 251"/>
                <a:gd name="T1" fmla="*/ 163 h 194"/>
                <a:gd name="T2" fmla="*/ 9 w 251"/>
                <a:gd name="T3" fmla="*/ 184 h 194"/>
                <a:gd name="T4" fmla="*/ 75 w 251"/>
                <a:gd name="T5" fmla="*/ 103 h 194"/>
                <a:gd name="T6" fmla="*/ 165 w 251"/>
                <a:gd name="T7" fmla="*/ 28 h 194"/>
                <a:gd name="T8" fmla="*/ 207 w 251"/>
                <a:gd name="T9" fmla="*/ 7 h 194"/>
                <a:gd name="T10" fmla="*/ 246 w 251"/>
                <a:gd name="T11" fmla="*/ 4 h 194"/>
                <a:gd name="T12" fmla="*/ 237 w 251"/>
                <a:gd name="T13" fmla="*/ 34 h 194"/>
                <a:gd name="T14" fmla="*/ 183 w 251"/>
                <a:gd name="T15" fmla="*/ 61 h 194"/>
                <a:gd name="T16" fmla="*/ 108 w 251"/>
                <a:gd name="T17" fmla="*/ 124 h 194"/>
                <a:gd name="T18" fmla="*/ 54 w 251"/>
                <a:gd name="T19" fmla="*/ 190 h 194"/>
                <a:gd name="T20" fmla="*/ 6 w 251"/>
                <a:gd name="T21" fmla="*/ 184 h 1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40" name="Freeform 7"/>
            <p:cNvSpPr>
              <a:spLocks/>
            </p:cNvSpPr>
            <p:nvPr userDrawn="1"/>
          </p:nvSpPr>
          <p:spPr bwMode="auto">
            <a:xfrm>
              <a:off x="341" y="0"/>
              <a:ext cx="159" cy="72"/>
            </a:xfrm>
            <a:custGeom>
              <a:avLst/>
              <a:gdLst>
                <a:gd name="T0" fmla="*/ 99 w 159"/>
                <a:gd name="T1" fmla="*/ 0 h 72"/>
                <a:gd name="T2" fmla="*/ 15 w 159"/>
                <a:gd name="T3" fmla="*/ 36 h 72"/>
                <a:gd name="T4" fmla="*/ 6 w 159"/>
                <a:gd name="T5" fmla="*/ 60 h 72"/>
                <a:gd name="T6" fmla="*/ 36 w 159"/>
                <a:gd name="T7" fmla="*/ 69 h 72"/>
                <a:gd name="T8" fmla="*/ 87 w 159"/>
                <a:gd name="T9" fmla="*/ 42 h 72"/>
                <a:gd name="T10" fmla="*/ 159 w 159"/>
                <a:gd name="T11" fmla="*/ 0 h 72"/>
                <a:gd name="T12" fmla="*/ 99 w 159"/>
                <a:gd name="T13" fmla="*/ 0 h 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41" name="Freeform 8"/>
            <p:cNvSpPr>
              <a:spLocks/>
            </p:cNvSpPr>
            <p:nvPr userDrawn="1"/>
          </p:nvSpPr>
          <p:spPr bwMode="auto">
            <a:xfrm>
              <a:off x="488" y="0"/>
              <a:ext cx="455" cy="216"/>
            </a:xfrm>
            <a:custGeom>
              <a:avLst/>
              <a:gdLst>
                <a:gd name="T0" fmla="*/ 395 w 455"/>
                <a:gd name="T1" fmla="*/ 0 h 216"/>
                <a:gd name="T2" fmla="*/ 338 w 455"/>
                <a:gd name="T3" fmla="*/ 48 h 216"/>
                <a:gd name="T4" fmla="*/ 242 w 455"/>
                <a:gd name="T5" fmla="*/ 102 h 216"/>
                <a:gd name="T6" fmla="*/ 104 w 455"/>
                <a:gd name="T7" fmla="*/ 147 h 216"/>
                <a:gd name="T8" fmla="*/ 35 w 455"/>
                <a:gd name="T9" fmla="*/ 168 h 216"/>
                <a:gd name="T10" fmla="*/ 8 w 455"/>
                <a:gd name="T11" fmla="*/ 192 h 216"/>
                <a:gd name="T12" fmla="*/ 8 w 455"/>
                <a:gd name="T13" fmla="*/ 213 h 216"/>
                <a:gd name="T14" fmla="*/ 59 w 455"/>
                <a:gd name="T15" fmla="*/ 213 h 216"/>
                <a:gd name="T16" fmla="*/ 86 w 455"/>
                <a:gd name="T17" fmla="*/ 192 h 216"/>
                <a:gd name="T18" fmla="*/ 173 w 455"/>
                <a:gd name="T19" fmla="*/ 159 h 216"/>
                <a:gd name="T20" fmla="*/ 299 w 455"/>
                <a:gd name="T21" fmla="*/ 126 h 216"/>
                <a:gd name="T22" fmla="*/ 392 w 455"/>
                <a:gd name="T23" fmla="*/ 72 h 216"/>
                <a:gd name="T24" fmla="*/ 455 w 455"/>
                <a:gd name="T25" fmla="*/ 0 h 216"/>
                <a:gd name="T26" fmla="*/ 395 w 455"/>
                <a:gd name="T27" fmla="*/ 0 h 2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42" name="Freeform 9"/>
            <p:cNvSpPr>
              <a:spLocks/>
            </p:cNvSpPr>
            <p:nvPr userDrawn="1"/>
          </p:nvSpPr>
          <p:spPr bwMode="auto">
            <a:xfrm>
              <a:off x="1448" y="37"/>
              <a:ext cx="414" cy="108"/>
            </a:xfrm>
            <a:custGeom>
              <a:avLst/>
              <a:gdLst>
                <a:gd name="T0" fmla="*/ 0 w 414"/>
                <a:gd name="T1" fmla="*/ 11 h 108"/>
                <a:gd name="T2" fmla="*/ 24 w 414"/>
                <a:gd name="T3" fmla="*/ 11 h 108"/>
                <a:gd name="T4" fmla="*/ 156 w 414"/>
                <a:gd name="T5" fmla="*/ 2 h 108"/>
                <a:gd name="T6" fmla="*/ 288 w 414"/>
                <a:gd name="T7" fmla="*/ 23 h 108"/>
                <a:gd name="T8" fmla="*/ 384 w 414"/>
                <a:gd name="T9" fmla="*/ 53 h 108"/>
                <a:gd name="T10" fmla="*/ 411 w 414"/>
                <a:gd name="T11" fmla="*/ 74 h 108"/>
                <a:gd name="T12" fmla="*/ 405 w 414"/>
                <a:gd name="T13" fmla="*/ 104 h 108"/>
                <a:gd name="T14" fmla="*/ 363 w 414"/>
                <a:gd name="T15" fmla="*/ 101 h 108"/>
                <a:gd name="T16" fmla="*/ 294 w 414"/>
                <a:gd name="T17" fmla="*/ 77 h 108"/>
                <a:gd name="T18" fmla="*/ 174 w 414"/>
                <a:gd name="T19" fmla="*/ 50 h 108"/>
                <a:gd name="T20" fmla="*/ 72 w 414"/>
                <a:gd name="T21" fmla="*/ 62 h 108"/>
                <a:gd name="T22" fmla="*/ 36 w 414"/>
                <a:gd name="T23" fmla="*/ 59 h 108"/>
                <a:gd name="T24" fmla="*/ 0 w 414"/>
                <a:gd name="T25" fmla="*/ 11 h 1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4"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43" name="Freeform 10"/>
            <p:cNvSpPr>
              <a:spLocks/>
            </p:cNvSpPr>
            <p:nvPr userDrawn="1"/>
          </p:nvSpPr>
          <p:spPr bwMode="auto">
            <a:xfrm>
              <a:off x="1790" y="0"/>
              <a:ext cx="520" cy="225"/>
            </a:xfrm>
            <a:custGeom>
              <a:avLst/>
              <a:gdLst>
                <a:gd name="T0" fmla="*/ 42 w 520"/>
                <a:gd name="T1" fmla="*/ 0 h 225"/>
                <a:gd name="T2" fmla="*/ 12 w 520"/>
                <a:gd name="T3" fmla="*/ 24 h 225"/>
                <a:gd name="T4" fmla="*/ 114 w 520"/>
                <a:gd name="T5" fmla="*/ 54 h 225"/>
                <a:gd name="T6" fmla="*/ 240 w 520"/>
                <a:gd name="T7" fmla="*/ 117 h 225"/>
                <a:gd name="T8" fmla="*/ 333 w 520"/>
                <a:gd name="T9" fmla="*/ 153 h 225"/>
                <a:gd name="T10" fmla="*/ 438 w 520"/>
                <a:gd name="T11" fmla="*/ 219 h 225"/>
                <a:gd name="T12" fmla="*/ 426 w 520"/>
                <a:gd name="T13" fmla="*/ 192 h 225"/>
                <a:gd name="T14" fmla="*/ 441 w 520"/>
                <a:gd name="T15" fmla="*/ 180 h 225"/>
                <a:gd name="T16" fmla="*/ 519 w 520"/>
                <a:gd name="T17" fmla="*/ 216 h 225"/>
                <a:gd name="T18" fmla="*/ 450 w 520"/>
                <a:gd name="T19" fmla="*/ 162 h 225"/>
                <a:gd name="T20" fmla="*/ 381 w 520"/>
                <a:gd name="T21" fmla="*/ 135 h 225"/>
                <a:gd name="T22" fmla="*/ 285 w 520"/>
                <a:gd name="T23" fmla="*/ 84 h 225"/>
                <a:gd name="T24" fmla="*/ 186 w 520"/>
                <a:gd name="T25" fmla="*/ 18 h 225"/>
                <a:gd name="T26" fmla="*/ 123 w 520"/>
                <a:gd name="T27" fmla="*/ 0 h 225"/>
                <a:gd name="T28" fmla="*/ 42 w 520"/>
                <a:gd name="T29" fmla="*/ 0 h 2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44" name="Freeform 11"/>
            <p:cNvSpPr>
              <a:spLocks/>
            </p:cNvSpPr>
            <p:nvPr userDrawn="1"/>
          </p:nvSpPr>
          <p:spPr bwMode="auto">
            <a:xfrm>
              <a:off x="1943" y="154"/>
              <a:ext cx="431" cy="233"/>
            </a:xfrm>
            <a:custGeom>
              <a:avLst/>
              <a:gdLst>
                <a:gd name="T0" fmla="*/ 6 w 431"/>
                <a:gd name="T1" fmla="*/ 38 h 233"/>
                <a:gd name="T2" fmla="*/ 9 w 431"/>
                <a:gd name="T3" fmla="*/ 20 h 233"/>
                <a:gd name="T4" fmla="*/ 42 w 431"/>
                <a:gd name="T5" fmla="*/ 2 h 233"/>
                <a:gd name="T6" fmla="*/ 90 w 431"/>
                <a:gd name="T7" fmla="*/ 35 h 233"/>
                <a:gd name="T8" fmla="*/ 189 w 431"/>
                <a:gd name="T9" fmla="*/ 89 h 233"/>
                <a:gd name="T10" fmla="*/ 288 w 431"/>
                <a:gd name="T11" fmla="*/ 140 h 233"/>
                <a:gd name="T12" fmla="*/ 375 w 431"/>
                <a:gd name="T13" fmla="*/ 176 h 233"/>
                <a:gd name="T14" fmla="*/ 396 w 431"/>
                <a:gd name="T15" fmla="*/ 176 h 233"/>
                <a:gd name="T16" fmla="*/ 429 w 431"/>
                <a:gd name="T17" fmla="*/ 212 h 233"/>
                <a:gd name="T18" fmla="*/ 408 w 431"/>
                <a:gd name="T19" fmla="*/ 233 h 233"/>
                <a:gd name="T20" fmla="*/ 333 w 431"/>
                <a:gd name="T21" fmla="*/ 212 h 233"/>
                <a:gd name="T22" fmla="*/ 186 w 431"/>
                <a:gd name="T23" fmla="*/ 143 h 233"/>
                <a:gd name="T24" fmla="*/ 48 w 431"/>
                <a:gd name="T25" fmla="*/ 68 h 233"/>
                <a:gd name="T26" fmla="*/ 6 w 431"/>
                <a:gd name="T27" fmla="*/ 38 h 2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45" name="Freeform 12"/>
            <p:cNvSpPr>
              <a:spLocks/>
            </p:cNvSpPr>
            <p:nvPr userDrawn="1"/>
          </p:nvSpPr>
          <p:spPr bwMode="auto">
            <a:xfrm>
              <a:off x="2262" y="87"/>
              <a:ext cx="396" cy="227"/>
            </a:xfrm>
            <a:custGeom>
              <a:avLst/>
              <a:gdLst>
                <a:gd name="T0" fmla="*/ 2 w 396"/>
                <a:gd name="T1" fmla="*/ 9 h 227"/>
                <a:gd name="T2" fmla="*/ 53 w 396"/>
                <a:gd name="T3" fmla="*/ 66 h 227"/>
                <a:gd name="T4" fmla="*/ 176 w 396"/>
                <a:gd name="T5" fmla="*/ 132 h 227"/>
                <a:gd name="T6" fmla="*/ 293 w 396"/>
                <a:gd name="T7" fmla="*/ 189 h 227"/>
                <a:gd name="T8" fmla="*/ 341 w 396"/>
                <a:gd name="T9" fmla="*/ 222 h 227"/>
                <a:gd name="T10" fmla="*/ 377 w 396"/>
                <a:gd name="T11" fmla="*/ 219 h 227"/>
                <a:gd name="T12" fmla="*/ 377 w 396"/>
                <a:gd name="T13" fmla="*/ 180 h 227"/>
                <a:gd name="T14" fmla="*/ 260 w 396"/>
                <a:gd name="T15" fmla="*/ 126 h 227"/>
                <a:gd name="T16" fmla="*/ 113 w 396"/>
                <a:gd name="T17" fmla="*/ 51 h 227"/>
                <a:gd name="T18" fmla="*/ 41 w 396"/>
                <a:gd name="T19" fmla="*/ 9 h 227"/>
                <a:gd name="T20" fmla="*/ 2 w 396"/>
                <a:gd name="T21" fmla="*/ 9 h 2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6" h="227">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46" name="Freeform 13"/>
            <p:cNvSpPr>
              <a:spLocks/>
            </p:cNvSpPr>
            <p:nvPr userDrawn="1"/>
          </p:nvSpPr>
          <p:spPr bwMode="auto">
            <a:xfrm>
              <a:off x="2264" y="240"/>
              <a:ext cx="516" cy="223"/>
            </a:xfrm>
            <a:custGeom>
              <a:avLst/>
              <a:gdLst>
                <a:gd name="T0" fmla="*/ 3 w 516"/>
                <a:gd name="T1" fmla="*/ 10 h 223"/>
                <a:gd name="T2" fmla="*/ 105 w 516"/>
                <a:gd name="T3" fmla="*/ 97 h 223"/>
                <a:gd name="T4" fmla="*/ 243 w 516"/>
                <a:gd name="T5" fmla="*/ 178 h 223"/>
                <a:gd name="T6" fmla="*/ 357 w 516"/>
                <a:gd name="T7" fmla="*/ 217 h 223"/>
                <a:gd name="T8" fmla="*/ 498 w 516"/>
                <a:gd name="T9" fmla="*/ 214 h 223"/>
                <a:gd name="T10" fmla="*/ 468 w 516"/>
                <a:gd name="T11" fmla="*/ 187 h 223"/>
                <a:gd name="T12" fmla="*/ 309 w 516"/>
                <a:gd name="T13" fmla="*/ 136 h 223"/>
                <a:gd name="T14" fmla="*/ 123 w 516"/>
                <a:gd name="T15" fmla="*/ 34 h 223"/>
                <a:gd name="T16" fmla="*/ 3 w 516"/>
                <a:gd name="T17" fmla="*/ 10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47" name="Freeform 14"/>
            <p:cNvSpPr>
              <a:spLocks/>
            </p:cNvSpPr>
            <p:nvPr userDrawn="1"/>
          </p:nvSpPr>
          <p:spPr bwMode="auto">
            <a:xfrm>
              <a:off x="2723" y="324"/>
              <a:ext cx="414" cy="100"/>
            </a:xfrm>
            <a:custGeom>
              <a:avLst/>
              <a:gdLst>
                <a:gd name="T0" fmla="*/ 69 w 414"/>
                <a:gd name="T1" fmla="*/ 60 h 100"/>
                <a:gd name="T2" fmla="*/ 12 w 414"/>
                <a:gd name="T3" fmla="*/ 42 h 100"/>
                <a:gd name="T4" fmla="*/ 3 w 414"/>
                <a:gd name="T5" fmla="*/ 15 h 100"/>
                <a:gd name="T6" fmla="*/ 30 w 414"/>
                <a:gd name="T7" fmla="*/ 0 h 100"/>
                <a:gd name="T8" fmla="*/ 117 w 414"/>
                <a:gd name="T9" fmla="*/ 18 h 100"/>
                <a:gd name="T10" fmla="*/ 243 w 414"/>
                <a:gd name="T11" fmla="*/ 48 h 100"/>
                <a:gd name="T12" fmla="*/ 387 w 414"/>
                <a:gd name="T13" fmla="*/ 48 h 100"/>
                <a:gd name="T14" fmla="*/ 408 w 414"/>
                <a:gd name="T15" fmla="*/ 54 h 100"/>
                <a:gd name="T16" fmla="*/ 381 w 414"/>
                <a:gd name="T17" fmla="*/ 87 h 100"/>
                <a:gd name="T18" fmla="*/ 318 w 414"/>
                <a:gd name="T19" fmla="*/ 99 h 100"/>
                <a:gd name="T20" fmla="*/ 195 w 414"/>
                <a:gd name="T21" fmla="*/ 93 h 100"/>
                <a:gd name="T22" fmla="*/ 69 w 414"/>
                <a:gd name="T23" fmla="*/ 60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4"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48" name="Freeform 15"/>
            <p:cNvSpPr>
              <a:spLocks/>
            </p:cNvSpPr>
            <p:nvPr userDrawn="1"/>
          </p:nvSpPr>
          <p:spPr bwMode="auto">
            <a:xfrm>
              <a:off x="3165" y="375"/>
              <a:ext cx="150" cy="72"/>
            </a:xfrm>
            <a:custGeom>
              <a:avLst/>
              <a:gdLst>
                <a:gd name="T0" fmla="*/ 3 w 150"/>
                <a:gd name="T1" fmla="*/ 67 h 72"/>
                <a:gd name="T2" fmla="*/ 84 w 150"/>
                <a:gd name="T3" fmla="*/ 19 h 72"/>
                <a:gd name="T4" fmla="*/ 123 w 150"/>
                <a:gd name="T5" fmla="*/ 1 h 72"/>
                <a:gd name="T6" fmla="*/ 150 w 150"/>
                <a:gd name="T7" fmla="*/ 22 h 72"/>
                <a:gd name="T8" fmla="*/ 123 w 150"/>
                <a:gd name="T9" fmla="*/ 55 h 72"/>
                <a:gd name="T10" fmla="*/ 90 w 150"/>
                <a:gd name="T11" fmla="*/ 70 h 72"/>
                <a:gd name="T12" fmla="*/ 0 w 150"/>
                <a:gd name="T13" fmla="*/ 67 h 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49" name="Freeform 16"/>
            <p:cNvSpPr>
              <a:spLocks/>
            </p:cNvSpPr>
            <p:nvPr userDrawn="1"/>
          </p:nvSpPr>
          <p:spPr bwMode="auto">
            <a:xfrm>
              <a:off x="3463" y="267"/>
              <a:ext cx="148" cy="91"/>
            </a:xfrm>
            <a:custGeom>
              <a:avLst/>
              <a:gdLst>
                <a:gd name="T0" fmla="*/ 1 w 148"/>
                <a:gd name="T1" fmla="*/ 69 h 91"/>
                <a:gd name="T2" fmla="*/ 25 w 148"/>
                <a:gd name="T3" fmla="*/ 51 h 91"/>
                <a:gd name="T4" fmla="*/ 100 w 148"/>
                <a:gd name="T5" fmla="*/ 9 h 91"/>
                <a:gd name="T6" fmla="*/ 133 w 148"/>
                <a:gd name="T7" fmla="*/ 3 h 91"/>
                <a:gd name="T8" fmla="*/ 136 w 148"/>
                <a:gd name="T9" fmla="*/ 27 h 91"/>
                <a:gd name="T10" fmla="*/ 61 w 148"/>
                <a:gd name="T11" fmla="*/ 75 h 91"/>
                <a:gd name="T12" fmla="*/ 19 w 148"/>
                <a:gd name="T13" fmla="*/ 90 h 91"/>
                <a:gd name="T14" fmla="*/ 1 w 148"/>
                <a:gd name="T15" fmla="*/ 69 h 9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50" name="Freeform 17"/>
            <p:cNvSpPr>
              <a:spLocks/>
            </p:cNvSpPr>
            <p:nvPr userDrawn="1"/>
          </p:nvSpPr>
          <p:spPr bwMode="auto">
            <a:xfrm>
              <a:off x="3580" y="58"/>
              <a:ext cx="938" cy="158"/>
            </a:xfrm>
            <a:custGeom>
              <a:avLst/>
              <a:gdLst>
                <a:gd name="T0" fmla="*/ 172 w 938"/>
                <a:gd name="T1" fmla="*/ 86 h 158"/>
                <a:gd name="T2" fmla="*/ 61 w 938"/>
                <a:gd name="T3" fmla="*/ 137 h 158"/>
                <a:gd name="T4" fmla="*/ 16 w 938"/>
                <a:gd name="T5" fmla="*/ 155 h 158"/>
                <a:gd name="T6" fmla="*/ 7 w 938"/>
                <a:gd name="T7" fmla="*/ 122 h 158"/>
                <a:gd name="T8" fmla="*/ 58 w 938"/>
                <a:gd name="T9" fmla="*/ 80 h 158"/>
                <a:gd name="T10" fmla="*/ 172 w 938"/>
                <a:gd name="T11" fmla="*/ 38 h 158"/>
                <a:gd name="T12" fmla="*/ 304 w 938"/>
                <a:gd name="T13" fmla="*/ 11 h 158"/>
                <a:gd name="T14" fmla="*/ 463 w 938"/>
                <a:gd name="T15" fmla="*/ 2 h 158"/>
                <a:gd name="T16" fmla="*/ 631 w 938"/>
                <a:gd name="T17" fmla="*/ 23 h 158"/>
                <a:gd name="T18" fmla="*/ 796 w 938"/>
                <a:gd name="T19" fmla="*/ 53 h 158"/>
                <a:gd name="T20" fmla="*/ 841 w 938"/>
                <a:gd name="T21" fmla="*/ 47 h 158"/>
                <a:gd name="T22" fmla="*/ 907 w 938"/>
                <a:gd name="T23" fmla="*/ 71 h 158"/>
                <a:gd name="T24" fmla="*/ 919 w 938"/>
                <a:gd name="T25" fmla="*/ 101 h 158"/>
                <a:gd name="T26" fmla="*/ 793 w 938"/>
                <a:gd name="T27" fmla="*/ 98 h 158"/>
                <a:gd name="T28" fmla="*/ 634 w 938"/>
                <a:gd name="T29" fmla="*/ 62 h 158"/>
                <a:gd name="T30" fmla="*/ 439 w 938"/>
                <a:gd name="T31" fmla="*/ 38 h 158"/>
                <a:gd name="T32" fmla="*/ 238 w 938"/>
                <a:gd name="T33" fmla="*/ 59 h 158"/>
                <a:gd name="T34" fmla="*/ 172 w 938"/>
                <a:gd name="T35" fmla="*/ 86 h 1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51" name="Freeform 18"/>
            <p:cNvSpPr>
              <a:spLocks/>
            </p:cNvSpPr>
            <p:nvPr userDrawn="1"/>
          </p:nvSpPr>
          <p:spPr bwMode="auto">
            <a:xfrm>
              <a:off x="3686" y="145"/>
              <a:ext cx="372" cy="98"/>
            </a:xfrm>
            <a:custGeom>
              <a:avLst/>
              <a:gdLst>
                <a:gd name="T0" fmla="*/ 18 w 372"/>
                <a:gd name="T1" fmla="*/ 47 h 98"/>
                <a:gd name="T2" fmla="*/ 141 w 372"/>
                <a:gd name="T3" fmla="*/ 17 h 98"/>
                <a:gd name="T4" fmla="*/ 246 w 372"/>
                <a:gd name="T5" fmla="*/ 2 h 98"/>
                <a:gd name="T6" fmla="*/ 351 w 372"/>
                <a:gd name="T7" fmla="*/ 5 h 98"/>
                <a:gd name="T8" fmla="*/ 372 w 372"/>
                <a:gd name="T9" fmla="*/ 23 h 98"/>
                <a:gd name="T10" fmla="*/ 354 w 372"/>
                <a:gd name="T11" fmla="*/ 44 h 98"/>
                <a:gd name="T12" fmla="*/ 264 w 372"/>
                <a:gd name="T13" fmla="*/ 50 h 98"/>
                <a:gd name="T14" fmla="*/ 168 w 372"/>
                <a:gd name="T15" fmla="*/ 53 h 98"/>
                <a:gd name="T16" fmla="*/ 72 w 372"/>
                <a:gd name="T17" fmla="*/ 77 h 98"/>
                <a:gd name="T18" fmla="*/ 15 w 372"/>
                <a:gd name="T19" fmla="*/ 95 h 98"/>
                <a:gd name="T20" fmla="*/ 0 w 372"/>
                <a:gd name="T21" fmla="*/ 56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8451" name="Freeform 19"/>
            <p:cNvSpPr>
              <a:spLocks/>
            </p:cNvSpPr>
            <p:nvPr userDrawn="1"/>
          </p:nvSpPr>
          <p:spPr bwMode="auto">
            <a:xfrm>
              <a:off x="3618" y="308"/>
              <a:ext cx="318" cy="158"/>
            </a:xfrm>
            <a:custGeom>
              <a:avLst/>
              <a:gdLst/>
              <a:ahLst/>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cap="flat" cmpd="sng">
              <a:noFill/>
              <a:prstDash val="solid"/>
              <a:round/>
              <a:headEnd type="none" w="med" len="med"/>
              <a:tailEnd type="none" w="med" len="med"/>
            </a:ln>
            <a:effectLst/>
          </p:spPr>
          <p:txBody>
            <a:bodyPr wrap="none" anchor="ctr"/>
            <a:lstStyle/>
            <a:p>
              <a:pPr eaLnBrk="1" hangingPunct="1">
                <a:defRPr/>
              </a:pPr>
              <a:endParaRPr lang="en-US">
                <a:latin typeface="Times New Roman" charset="0"/>
                <a:cs typeface="Times New Roman" charset="0"/>
              </a:endParaRPr>
            </a:p>
          </p:txBody>
        </p:sp>
        <p:sp>
          <p:nvSpPr>
            <p:cNvPr id="1053" name="Freeform 20"/>
            <p:cNvSpPr>
              <a:spLocks/>
            </p:cNvSpPr>
            <p:nvPr userDrawn="1"/>
          </p:nvSpPr>
          <p:spPr bwMode="auto">
            <a:xfrm>
              <a:off x="3413" y="291"/>
              <a:ext cx="380" cy="174"/>
            </a:xfrm>
            <a:custGeom>
              <a:avLst/>
              <a:gdLst>
                <a:gd name="T0" fmla="*/ 3 w 380"/>
                <a:gd name="T1" fmla="*/ 165 h 174"/>
                <a:gd name="T2" fmla="*/ 129 w 380"/>
                <a:gd name="T3" fmla="*/ 93 h 174"/>
                <a:gd name="T4" fmla="*/ 261 w 380"/>
                <a:gd name="T5" fmla="*/ 30 h 174"/>
                <a:gd name="T6" fmla="*/ 351 w 380"/>
                <a:gd name="T7" fmla="*/ 0 h 174"/>
                <a:gd name="T8" fmla="*/ 378 w 380"/>
                <a:gd name="T9" fmla="*/ 27 h 174"/>
                <a:gd name="T10" fmla="*/ 336 w 380"/>
                <a:gd name="T11" fmla="*/ 51 h 174"/>
                <a:gd name="T12" fmla="*/ 291 w 380"/>
                <a:gd name="T13" fmla="*/ 60 h 174"/>
                <a:gd name="T14" fmla="*/ 240 w 380"/>
                <a:gd name="T15" fmla="*/ 75 h 174"/>
                <a:gd name="T16" fmla="*/ 189 w 380"/>
                <a:gd name="T17" fmla="*/ 120 h 174"/>
                <a:gd name="T18" fmla="*/ 102 w 380"/>
                <a:gd name="T19" fmla="*/ 174 h 174"/>
                <a:gd name="T20" fmla="*/ 0 w 380"/>
                <a:gd name="T21" fmla="*/ 162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54" name="Freeform 21"/>
            <p:cNvSpPr>
              <a:spLocks/>
            </p:cNvSpPr>
            <p:nvPr userDrawn="1"/>
          </p:nvSpPr>
          <p:spPr bwMode="auto">
            <a:xfrm>
              <a:off x="4178" y="187"/>
              <a:ext cx="523" cy="69"/>
            </a:xfrm>
            <a:custGeom>
              <a:avLst/>
              <a:gdLst>
                <a:gd name="T0" fmla="*/ 84 w 523"/>
                <a:gd name="T1" fmla="*/ 11 h 69"/>
                <a:gd name="T2" fmla="*/ 27 w 523"/>
                <a:gd name="T3" fmla="*/ 5 h 69"/>
                <a:gd name="T4" fmla="*/ 9 w 523"/>
                <a:gd name="T5" fmla="*/ 35 h 69"/>
                <a:gd name="T6" fmla="*/ 81 w 523"/>
                <a:gd name="T7" fmla="*/ 56 h 69"/>
                <a:gd name="T8" fmla="*/ 255 w 523"/>
                <a:gd name="T9" fmla="*/ 68 h 69"/>
                <a:gd name="T10" fmla="*/ 432 w 523"/>
                <a:gd name="T11" fmla="*/ 50 h 69"/>
                <a:gd name="T12" fmla="*/ 513 w 523"/>
                <a:gd name="T13" fmla="*/ 5 h 69"/>
                <a:gd name="T14" fmla="*/ 372 w 523"/>
                <a:gd name="T15" fmla="*/ 20 h 69"/>
                <a:gd name="T16" fmla="*/ 141 w 523"/>
                <a:gd name="T17" fmla="*/ 14 h 69"/>
                <a:gd name="T18" fmla="*/ 84 w 523"/>
                <a:gd name="T19" fmla="*/ 11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8454" name="Freeform 22"/>
            <p:cNvSpPr>
              <a:spLocks/>
            </p:cNvSpPr>
            <p:nvPr userDrawn="1"/>
          </p:nvSpPr>
          <p:spPr bwMode="auto">
            <a:xfrm>
              <a:off x="4689" y="186"/>
              <a:ext cx="537" cy="120"/>
            </a:xfrm>
            <a:custGeom>
              <a:avLst/>
              <a:gdLst/>
              <a:ahLst/>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headEnd/>
              <a:tailEnd/>
            </a:ln>
            <a:effectLst/>
          </p:spPr>
          <p:txBody>
            <a:bodyPr wrap="none" anchor="ctr"/>
            <a:lstStyle/>
            <a:p>
              <a:pPr eaLnBrk="1" hangingPunct="1">
                <a:defRPr/>
              </a:pPr>
              <a:endParaRPr lang="en-US">
                <a:latin typeface="Times New Roman" charset="0"/>
                <a:cs typeface="Times New Roman" charset="0"/>
              </a:endParaRPr>
            </a:p>
          </p:txBody>
        </p:sp>
        <p:sp>
          <p:nvSpPr>
            <p:cNvPr id="18455" name="Freeform 23"/>
            <p:cNvSpPr>
              <a:spLocks/>
            </p:cNvSpPr>
            <p:nvPr userDrawn="1"/>
          </p:nvSpPr>
          <p:spPr bwMode="auto">
            <a:xfrm>
              <a:off x="4968" y="312"/>
              <a:ext cx="800" cy="143"/>
            </a:xfrm>
            <a:custGeom>
              <a:avLst/>
              <a:gdLst/>
              <a:ahLst/>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headEnd/>
              <a:tailEnd/>
            </a:ln>
            <a:effectLst/>
          </p:spPr>
          <p:txBody>
            <a:bodyPr wrap="none" anchor="ctr"/>
            <a:lstStyle/>
            <a:p>
              <a:pPr eaLnBrk="1" hangingPunct="1">
                <a:defRPr/>
              </a:pPr>
              <a:endParaRPr lang="en-US">
                <a:latin typeface="Times New Roman" charset="0"/>
                <a:cs typeface="Times New Roman" charset="0"/>
              </a:endParaRPr>
            </a:p>
          </p:txBody>
        </p:sp>
        <p:sp>
          <p:nvSpPr>
            <p:cNvPr id="1057" name="Freeform 24"/>
            <p:cNvSpPr>
              <a:spLocks/>
            </p:cNvSpPr>
            <p:nvPr userDrawn="1"/>
          </p:nvSpPr>
          <p:spPr bwMode="auto">
            <a:xfrm>
              <a:off x="5318" y="240"/>
              <a:ext cx="402" cy="115"/>
            </a:xfrm>
            <a:custGeom>
              <a:avLst/>
              <a:gdLst>
                <a:gd name="T0" fmla="*/ 402 w 402"/>
                <a:gd name="T1" fmla="*/ 0 h 115"/>
                <a:gd name="T2" fmla="*/ 384 w 402"/>
                <a:gd name="T3" fmla="*/ 12 h 115"/>
                <a:gd name="T4" fmla="*/ 276 w 402"/>
                <a:gd name="T5" fmla="*/ 51 h 115"/>
                <a:gd name="T6" fmla="*/ 165 w 402"/>
                <a:gd name="T7" fmla="*/ 66 h 115"/>
                <a:gd name="T8" fmla="*/ 51 w 402"/>
                <a:gd name="T9" fmla="*/ 57 h 115"/>
                <a:gd name="T10" fmla="*/ 15 w 402"/>
                <a:gd name="T11" fmla="*/ 54 h 115"/>
                <a:gd name="T12" fmla="*/ 3 w 402"/>
                <a:gd name="T13" fmla="*/ 69 h 115"/>
                <a:gd name="T14" fmla="*/ 9 w 402"/>
                <a:gd name="T15" fmla="*/ 93 h 115"/>
                <a:gd name="T16" fmla="*/ 54 w 402"/>
                <a:gd name="T17" fmla="*/ 102 h 115"/>
                <a:gd name="T18" fmla="*/ 198 w 402"/>
                <a:gd name="T19" fmla="*/ 111 h 115"/>
                <a:gd name="T20" fmla="*/ 336 w 402"/>
                <a:gd name="T21" fmla="*/ 75 h 115"/>
                <a:gd name="T22" fmla="*/ 375 w 402"/>
                <a:gd name="T23" fmla="*/ 54 h 115"/>
                <a:gd name="T24" fmla="*/ 402 w 402"/>
                <a:gd name="T25" fmla="*/ 0 h 1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grpSp>
      <p:grpSp>
        <p:nvGrpSpPr>
          <p:cNvPr id="1027" name="Group 25"/>
          <p:cNvGrpSpPr>
            <a:grpSpLocks/>
          </p:cNvGrpSpPr>
          <p:nvPr/>
        </p:nvGrpSpPr>
        <p:grpSpPr bwMode="auto">
          <a:xfrm>
            <a:off x="0" y="6180138"/>
            <a:ext cx="9169400" cy="138112"/>
            <a:chOff x="0" y="4032"/>
            <a:chExt cx="5776" cy="87"/>
          </a:xfrm>
        </p:grpSpPr>
        <p:sp>
          <p:nvSpPr>
            <p:cNvPr id="1033" name="Freeform 26"/>
            <p:cNvSpPr>
              <a:spLocks/>
            </p:cNvSpPr>
            <p:nvPr userDrawn="1"/>
          </p:nvSpPr>
          <p:spPr bwMode="auto">
            <a:xfrm>
              <a:off x="4041" y="4047"/>
              <a:ext cx="1735" cy="72"/>
            </a:xfrm>
            <a:custGeom>
              <a:avLst/>
              <a:gdLst>
                <a:gd name="T0" fmla="*/ 165 w 1735"/>
                <a:gd name="T1" fmla="*/ 6 h 72"/>
                <a:gd name="T2" fmla="*/ 450 w 1735"/>
                <a:gd name="T3" fmla="*/ 3 h 72"/>
                <a:gd name="T4" fmla="*/ 714 w 1735"/>
                <a:gd name="T5" fmla="*/ 12 h 72"/>
                <a:gd name="T6" fmla="*/ 957 w 1735"/>
                <a:gd name="T7" fmla="*/ 24 h 72"/>
                <a:gd name="T8" fmla="*/ 1173 w 1735"/>
                <a:gd name="T9" fmla="*/ 24 h 72"/>
                <a:gd name="T10" fmla="*/ 1473 w 1735"/>
                <a:gd name="T11" fmla="*/ 15 h 72"/>
                <a:gd name="T12" fmla="*/ 1617 w 1735"/>
                <a:gd name="T13" fmla="*/ 0 h 72"/>
                <a:gd name="T14" fmla="*/ 1719 w 1735"/>
                <a:gd name="T15" fmla="*/ 15 h 72"/>
                <a:gd name="T16" fmla="*/ 1716 w 1735"/>
                <a:gd name="T17" fmla="*/ 66 h 72"/>
                <a:gd name="T18" fmla="*/ 1632 w 1735"/>
                <a:gd name="T19" fmla="*/ 51 h 72"/>
                <a:gd name="T20" fmla="*/ 1407 w 1735"/>
                <a:gd name="T21" fmla="*/ 51 h 72"/>
                <a:gd name="T22" fmla="*/ 1191 w 1735"/>
                <a:gd name="T23" fmla="*/ 48 h 72"/>
                <a:gd name="T24" fmla="*/ 870 w 1735"/>
                <a:gd name="T25" fmla="*/ 60 h 72"/>
                <a:gd name="T26" fmla="*/ 492 w 1735"/>
                <a:gd name="T27" fmla="*/ 48 h 72"/>
                <a:gd name="T28" fmla="*/ 291 w 1735"/>
                <a:gd name="T29" fmla="*/ 27 h 72"/>
                <a:gd name="T30" fmla="*/ 21 w 1735"/>
                <a:gd name="T31" fmla="*/ 36 h 72"/>
                <a:gd name="T32" fmla="*/ 165 w 1735"/>
                <a:gd name="T33" fmla="*/ 6 h 7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35" h="72">
                  <a:moveTo>
                    <a:pt x="165" y="6"/>
                  </a:moveTo>
                  <a:cubicBezTo>
                    <a:pt x="236" y="1"/>
                    <a:pt x="359" y="2"/>
                    <a:pt x="450" y="3"/>
                  </a:cubicBezTo>
                  <a:cubicBezTo>
                    <a:pt x="541" y="4"/>
                    <a:pt x="630" y="9"/>
                    <a:pt x="714" y="12"/>
                  </a:cubicBezTo>
                  <a:cubicBezTo>
                    <a:pt x="798" y="15"/>
                    <a:pt x="881" y="22"/>
                    <a:pt x="957" y="24"/>
                  </a:cubicBezTo>
                  <a:cubicBezTo>
                    <a:pt x="1033" y="26"/>
                    <a:pt x="1087" y="25"/>
                    <a:pt x="1173" y="24"/>
                  </a:cubicBezTo>
                  <a:cubicBezTo>
                    <a:pt x="1259" y="23"/>
                    <a:pt x="1399" y="19"/>
                    <a:pt x="1473" y="15"/>
                  </a:cubicBezTo>
                  <a:cubicBezTo>
                    <a:pt x="1547" y="11"/>
                    <a:pt x="1576" y="0"/>
                    <a:pt x="1617" y="0"/>
                  </a:cubicBezTo>
                  <a:cubicBezTo>
                    <a:pt x="1658" y="0"/>
                    <a:pt x="1703" y="4"/>
                    <a:pt x="1719" y="15"/>
                  </a:cubicBezTo>
                  <a:cubicBezTo>
                    <a:pt x="1735" y="26"/>
                    <a:pt x="1730" y="60"/>
                    <a:pt x="1716" y="66"/>
                  </a:cubicBezTo>
                  <a:cubicBezTo>
                    <a:pt x="1702" y="72"/>
                    <a:pt x="1683" y="53"/>
                    <a:pt x="1632" y="51"/>
                  </a:cubicBezTo>
                  <a:cubicBezTo>
                    <a:pt x="1581" y="49"/>
                    <a:pt x="1480" y="51"/>
                    <a:pt x="1407" y="51"/>
                  </a:cubicBezTo>
                  <a:cubicBezTo>
                    <a:pt x="1334" y="51"/>
                    <a:pt x="1280" y="47"/>
                    <a:pt x="1191" y="48"/>
                  </a:cubicBezTo>
                  <a:cubicBezTo>
                    <a:pt x="1102" y="49"/>
                    <a:pt x="986" y="60"/>
                    <a:pt x="870" y="60"/>
                  </a:cubicBezTo>
                  <a:cubicBezTo>
                    <a:pt x="754" y="60"/>
                    <a:pt x="588" y="53"/>
                    <a:pt x="492" y="48"/>
                  </a:cubicBezTo>
                  <a:cubicBezTo>
                    <a:pt x="396" y="43"/>
                    <a:pt x="369" y="29"/>
                    <a:pt x="291" y="27"/>
                  </a:cubicBezTo>
                  <a:cubicBezTo>
                    <a:pt x="213" y="25"/>
                    <a:pt x="42" y="39"/>
                    <a:pt x="21" y="36"/>
                  </a:cubicBezTo>
                  <a:cubicBezTo>
                    <a:pt x="0" y="33"/>
                    <a:pt x="94" y="11"/>
                    <a:pt x="165" y="6"/>
                  </a:cubicBez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34" name="Freeform 27"/>
            <p:cNvSpPr>
              <a:spLocks/>
            </p:cNvSpPr>
            <p:nvPr userDrawn="1"/>
          </p:nvSpPr>
          <p:spPr bwMode="auto">
            <a:xfrm>
              <a:off x="1727" y="4038"/>
              <a:ext cx="2655" cy="60"/>
            </a:xfrm>
            <a:custGeom>
              <a:avLst/>
              <a:gdLst>
                <a:gd name="T0" fmla="*/ 2641 w 2655"/>
                <a:gd name="T1" fmla="*/ 6 h 60"/>
                <a:gd name="T2" fmla="*/ 2620 w 2655"/>
                <a:gd name="T3" fmla="*/ 30 h 60"/>
                <a:gd name="T4" fmla="*/ 2368 w 2655"/>
                <a:gd name="T5" fmla="*/ 45 h 60"/>
                <a:gd name="T6" fmla="*/ 2023 w 2655"/>
                <a:gd name="T7" fmla="*/ 60 h 60"/>
                <a:gd name="T8" fmla="*/ 1786 w 2655"/>
                <a:gd name="T9" fmla="*/ 48 h 60"/>
                <a:gd name="T10" fmla="*/ 1525 w 2655"/>
                <a:gd name="T11" fmla="*/ 36 h 60"/>
                <a:gd name="T12" fmla="*/ 1195 w 2655"/>
                <a:gd name="T13" fmla="*/ 45 h 60"/>
                <a:gd name="T14" fmla="*/ 817 w 2655"/>
                <a:gd name="T15" fmla="*/ 39 h 60"/>
                <a:gd name="T16" fmla="*/ 499 w 2655"/>
                <a:gd name="T17" fmla="*/ 27 h 60"/>
                <a:gd name="T18" fmla="*/ 136 w 2655"/>
                <a:gd name="T19" fmla="*/ 39 h 60"/>
                <a:gd name="T20" fmla="*/ 10 w 2655"/>
                <a:gd name="T21" fmla="*/ 33 h 60"/>
                <a:gd name="T22" fmla="*/ 76 w 2655"/>
                <a:gd name="T23" fmla="*/ 24 h 60"/>
                <a:gd name="T24" fmla="*/ 310 w 2655"/>
                <a:gd name="T25" fmla="*/ 18 h 60"/>
                <a:gd name="T26" fmla="*/ 544 w 2655"/>
                <a:gd name="T27" fmla="*/ 0 h 60"/>
                <a:gd name="T28" fmla="*/ 853 w 2655"/>
                <a:gd name="T29" fmla="*/ 21 h 60"/>
                <a:gd name="T30" fmla="*/ 1114 w 2655"/>
                <a:gd name="T31" fmla="*/ 21 h 60"/>
                <a:gd name="T32" fmla="*/ 1399 w 2655"/>
                <a:gd name="T33" fmla="*/ 3 h 60"/>
                <a:gd name="T34" fmla="*/ 1588 w 2655"/>
                <a:gd name="T35" fmla="*/ 9 h 60"/>
                <a:gd name="T36" fmla="*/ 1807 w 2655"/>
                <a:gd name="T37" fmla="*/ 21 h 60"/>
                <a:gd name="T38" fmla="*/ 2035 w 2655"/>
                <a:gd name="T39" fmla="*/ 12 h 60"/>
                <a:gd name="T40" fmla="*/ 2290 w 2655"/>
                <a:gd name="T41" fmla="*/ 18 h 60"/>
                <a:gd name="T42" fmla="*/ 2596 w 2655"/>
                <a:gd name="T43" fmla="*/ 3 h 60"/>
                <a:gd name="T44" fmla="*/ 2641 w 2655"/>
                <a:gd name="T45" fmla="*/ 6 h 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655" h="60">
                  <a:moveTo>
                    <a:pt x="2641" y="6"/>
                  </a:moveTo>
                  <a:lnTo>
                    <a:pt x="2620" y="30"/>
                  </a:lnTo>
                  <a:cubicBezTo>
                    <a:pt x="2575" y="36"/>
                    <a:pt x="2467" y="40"/>
                    <a:pt x="2368" y="45"/>
                  </a:cubicBezTo>
                  <a:cubicBezTo>
                    <a:pt x="2269" y="50"/>
                    <a:pt x="2120" y="60"/>
                    <a:pt x="2023" y="60"/>
                  </a:cubicBezTo>
                  <a:cubicBezTo>
                    <a:pt x="1926" y="60"/>
                    <a:pt x="1869" y="52"/>
                    <a:pt x="1786" y="48"/>
                  </a:cubicBezTo>
                  <a:cubicBezTo>
                    <a:pt x="1703" y="44"/>
                    <a:pt x="1623" y="36"/>
                    <a:pt x="1525" y="36"/>
                  </a:cubicBezTo>
                  <a:cubicBezTo>
                    <a:pt x="1427" y="36"/>
                    <a:pt x="1313" y="44"/>
                    <a:pt x="1195" y="45"/>
                  </a:cubicBezTo>
                  <a:cubicBezTo>
                    <a:pt x="1077" y="46"/>
                    <a:pt x="933" y="42"/>
                    <a:pt x="817" y="39"/>
                  </a:cubicBezTo>
                  <a:cubicBezTo>
                    <a:pt x="701" y="36"/>
                    <a:pt x="612" y="27"/>
                    <a:pt x="499" y="27"/>
                  </a:cubicBezTo>
                  <a:cubicBezTo>
                    <a:pt x="386" y="27"/>
                    <a:pt x="217" y="38"/>
                    <a:pt x="136" y="39"/>
                  </a:cubicBezTo>
                  <a:cubicBezTo>
                    <a:pt x="55" y="40"/>
                    <a:pt x="20" y="36"/>
                    <a:pt x="10" y="33"/>
                  </a:cubicBezTo>
                  <a:cubicBezTo>
                    <a:pt x="0" y="30"/>
                    <a:pt x="26" y="27"/>
                    <a:pt x="76" y="24"/>
                  </a:cubicBezTo>
                  <a:cubicBezTo>
                    <a:pt x="126" y="21"/>
                    <a:pt x="232" y="22"/>
                    <a:pt x="310" y="18"/>
                  </a:cubicBezTo>
                  <a:cubicBezTo>
                    <a:pt x="388" y="14"/>
                    <a:pt x="454" y="0"/>
                    <a:pt x="544" y="0"/>
                  </a:cubicBezTo>
                  <a:cubicBezTo>
                    <a:pt x="634" y="0"/>
                    <a:pt x="758" y="18"/>
                    <a:pt x="853" y="21"/>
                  </a:cubicBezTo>
                  <a:cubicBezTo>
                    <a:pt x="948" y="24"/>
                    <a:pt x="1023" y="24"/>
                    <a:pt x="1114" y="21"/>
                  </a:cubicBezTo>
                  <a:cubicBezTo>
                    <a:pt x="1205" y="18"/>
                    <a:pt x="1320" y="5"/>
                    <a:pt x="1399" y="3"/>
                  </a:cubicBezTo>
                  <a:cubicBezTo>
                    <a:pt x="1478" y="1"/>
                    <a:pt x="1520" y="6"/>
                    <a:pt x="1588" y="9"/>
                  </a:cubicBezTo>
                  <a:cubicBezTo>
                    <a:pt x="1656" y="12"/>
                    <a:pt x="1733" y="21"/>
                    <a:pt x="1807" y="21"/>
                  </a:cubicBezTo>
                  <a:cubicBezTo>
                    <a:pt x="1881" y="21"/>
                    <a:pt x="1955" y="12"/>
                    <a:pt x="2035" y="12"/>
                  </a:cubicBezTo>
                  <a:cubicBezTo>
                    <a:pt x="2115" y="12"/>
                    <a:pt x="2197" y="19"/>
                    <a:pt x="2290" y="18"/>
                  </a:cubicBezTo>
                  <a:cubicBezTo>
                    <a:pt x="2383" y="17"/>
                    <a:pt x="2537" y="5"/>
                    <a:pt x="2596" y="3"/>
                  </a:cubicBezTo>
                  <a:cubicBezTo>
                    <a:pt x="2655" y="1"/>
                    <a:pt x="2651" y="3"/>
                    <a:pt x="2641" y="6"/>
                  </a:cubicBez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35" name="Freeform 28"/>
            <p:cNvSpPr>
              <a:spLocks/>
            </p:cNvSpPr>
            <p:nvPr userDrawn="1"/>
          </p:nvSpPr>
          <p:spPr bwMode="auto">
            <a:xfrm>
              <a:off x="0" y="4032"/>
              <a:ext cx="2041" cy="62"/>
            </a:xfrm>
            <a:custGeom>
              <a:avLst/>
              <a:gdLst>
                <a:gd name="T0" fmla="*/ 1893 w 2041"/>
                <a:gd name="T1" fmla="*/ 39 h 62"/>
                <a:gd name="T2" fmla="*/ 1578 w 2041"/>
                <a:gd name="T3" fmla="*/ 45 h 62"/>
                <a:gd name="T4" fmla="*/ 1011 w 2041"/>
                <a:gd name="T5" fmla="*/ 60 h 62"/>
                <a:gd name="T6" fmla="*/ 438 w 2041"/>
                <a:gd name="T7" fmla="*/ 57 h 62"/>
                <a:gd name="T8" fmla="*/ 0 w 2041"/>
                <a:gd name="T9" fmla="*/ 36 h 62"/>
                <a:gd name="T10" fmla="*/ 0 w 2041"/>
                <a:gd name="T11" fmla="*/ 3 h 62"/>
                <a:gd name="T12" fmla="*/ 210 w 2041"/>
                <a:gd name="T13" fmla="*/ 18 h 62"/>
                <a:gd name="T14" fmla="*/ 474 w 2041"/>
                <a:gd name="T15" fmla="*/ 21 h 62"/>
                <a:gd name="T16" fmla="*/ 678 w 2041"/>
                <a:gd name="T17" fmla="*/ 9 h 62"/>
                <a:gd name="T18" fmla="*/ 897 w 2041"/>
                <a:gd name="T19" fmla="*/ 9 h 62"/>
                <a:gd name="T20" fmla="*/ 1167 w 2041"/>
                <a:gd name="T21" fmla="*/ 30 h 62"/>
                <a:gd name="T22" fmla="*/ 1500 w 2041"/>
                <a:gd name="T23" fmla="*/ 24 h 62"/>
                <a:gd name="T24" fmla="*/ 1758 w 2041"/>
                <a:gd name="T25" fmla="*/ 3 h 62"/>
                <a:gd name="T26" fmla="*/ 1938 w 2041"/>
                <a:gd name="T27" fmla="*/ 18 h 62"/>
                <a:gd name="T28" fmla="*/ 2034 w 2041"/>
                <a:gd name="T29" fmla="*/ 33 h 62"/>
                <a:gd name="T30" fmla="*/ 1893 w 2041"/>
                <a:gd name="T31" fmla="*/ 39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41" h="62">
                  <a:moveTo>
                    <a:pt x="1893" y="39"/>
                  </a:moveTo>
                  <a:cubicBezTo>
                    <a:pt x="1817" y="41"/>
                    <a:pt x="1725" y="42"/>
                    <a:pt x="1578" y="45"/>
                  </a:cubicBezTo>
                  <a:cubicBezTo>
                    <a:pt x="1431" y="48"/>
                    <a:pt x="1201" y="58"/>
                    <a:pt x="1011" y="60"/>
                  </a:cubicBezTo>
                  <a:cubicBezTo>
                    <a:pt x="821" y="62"/>
                    <a:pt x="606" y="61"/>
                    <a:pt x="438" y="57"/>
                  </a:cubicBezTo>
                  <a:cubicBezTo>
                    <a:pt x="270" y="53"/>
                    <a:pt x="73" y="45"/>
                    <a:pt x="0" y="36"/>
                  </a:cubicBezTo>
                  <a:lnTo>
                    <a:pt x="0" y="3"/>
                  </a:lnTo>
                  <a:cubicBezTo>
                    <a:pt x="35" y="0"/>
                    <a:pt x="131" y="15"/>
                    <a:pt x="210" y="18"/>
                  </a:cubicBezTo>
                  <a:cubicBezTo>
                    <a:pt x="289" y="21"/>
                    <a:pt x="396" y="22"/>
                    <a:pt x="474" y="21"/>
                  </a:cubicBezTo>
                  <a:cubicBezTo>
                    <a:pt x="552" y="20"/>
                    <a:pt x="608" y="11"/>
                    <a:pt x="678" y="9"/>
                  </a:cubicBezTo>
                  <a:cubicBezTo>
                    <a:pt x="748" y="7"/>
                    <a:pt x="816" y="6"/>
                    <a:pt x="897" y="9"/>
                  </a:cubicBezTo>
                  <a:cubicBezTo>
                    <a:pt x="978" y="12"/>
                    <a:pt x="1067" y="28"/>
                    <a:pt x="1167" y="30"/>
                  </a:cubicBezTo>
                  <a:cubicBezTo>
                    <a:pt x="1267" y="32"/>
                    <a:pt x="1402" y="28"/>
                    <a:pt x="1500" y="24"/>
                  </a:cubicBezTo>
                  <a:cubicBezTo>
                    <a:pt x="1598" y="20"/>
                    <a:pt x="1685" y="4"/>
                    <a:pt x="1758" y="3"/>
                  </a:cubicBezTo>
                  <a:cubicBezTo>
                    <a:pt x="1831" y="2"/>
                    <a:pt x="1892" y="13"/>
                    <a:pt x="1938" y="18"/>
                  </a:cubicBezTo>
                  <a:cubicBezTo>
                    <a:pt x="1984" y="23"/>
                    <a:pt x="2041" y="30"/>
                    <a:pt x="2034" y="33"/>
                  </a:cubicBezTo>
                  <a:cubicBezTo>
                    <a:pt x="2027" y="36"/>
                    <a:pt x="1969" y="37"/>
                    <a:pt x="1893" y="39"/>
                  </a:cubicBez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grpSp>
      <p:sp>
        <p:nvSpPr>
          <p:cNvPr id="1028" name="Rectangle 29"/>
          <p:cNvSpPr>
            <a:spLocks noGrp="1" noChangeArrowheads="1"/>
          </p:cNvSpPr>
          <p:nvPr>
            <p:ph type="title"/>
          </p:nvPr>
        </p:nvSpPr>
        <p:spPr bwMode="auto">
          <a:xfrm>
            <a:off x="685800" y="76835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9" name="Rectangle 30"/>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8463" name="Rectangle 31"/>
          <p:cNvSpPr>
            <a:spLocks noGrp="1" noChangeArrowheads="1"/>
          </p:cNvSpPr>
          <p:nvPr>
            <p:ph type="dt" sz="half" idx="2"/>
          </p:nvPr>
        </p:nvSpPr>
        <p:spPr bwMode="auto">
          <a:xfrm>
            <a:off x="665163" y="6367463"/>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kumimoji="0" sz="1400">
                <a:latin typeface="Times New Roman" charset="0"/>
                <a:cs typeface="Times New Roman" charset="0"/>
              </a:defRPr>
            </a:lvl1pPr>
          </a:lstStyle>
          <a:p>
            <a:pPr>
              <a:defRPr/>
            </a:pPr>
            <a:endParaRPr lang="en-US"/>
          </a:p>
        </p:txBody>
      </p:sp>
      <p:sp>
        <p:nvSpPr>
          <p:cNvPr id="18464" name="Rectangle 32"/>
          <p:cNvSpPr>
            <a:spLocks noGrp="1" noChangeArrowheads="1"/>
          </p:cNvSpPr>
          <p:nvPr>
            <p:ph type="ftr" sz="quarter" idx="3"/>
          </p:nvPr>
        </p:nvSpPr>
        <p:spPr bwMode="auto">
          <a:xfrm>
            <a:off x="3103563" y="63674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kumimoji="0" sz="1400">
                <a:latin typeface="Times New Roman" charset="0"/>
                <a:cs typeface="Times New Roman" charset="0"/>
              </a:defRPr>
            </a:lvl1pPr>
          </a:lstStyle>
          <a:p>
            <a:pPr>
              <a:defRPr/>
            </a:pPr>
            <a:endParaRPr lang="en-US"/>
          </a:p>
        </p:txBody>
      </p:sp>
      <p:sp>
        <p:nvSpPr>
          <p:cNvPr id="18465" name="Rectangle 33"/>
          <p:cNvSpPr>
            <a:spLocks noGrp="1" noChangeArrowheads="1"/>
          </p:cNvSpPr>
          <p:nvPr>
            <p:ph type="sldNum" sz="quarter" idx="4"/>
          </p:nvPr>
        </p:nvSpPr>
        <p:spPr bwMode="auto">
          <a:xfrm>
            <a:off x="6532563" y="6367463"/>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kumimoji="0" sz="1400"/>
            </a:lvl1pPr>
          </a:lstStyle>
          <a:p>
            <a:pPr>
              <a:defRPr/>
            </a:pPr>
            <a:fld id="{F23DCC15-7CAC-47F3-83F3-F55E74533E92}" type="slidenum">
              <a:rPr lang="ar-SA"/>
              <a:pPr>
                <a:defRPr/>
              </a:pPr>
              <a:t>‹#›</a:t>
            </a:fld>
            <a:endParaRPr lang="en-US"/>
          </a:p>
        </p:txBody>
      </p:sp>
    </p:spTree>
    <p:extLst>
      <p:ext uri="{BB962C8B-B14F-4D97-AF65-F5344CB8AC3E}">
        <p14:creationId xmlns:p14="http://schemas.microsoft.com/office/powerpoint/2010/main" val="913159076"/>
      </p:ext>
    </p:extLst>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904" r:id="rId11"/>
    <p:sldLayoutId id="2147483905"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ahoma" pitchFamily="42" charset="0"/>
          <a:cs typeface="Times New Roman" charset="0"/>
        </a:defRPr>
      </a:lvl2pPr>
      <a:lvl3pPr algn="ctr" rtl="0" eaLnBrk="0" fontAlgn="base" hangingPunct="0">
        <a:spcBef>
          <a:spcPct val="0"/>
        </a:spcBef>
        <a:spcAft>
          <a:spcPct val="0"/>
        </a:spcAft>
        <a:defRPr sz="4400">
          <a:solidFill>
            <a:schemeClr val="tx2"/>
          </a:solidFill>
          <a:latin typeface="Tahoma" pitchFamily="42" charset="0"/>
          <a:cs typeface="Times New Roman" charset="0"/>
        </a:defRPr>
      </a:lvl3pPr>
      <a:lvl4pPr algn="ctr" rtl="0" eaLnBrk="0" fontAlgn="base" hangingPunct="0">
        <a:spcBef>
          <a:spcPct val="0"/>
        </a:spcBef>
        <a:spcAft>
          <a:spcPct val="0"/>
        </a:spcAft>
        <a:defRPr sz="4400">
          <a:solidFill>
            <a:schemeClr val="tx2"/>
          </a:solidFill>
          <a:latin typeface="Tahoma" pitchFamily="42" charset="0"/>
          <a:cs typeface="Times New Roman" charset="0"/>
        </a:defRPr>
      </a:lvl4pPr>
      <a:lvl5pPr algn="ctr" rtl="0" eaLnBrk="0" fontAlgn="base" hangingPunct="0">
        <a:spcBef>
          <a:spcPct val="0"/>
        </a:spcBef>
        <a:spcAft>
          <a:spcPct val="0"/>
        </a:spcAft>
        <a:defRPr sz="4400">
          <a:solidFill>
            <a:schemeClr val="tx2"/>
          </a:solidFill>
          <a:latin typeface="Tahoma" pitchFamily="42" charset="0"/>
          <a:cs typeface="Times New Roman" charset="0"/>
        </a:defRPr>
      </a:lvl5pPr>
      <a:lvl6pPr marL="457200" algn="ctr" rtl="0" fontAlgn="base">
        <a:spcBef>
          <a:spcPct val="0"/>
        </a:spcBef>
        <a:spcAft>
          <a:spcPct val="0"/>
        </a:spcAft>
        <a:defRPr sz="4400">
          <a:solidFill>
            <a:schemeClr val="tx2"/>
          </a:solidFill>
          <a:latin typeface="Tahoma" pitchFamily="42" charset="0"/>
          <a:cs typeface="Times New Roman" charset="0"/>
        </a:defRPr>
      </a:lvl6pPr>
      <a:lvl7pPr marL="914400" algn="ctr" rtl="0" fontAlgn="base">
        <a:spcBef>
          <a:spcPct val="0"/>
        </a:spcBef>
        <a:spcAft>
          <a:spcPct val="0"/>
        </a:spcAft>
        <a:defRPr sz="4400">
          <a:solidFill>
            <a:schemeClr val="tx2"/>
          </a:solidFill>
          <a:latin typeface="Tahoma" pitchFamily="42" charset="0"/>
          <a:cs typeface="Times New Roman" charset="0"/>
        </a:defRPr>
      </a:lvl7pPr>
      <a:lvl8pPr marL="1371600" algn="ctr" rtl="0" fontAlgn="base">
        <a:spcBef>
          <a:spcPct val="0"/>
        </a:spcBef>
        <a:spcAft>
          <a:spcPct val="0"/>
        </a:spcAft>
        <a:defRPr sz="4400">
          <a:solidFill>
            <a:schemeClr val="tx2"/>
          </a:solidFill>
          <a:latin typeface="Tahoma" pitchFamily="42" charset="0"/>
          <a:cs typeface="Times New Roman" charset="0"/>
        </a:defRPr>
      </a:lvl8pPr>
      <a:lvl9pPr marL="1828800" algn="ctr" rtl="0" fontAlgn="base">
        <a:spcBef>
          <a:spcPct val="0"/>
        </a:spcBef>
        <a:spcAft>
          <a:spcPct val="0"/>
        </a:spcAft>
        <a:defRPr sz="4400">
          <a:solidFill>
            <a:schemeClr val="tx2"/>
          </a:solidFill>
          <a:latin typeface="Tahoma" pitchFamily="42" charset="0"/>
          <a:cs typeface="Times New Roman" charset="0"/>
        </a:defRPr>
      </a:lvl9pPr>
    </p:titleStyle>
    <p:bodyStyle>
      <a:lvl1pPr marL="342900" indent="-342900" algn="l" rtl="0" eaLnBrk="0" fontAlgn="base" hangingPunct="0">
        <a:spcBef>
          <a:spcPct val="20000"/>
        </a:spcBef>
        <a:spcAft>
          <a:spcPct val="0"/>
        </a:spcAft>
        <a:buSzPct val="90000"/>
        <a:buBlip>
          <a:blip r:embed="rId15"/>
        </a:buBlip>
        <a:defRPr sz="3200">
          <a:solidFill>
            <a:schemeClr val="tx1"/>
          </a:solidFill>
          <a:latin typeface="+mn-lt"/>
          <a:ea typeface="+mn-ea"/>
          <a:cs typeface="+mn-cs"/>
        </a:defRPr>
      </a:lvl1pPr>
      <a:lvl2pPr marL="742950" indent="-285750" algn="l" rtl="0" eaLnBrk="0" fontAlgn="base" hangingPunct="0">
        <a:spcBef>
          <a:spcPct val="20000"/>
        </a:spcBef>
        <a:spcAft>
          <a:spcPct val="0"/>
        </a:spcAft>
        <a:buSzPct val="80000"/>
        <a:buBlip>
          <a:blip r:embed="rId16"/>
        </a:buBlip>
        <a:defRPr sz="2800">
          <a:solidFill>
            <a:schemeClr val="tx1"/>
          </a:solidFill>
          <a:latin typeface="+mn-lt"/>
          <a:cs typeface="+mn-cs"/>
        </a:defRPr>
      </a:lvl2pPr>
      <a:lvl3pPr marL="1143000" indent="-228600" algn="l" rtl="0" eaLnBrk="0" fontAlgn="base" hangingPunct="0">
        <a:spcBef>
          <a:spcPct val="20000"/>
        </a:spcBef>
        <a:spcAft>
          <a:spcPct val="0"/>
        </a:spcAft>
        <a:buSzPct val="70000"/>
        <a:buBlip>
          <a:blip r:embed="rId17"/>
        </a:buBlip>
        <a:defRPr sz="2400">
          <a:solidFill>
            <a:schemeClr val="tx1"/>
          </a:solidFill>
          <a:latin typeface="+mn-lt"/>
          <a:cs typeface="+mn-cs"/>
        </a:defRPr>
      </a:lvl3pPr>
      <a:lvl4pPr marL="1600200" indent="-228600" algn="l" rtl="0" eaLnBrk="0" fontAlgn="base" hangingPunct="0">
        <a:spcBef>
          <a:spcPct val="20000"/>
        </a:spcBef>
        <a:spcAft>
          <a:spcPct val="0"/>
        </a:spcAft>
        <a:buSzPct val="70000"/>
        <a:buBlip>
          <a:blip r:embed="rId18"/>
        </a:buBlip>
        <a:defRPr sz="2000">
          <a:solidFill>
            <a:schemeClr val="tx1"/>
          </a:solidFill>
          <a:latin typeface="+mn-lt"/>
          <a:cs typeface="+mn-cs"/>
        </a:defRPr>
      </a:lvl4pPr>
      <a:lvl5pPr marL="2057400" indent="-228600" algn="l" rtl="0" eaLnBrk="0" fontAlgn="base" hangingPunct="0">
        <a:spcBef>
          <a:spcPct val="20000"/>
        </a:spcBef>
        <a:spcAft>
          <a:spcPct val="0"/>
        </a:spcAft>
        <a:buSzPct val="70000"/>
        <a:buBlip>
          <a:blip r:embed="rId19"/>
        </a:buBlip>
        <a:defRPr sz="2000">
          <a:solidFill>
            <a:schemeClr val="tx1"/>
          </a:solidFill>
          <a:latin typeface="+mn-lt"/>
          <a:cs typeface="+mn-cs"/>
        </a:defRPr>
      </a:lvl5pPr>
      <a:lvl6pPr marL="2514600" indent="-228600" algn="l" rtl="0" fontAlgn="base">
        <a:spcBef>
          <a:spcPct val="20000"/>
        </a:spcBef>
        <a:spcAft>
          <a:spcPct val="0"/>
        </a:spcAft>
        <a:buSzPct val="70000"/>
        <a:buBlip>
          <a:blip r:embed="rId19"/>
        </a:buBlip>
        <a:defRPr sz="2000">
          <a:solidFill>
            <a:schemeClr val="tx1"/>
          </a:solidFill>
          <a:latin typeface="+mn-lt"/>
          <a:cs typeface="+mn-cs"/>
        </a:defRPr>
      </a:lvl6pPr>
      <a:lvl7pPr marL="2971800" indent="-228600" algn="l" rtl="0" fontAlgn="base">
        <a:spcBef>
          <a:spcPct val="20000"/>
        </a:spcBef>
        <a:spcAft>
          <a:spcPct val="0"/>
        </a:spcAft>
        <a:buSzPct val="70000"/>
        <a:buBlip>
          <a:blip r:embed="rId19"/>
        </a:buBlip>
        <a:defRPr sz="2000">
          <a:solidFill>
            <a:schemeClr val="tx1"/>
          </a:solidFill>
          <a:latin typeface="+mn-lt"/>
          <a:cs typeface="+mn-cs"/>
        </a:defRPr>
      </a:lvl7pPr>
      <a:lvl8pPr marL="3429000" indent="-228600" algn="l" rtl="0" fontAlgn="base">
        <a:spcBef>
          <a:spcPct val="20000"/>
        </a:spcBef>
        <a:spcAft>
          <a:spcPct val="0"/>
        </a:spcAft>
        <a:buSzPct val="70000"/>
        <a:buBlip>
          <a:blip r:embed="rId19"/>
        </a:buBlip>
        <a:defRPr sz="2000">
          <a:solidFill>
            <a:schemeClr val="tx1"/>
          </a:solidFill>
          <a:latin typeface="+mn-lt"/>
          <a:cs typeface="+mn-cs"/>
        </a:defRPr>
      </a:lvl8pPr>
      <a:lvl9pPr marL="3886200" indent="-228600" algn="l" rtl="0" fontAlgn="base">
        <a:spcBef>
          <a:spcPct val="20000"/>
        </a:spcBef>
        <a:spcAft>
          <a:spcPct val="0"/>
        </a:spcAft>
        <a:buSzPct val="70000"/>
        <a:buBlip>
          <a:blip r:embed="rId19"/>
        </a:buBlip>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9.wmf"/><Relationship Id="rId4" Type="http://schemas.openxmlformats.org/officeDocument/2006/relationships/oleObject" Target="../embeddings/oleObject1.bin"/></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a:spLocks noEditPoints="1"/>
          </p:cNvSpPr>
          <p:nvPr/>
        </p:nvSpPr>
        <p:spPr bwMode="auto">
          <a:xfrm>
            <a:off x="1763688" y="980728"/>
            <a:ext cx="5472608" cy="2880320"/>
          </a:xfrm>
          <a:custGeom>
            <a:avLst/>
            <a:gdLst>
              <a:gd name="T0" fmla="*/ 2147483647 w 4897"/>
              <a:gd name="T1" fmla="*/ 2147483647 h 3275"/>
              <a:gd name="T2" fmla="*/ 2147483647 w 4897"/>
              <a:gd name="T3" fmla="*/ 2147483647 h 3275"/>
              <a:gd name="T4" fmla="*/ 2147483647 w 4897"/>
              <a:gd name="T5" fmla="*/ 2147483647 h 3275"/>
              <a:gd name="T6" fmla="*/ 2147483647 w 4897"/>
              <a:gd name="T7" fmla="*/ 2147483647 h 3275"/>
              <a:gd name="T8" fmla="*/ 2147483647 w 4897"/>
              <a:gd name="T9" fmla="*/ 2147483647 h 3275"/>
              <a:gd name="T10" fmla="*/ 2147483647 w 4897"/>
              <a:gd name="T11" fmla="*/ 2147483647 h 3275"/>
              <a:gd name="T12" fmla="*/ 2147483647 w 4897"/>
              <a:gd name="T13" fmla="*/ 2147483647 h 3275"/>
              <a:gd name="T14" fmla="*/ 2147483647 w 4897"/>
              <a:gd name="T15" fmla="*/ 2147483647 h 3275"/>
              <a:gd name="T16" fmla="*/ 2147483647 w 4897"/>
              <a:gd name="T17" fmla="*/ 2147483647 h 3275"/>
              <a:gd name="T18" fmla="*/ 2147483647 w 4897"/>
              <a:gd name="T19" fmla="*/ 2147483647 h 3275"/>
              <a:gd name="T20" fmla="*/ 2147483647 w 4897"/>
              <a:gd name="T21" fmla="*/ 2147483647 h 3275"/>
              <a:gd name="T22" fmla="*/ 2147483647 w 4897"/>
              <a:gd name="T23" fmla="*/ 2147483647 h 3275"/>
              <a:gd name="T24" fmla="*/ 2147483647 w 4897"/>
              <a:gd name="T25" fmla="*/ 2147483647 h 3275"/>
              <a:gd name="T26" fmla="*/ 2147483647 w 4897"/>
              <a:gd name="T27" fmla="*/ 2147483647 h 3275"/>
              <a:gd name="T28" fmla="*/ 2147483647 w 4897"/>
              <a:gd name="T29" fmla="*/ 2147483647 h 3275"/>
              <a:gd name="T30" fmla="*/ 2147483647 w 4897"/>
              <a:gd name="T31" fmla="*/ 2147483647 h 3275"/>
              <a:gd name="T32" fmla="*/ 2147483647 w 4897"/>
              <a:gd name="T33" fmla="*/ 2147483647 h 3275"/>
              <a:gd name="T34" fmla="*/ 2147483647 w 4897"/>
              <a:gd name="T35" fmla="*/ 2147483647 h 3275"/>
              <a:gd name="T36" fmla="*/ 2147483647 w 4897"/>
              <a:gd name="T37" fmla="*/ 2147483647 h 3275"/>
              <a:gd name="T38" fmla="*/ 2147483647 w 4897"/>
              <a:gd name="T39" fmla="*/ 2147483647 h 3275"/>
              <a:gd name="T40" fmla="*/ 2147483647 w 4897"/>
              <a:gd name="T41" fmla="*/ 2147483647 h 3275"/>
              <a:gd name="T42" fmla="*/ 2147483647 w 4897"/>
              <a:gd name="T43" fmla="*/ 2147483647 h 3275"/>
              <a:gd name="T44" fmla="*/ 2147483647 w 4897"/>
              <a:gd name="T45" fmla="*/ 2147483647 h 3275"/>
              <a:gd name="T46" fmla="*/ 2147483647 w 4897"/>
              <a:gd name="T47" fmla="*/ 2147483647 h 3275"/>
              <a:gd name="T48" fmla="*/ 2147483647 w 4897"/>
              <a:gd name="T49" fmla="*/ 2147483647 h 3275"/>
              <a:gd name="T50" fmla="*/ 2147483647 w 4897"/>
              <a:gd name="T51" fmla="*/ 2147483647 h 3275"/>
              <a:gd name="T52" fmla="*/ 2147483647 w 4897"/>
              <a:gd name="T53" fmla="*/ 2147483647 h 3275"/>
              <a:gd name="T54" fmla="*/ 2147483647 w 4897"/>
              <a:gd name="T55" fmla="*/ 2147483647 h 3275"/>
              <a:gd name="T56" fmla="*/ 2147483647 w 4897"/>
              <a:gd name="T57" fmla="*/ 2147483647 h 3275"/>
              <a:gd name="T58" fmla="*/ 2147483647 w 4897"/>
              <a:gd name="T59" fmla="*/ 2147483647 h 3275"/>
              <a:gd name="T60" fmla="*/ 2147483647 w 4897"/>
              <a:gd name="T61" fmla="*/ 2147483647 h 3275"/>
              <a:gd name="T62" fmla="*/ 2147483647 w 4897"/>
              <a:gd name="T63" fmla="*/ 2147483647 h 3275"/>
              <a:gd name="T64" fmla="*/ 2147483647 w 4897"/>
              <a:gd name="T65" fmla="*/ 2147483647 h 3275"/>
              <a:gd name="T66" fmla="*/ 2147483647 w 4897"/>
              <a:gd name="T67" fmla="*/ 2147483647 h 3275"/>
              <a:gd name="T68" fmla="*/ 2147483647 w 4897"/>
              <a:gd name="T69" fmla="*/ 2147483647 h 3275"/>
              <a:gd name="T70" fmla="*/ 2147483647 w 4897"/>
              <a:gd name="T71" fmla="*/ 2147483647 h 3275"/>
              <a:gd name="T72" fmla="*/ 2147483647 w 4897"/>
              <a:gd name="T73" fmla="*/ 2147483647 h 3275"/>
              <a:gd name="T74" fmla="*/ 2147483647 w 4897"/>
              <a:gd name="T75" fmla="*/ 2147483647 h 3275"/>
              <a:gd name="T76" fmla="*/ 2147483647 w 4897"/>
              <a:gd name="T77" fmla="*/ 2147483647 h 3275"/>
              <a:gd name="T78" fmla="*/ 2147483647 w 4897"/>
              <a:gd name="T79" fmla="*/ 2147483647 h 3275"/>
              <a:gd name="T80" fmla="*/ 2147483647 w 4897"/>
              <a:gd name="T81" fmla="*/ 2147483647 h 3275"/>
              <a:gd name="T82" fmla="*/ 2147483647 w 4897"/>
              <a:gd name="T83" fmla="*/ 2147483647 h 3275"/>
              <a:gd name="T84" fmla="*/ 2147483647 w 4897"/>
              <a:gd name="T85" fmla="*/ 2147483647 h 3275"/>
              <a:gd name="T86" fmla="*/ 2147483647 w 4897"/>
              <a:gd name="T87" fmla="*/ 2147483647 h 3275"/>
              <a:gd name="T88" fmla="*/ 2147483647 w 4897"/>
              <a:gd name="T89" fmla="*/ 2147483647 h 3275"/>
              <a:gd name="T90" fmla="*/ 2147483647 w 4897"/>
              <a:gd name="T91" fmla="*/ 2147483647 h 3275"/>
              <a:gd name="T92" fmla="*/ 2147483647 w 4897"/>
              <a:gd name="T93" fmla="*/ 2147483647 h 3275"/>
              <a:gd name="T94" fmla="*/ 2147483647 w 4897"/>
              <a:gd name="T95" fmla="*/ 2147483647 h 3275"/>
              <a:gd name="T96" fmla="*/ 2147483647 w 4897"/>
              <a:gd name="T97" fmla="*/ 2147483647 h 3275"/>
              <a:gd name="T98" fmla="*/ 2147483647 w 4897"/>
              <a:gd name="T99" fmla="*/ 2147483647 h 3275"/>
              <a:gd name="T100" fmla="*/ 2147483647 w 4897"/>
              <a:gd name="T101" fmla="*/ 2147483647 h 3275"/>
              <a:gd name="T102" fmla="*/ 2147483647 w 4897"/>
              <a:gd name="T103" fmla="*/ 2147483647 h 3275"/>
              <a:gd name="T104" fmla="*/ 2147483647 w 4897"/>
              <a:gd name="T105" fmla="*/ 2147483647 h 3275"/>
              <a:gd name="T106" fmla="*/ 2147483647 w 4897"/>
              <a:gd name="T107" fmla="*/ 2147483647 h 3275"/>
              <a:gd name="T108" fmla="*/ 2147483647 w 4897"/>
              <a:gd name="T109" fmla="*/ 2147483647 h 3275"/>
              <a:gd name="T110" fmla="*/ 2147483647 w 4897"/>
              <a:gd name="T111" fmla="*/ 2147483647 h 3275"/>
              <a:gd name="T112" fmla="*/ 2147483647 w 4897"/>
              <a:gd name="T113" fmla="*/ 2147483647 h 3275"/>
              <a:gd name="T114" fmla="*/ 2147483647 w 4897"/>
              <a:gd name="T115" fmla="*/ 2147483647 h 3275"/>
              <a:gd name="T116" fmla="*/ 2147483647 w 4897"/>
              <a:gd name="T117" fmla="*/ 2147483647 h 3275"/>
              <a:gd name="T118" fmla="*/ 2147483647 w 4897"/>
              <a:gd name="T119" fmla="*/ 2147483647 h 3275"/>
              <a:gd name="T120" fmla="*/ 2147483647 w 4897"/>
              <a:gd name="T121" fmla="*/ 2147483647 h 3275"/>
              <a:gd name="T122" fmla="*/ 2147483647 w 4897"/>
              <a:gd name="T123" fmla="*/ 2147483647 h 3275"/>
              <a:gd name="T124" fmla="*/ 2147483647 w 4897"/>
              <a:gd name="T125" fmla="*/ 2147483647 h 32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97"/>
              <a:gd name="T190" fmla="*/ 0 h 3275"/>
              <a:gd name="T191" fmla="*/ 4897 w 4897"/>
              <a:gd name="T192" fmla="*/ 3275 h 327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97" h="3275">
                <a:moveTo>
                  <a:pt x="1969" y="1342"/>
                </a:moveTo>
                <a:lnTo>
                  <a:pt x="1959" y="1335"/>
                </a:lnTo>
                <a:lnTo>
                  <a:pt x="1949" y="1327"/>
                </a:lnTo>
                <a:lnTo>
                  <a:pt x="1942" y="1320"/>
                </a:lnTo>
                <a:lnTo>
                  <a:pt x="1932" y="1312"/>
                </a:lnTo>
                <a:lnTo>
                  <a:pt x="1924" y="1307"/>
                </a:lnTo>
                <a:lnTo>
                  <a:pt x="1917" y="1299"/>
                </a:lnTo>
                <a:lnTo>
                  <a:pt x="1909" y="1292"/>
                </a:lnTo>
                <a:lnTo>
                  <a:pt x="1902" y="1284"/>
                </a:lnTo>
                <a:lnTo>
                  <a:pt x="1897" y="1277"/>
                </a:lnTo>
                <a:lnTo>
                  <a:pt x="1892" y="1267"/>
                </a:lnTo>
                <a:lnTo>
                  <a:pt x="1887" y="1259"/>
                </a:lnTo>
                <a:lnTo>
                  <a:pt x="1882" y="1252"/>
                </a:lnTo>
                <a:lnTo>
                  <a:pt x="1879" y="1244"/>
                </a:lnTo>
                <a:lnTo>
                  <a:pt x="1879" y="1234"/>
                </a:lnTo>
                <a:lnTo>
                  <a:pt x="1877" y="1227"/>
                </a:lnTo>
                <a:lnTo>
                  <a:pt x="1879" y="1217"/>
                </a:lnTo>
                <a:lnTo>
                  <a:pt x="1879" y="1194"/>
                </a:lnTo>
                <a:lnTo>
                  <a:pt x="1882" y="1172"/>
                </a:lnTo>
                <a:lnTo>
                  <a:pt x="1887" y="1152"/>
                </a:lnTo>
                <a:lnTo>
                  <a:pt x="1889" y="1132"/>
                </a:lnTo>
                <a:lnTo>
                  <a:pt x="1894" y="1114"/>
                </a:lnTo>
                <a:lnTo>
                  <a:pt x="1902" y="1099"/>
                </a:lnTo>
                <a:lnTo>
                  <a:pt x="1907" y="1082"/>
                </a:lnTo>
                <a:lnTo>
                  <a:pt x="1914" y="1067"/>
                </a:lnTo>
                <a:lnTo>
                  <a:pt x="1922" y="1052"/>
                </a:lnTo>
                <a:lnTo>
                  <a:pt x="1932" y="1034"/>
                </a:lnTo>
                <a:lnTo>
                  <a:pt x="1942" y="1019"/>
                </a:lnTo>
                <a:lnTo>
                  <a:pt x="1952" y="1002"/>
                </a:lnTo>
                <a:lnTo>
                  <a:pt x="1964" y="984"/>
                </a:lnTo>
                <a:lnTo>
                  <a:pt x="1977" y="964"/>
                </a:lnTo>
                <a:lnTo>
                  <a:pt x="1992" y="941"/>
                </a:lnTo>
                <a:lnTo>
                  <a:pt x="2007" y="919"/>
                </a:lnTo>
                <a:lnTo>
                  <a:pt x="2002" y="894"/>
                </a:lnTo>
                <a:lnTo>
                  <a:pt x="1997" y="869"/>
                </a:lnTo>
                <a:lnTo>
                  <a:pt x="1992" y="841"/>
                </a:lnTo>
                <a:lnTo>
                  <a:pt x="1987" y="816"/>
                </a:lnTo>
                <a:lnTo>
                  <a:pt x="1982" y="791"/>
                </a:lnTo>
                <a:lnTo>
                  <a:pt x="1977" y="764"/>
                </a:lnTo>
                <a:lnTo>
                  <a:pt x="1972" y="739"/>
                </a:lnTo>
                <a:lnTo>
                  <a:pt x="1964" y="711"/>
                </a:lnTo>
                <a:lnTo>
                  <a:pt x="1959" y="686"/>
                </a:lnTo>
                <a:lnTo>
                  <a:pt x="1952" y="659"/>
                </a:lnTo>
                <a:lnTo>
                  <a:pt x="1947" y="628"/>
                </a:lnTo>
                <a:lnTo>
                  <a:pt x="1939" y="601"/>
                </a:lnTo>
                <a:lnTo>
                  <a:pt x="1934" y="571"/>
                </a:lnTo>
                <a:lnTo>
                  <a:pt x="1927" y="541"/>
                </a:lnTo>
                <a:lnTo>
                  <a:pt x="1919" y="511"/>
                </a:lnTo>
                <a:lnTo>
                  <a:pt x="1912" y="481"/>
                </a:lnTo>
                <a:lnTo>
                  <a:pt x="1932" y="411"/>
                </a:lnTo>
                <a:lnTo>
                  <a:pt x="1977" y="483"/>
                </a:lnTo>
                <a:lnTo>
                  <a:pt x="1984" y="526"/>
                </a:lnTo>
                <a:lnTo>
                  <a:pt x="1992" y="563"/>
                </a:lnTo>
                <a:lnTo>
                  <a:pt x="1997" y="601"/>
                </a:lnTo>
                <a:lnTo>
                  <a:pt x="2004" y="638"/>
                </a:lnTo>
                <a:lnTo>
                  <a:pt x="2009" y="676"/>
                </a:lnTo>
                <a:lnTo>
                  <a:pt x="2017" y="711"/>
                </a:lnTo>
                <a:lnTo>
                  <a:pt x="2022" y="744"/>
                </a:lnTo>
                <a:lnTo>
                  <a:pt x="2029" y="779"/>
                </a:lnTo>
                <a:lnTo>
                  <a:pt x="2034" y="811"/>
                </a:lnTo>
                <a:lnTo>
                  <a:pt x="2039" y="844"/>
                </a:lnTo>
                <a:lnTo>
                  <a:pt x="2044" y="876"/>
                </a:lnTo>
                <a:lnTo>
                  <a:pt x="2052" y="909"/>
                </a:lnTo>
                <a:lnTo>
                  <a:pt x="2057" y="939"/>
                </a:lnTo>
                <a:lnTo>
                  <a:pt x="2062" y="971"/>
                </a:lnTo>
                <a:lnTo>
                  <a:pt x="2067" y="1004"/>
                </a:lnTo>
                <a:lnTo>
                  <a:pt x="2072" y="1034"/>
                </a:lnTo>
                <a:lnTo>
                  <a:pt x="2077" y="1017"/>
                </a:lnTo>
                <a:lnTo>
                  <a:pt x="2079" y="1002"/>
                </a:lnTo>
                <a:lnTo>
                  <a:pt x="2084" y="987"/>
                </a:lnTo>
                <a:lnTo>
                  <a:pt x="2089" y="971"/>
                </a:lnTo>
                <a:lnTo>
                  <a:pt x="2097" y="956"/>
                </a:lnTo>
                <a:lnTo>
                  <a:pt x="2102" y="941"/>
                </a:lnTo>
                <a:lnTo>
                  <a:pt x="2109" y="926"/>
                </a:lnTo>
                <a:lnTo>
                  <a:pt x="2117" y="914"/>
                </a:lnTo>
                <a:lnTo>
                  <a:pt x="2127" y="899"/>
                </a:lnTo>
                <a:lnTo>
                  <a:pt x="2137" y="884"/>
                </a:lnTo>
                <a:lnTo>
                  <a:pt x="2147" y="866"/>
                </a:lnTo>
                <a:lnTo>
                  <a:pt x="2157" y="851"/>
                </a:lnTo>
                <a:lnTo>
                  <a:pt x="2169" y="831"/>
                </a:lnTo>
                <a:lnTo>
                  <a:pt x="2182" y="814"/>
                </a:lnTo>
                <a:lnTo>
                  <a:pt x="2195" y="791"/>
                </a:lnTo>
                <a:lnTo>
                  <a:pt x="2210" y="771"/>
                </a:lnTo>
                <a:lnTo>
                  <a:pt x="2205" y="731"/>
                </a:lnTo>
                <a:lnTo>
                  <a:pt x="2197" y="694"/>
                </a:lnTo>
                <a:lnTo>
                  <a:pt x="2192" y="656"/>
                </a:lnTo>
                <a:lnTo>
                  <a:pt x="2187" y="618"/>
                </a:lnTo>
                <a:lnTo>
                  <a:pt x="2182" y="583"/>
                </a:lnTo>
                <a:lnTo>
                  <a:pt x="2177" y="548"/>
                </a:lnTo>
                <a:lnTo>
                  <a:pt x="2169" y="513"/>
                </a:lnTo>
                <a:lnTo>
                  <a:pt x="2164" y="481"/>
                </a:lnTo>
                <a:lnTo>
                  <a:pt x="2159" y="448"/>
                </a:lnTo>
                <a:lnTo>
                  <a:pt x="2154" y="416"/>
                </a:lnTo>
                <a:lnTo>
                  <a:pt x="2149" y="386"/>
                </a:lnTo>
                <a:lnTo>
                  <a:pt x="2144" y="356"/>
                </a:lnTo>
                <a:lnTo>
                  <a:pt x="2139" y="328"/>
                </a:lnTo>
                <a:lnTo>
                  <a:pt x="2134" y="303"/>
                </a:lnTo>
                <a:lnTo>
                  <a:pt x="2129" y="275"/>
                </a:lnTo>
                <a:lnTo>
                  <a:pt x="2127" y="253"/>
                </a:lnTo>
                <a:lnTo>
                  <a:pt x="2127" y="250"/>
                </a:lnTo>
                <a:lnTo>
                  <a:pt x="2127" y="245"/>
                </a:lnTo>
                <a:lnTo>
                  <a:pt x="2127" y="243"/>
                </a:lnTo>
                <a:lnTo>
                  <a:pt x="2127" y="238"/>
                </a:lnTo>
                <a:lnTo>
                  <a:pt x="2127" y="230"/>
                </a:lnTo>
                <a:lnTo>
                  <a:pt x="2127" y="225"/>
                </a:lnTo>
                <a:lnTo>
                  <a:pt x="2127" y="218"/>
                </a:lnTo>
                <a:lnTo>
                  <a:pt x="2129" y="210"/>
                </a:lnTo>
                <a:lnTo>
                  <a:pt x="2129" y="203"/>
                </a:lnTo>
                <a:lnTo>
                  <a:pt x="2129" y="198"/>
                </a:lnTo>
                <a:lnTo>
                  <a:pt x="2132" y="190"/>
                </a:lnTo>
                <a:lnTo>
                  <a:pt x="2132" y="183"/>
                </a:lnTo>
                <a:lnTo>
                  <a:pt x="2134" y="175"/>
                </a:lnTo>
                <a:lnTo>
                  <a:pt x="2137" y="170"/>
                </a:lnTo>
                <a:lnTo>
                  <a:pt x="2139" y="165"/>
                </a:lnTo>
                <a:lnTo>
                  <a:pt x="2142" y="168"/>
                </a:lnTo>
                <a:lnTo>
                  <a:pt x="2144" y="170"/>
                </a:lnTo>
                <a:lnTo>
                  <a:pt x="2147" y="170"/>
                </a:lnTo>
                <a:lnTo>
                  <a:pt x="2149" y="173"/>
                </a:lnTo>
                <a:lnTo>
                  <a:pt x="2152" y="173"/>
                </a:lnTo>
                <a:lnTo>
                  <a:pt x="2152" y="175"/>
                </a:lnTo>
                <a:lnTo>
                  <a:pt x="2154" y="175"/>
                </a:lnTo>
                <a:lnTo>
                  <a:pt x="2154" y="178"/>
                </a:lnTo>
                <a:lnTo>
                  <a:pt x="2157" y="178"/>
                </a:lnTo>
                <a:lnTo>
                  <a:pt x="2157" y="180"/>
                </a:lnTo>
                <a:lnTo>
                  <a:pt x="2157" y="183"/>
                </a:lnTo>
                <a:lnTo>
                  <a:pt x="2159" y="183"/>
                </a:lnTo>
                <a:lnTo>
                  <a:pt x="2159" y="185"/>
                </a:lnTo>
                <a:lnTo>
                  <a:pt x="2164" y="208"/>
                </a:lnTo>
                <a:lnTo>
                  <a:pt x="2172" y="233"/>
                </a:lnTo>
                <a:lnTo>
                  <a:pt x="2180" y="265"/>
                </a:lnTo>
                <a:lnTo>
                  <a:pt x="2187" y="300"/>
                </a:lnTo>
                <a:lnTo>
                  <a:pt x="2195" y="341"/>
                </a:lnTo>
                <a:lnTo>
                  <a:pt x="2202" y="383"/>
                </a:lnTo>
                <a:lnTo>
                  <a:pt x="2212" y="431"/>
                </a:lnTo>
                <a:lnTo>
                  <a:pt x="2220" y="481"/>
                </a:lnTo>
                <a:lnTo>
                  <a:pt x="2230" y="533"/>
                </a:lnTo>
                <a:lnTo>
                  <a:pt x="2240" y="588"/>
                </a:lnTo>
                <a:lnTo>
                  <a:pt x="2247" y="643"/>
                </a:lnTo>
                <a:lnTo>
                  <a:pt x="2257" y="701"/>
                </a:lnTo>
                <a:lnTo>
                  <a:pt x="2267" y="761"/>
                </a:lnTo>
                <a:lnTo>
                  <a:pt x="2277" y="819"/>
                </a:lnTo>
                <a:lnTo>
                  <a:pt x="2287" y="879"/>
                </a:lnTo>
                <a:lnTo>
                  <a:pt x="2297" y="939"/>
                </a:lnTo>
                <a:lnTo>
                  <a:pt x="2297" y="919"/>
                </a:lnTo>
                <a:lnTo>
                  <a:pt x="2300" y="899"/>
                </a:lnTo>
                <a:lnTo>
                  <a:pt x="2305" y="881"/>
                </a:lnTo>
                <a:lnTo>
                  <a:pt x="2310" y="864"/>
                </a:lnTo>
                <a:lnTo>
                  <a:pt x="2315" y="846"/>
                </a:lnTo>
                <a:lnTo>
                  <a:pt x="2320" y="831"/>
                </a:lnTo>
                <a:lnTo>
                  <a:pt x="2327" y="816"/>
                </a:lnTo>
                <a:lnTo>
                  <a:pt x="2335" y="801"/>
                </a:lnTo>
                <a:lnTo>
                  <a:pt x="2345" y="784"/>
                </a:lnTo>
                <a:lnTo>
                  <a:pt x="2352" y="769"/>
                </a:lnTo>
                <a:lnTo>
                  <a:pt x="2365" y="751"/>
                </a:lnTo>
                <a:lnTo>
                  <a:pt x="2375" y="734"/>
                </a:lnTo>
                <a:lnTo>
                  <a:pt x="2387" y="714"/>
                </a:lnTo>
                <a:lnTo>
                  <a:pt x="2402" y="694"/>
                </a:lnTo>
                <a:lnTo>
                  <a:pt x="2417" y="671"/>
                </a:lnTo>
                <a:lnTo>
                  <a:pt x="2432" y="646"/>
                </a:lnTo>
                <a:lnTo>
                  <a:pt x="2427" y="606"/>
                </a:lnTo>
                <a:lnTo>
                  <a:pt x="2420" y="566"/>
                </a:lnTo>
                <a:lnTo>
                  <a:pt x="2415" y="526"/>
                </a:lnTo>
                <a:lnTo>
                  <a:pt x="2407" y="488"/>
                </a:lnTo>
                <a:lnTo>
                  <a:pt x="2400" y="451"/>
                </a:lnTo>
                <a:lnTo>
                  <a:pt x="2395" y="413"/>
                </a:lnTo>
                <a:lnTo>
                  <a:pt x="2387" y="378"/>
                </a:lnTo>
                <a:lnTo>
                  <a:pt x="2382" y="341"/>
                </a:lnTo>
                <a:lnTo>
                  <a:pt x="2375" y="305"/>
                </a:lnTo>
                <a:lnTo>
                  <a:pt x="2370" y="273"/>
                </a:lnTo>
                <a:lnTo>
                  <a:pt x="2365" y="238"/>
                </a:lnTo>
                <a:lnTo>
                  <a:pt x="2357" y="208"/>
                </a:lnTo>
                <a:lnTo>
                  <a:pt x="2352" y="175"/>
                </a:lnTo>
                <a:lnTo>
                  <a:pt x="2347" y="145"/>
                </a:lnTo>
                <a:lnTo>
                  <a:pt x="2342" y="115"/>
                </a:lnTo>
                <a:lnTo>
                  <a:pt x="2337" y="88"/>
                </a:lnTo>
                <a:lnTo>
                  <a:pt x="2337" y="85"/>
                </a:lnTo>
                <a:lnTo>
                  <a:pt x="2337" y="80"/>
                </a:lnTo>
                <a:lnTo>
                  <a:pt x="2337" y="78"/>
                </a:lnTo>
                <a:lnTo>
                  <a:pt x="2337" y="73"/>
                </a:lnTo>
                <a:lnTo>
                  <a:pt x="2337" y="65"/>
                </a:lnTo>
                <a:lnTo>
                  <a:pt x="2340" y="60"/>
                </a:lnTo>
                <a:lnTo>
                  <a:pt x="2340" y="53"/>
                </a:lnTo>
                <a:lnTo>
                  <a:pt x="2340" y="45"/>
                </a:lnTo>
                <a:lnTo>
                  <a:pt x="2340" y="38"/>
                </a:lnTo>
                <a:lnTo>
                  <a:pt x="2342" y="30"/>
                </a:lnTo>
                <a:lnTo>
                  <a:pt x="2342" y="25"/>
                </a:lnTo>
                <a:lnTo>
                  <a:pt x="2345" y="18"/>
                </a:lnTo>
                <a:lnTo>
                  <a:pt x="2345" y="10"/>
                </a:lnTo>
                <a:lnTo>
                  <a:pt x="2347" y="5"/>
                </a:lnTo>
                <a:lnTo>
                  <a:pt x="2350" y="0"/>
                </a:lnTo>
                <a:lnTo>
                  <a:pt x="2352" y="3"/>
                </a:lnTo>
                <a:lnTo>
                  <a:pt x="2355" y="3"/>
                </a:lnTo>
                <a:lnTo>
                  <a:pt x="2357" y="3"/>
                </a:lnTo>
                <a:lnTo>
                  <a:pt x="2357" y="5"/>
                </a:lnTo>
                <a:lnTo>
                  <a:pt x="2360" y="5"/>
                </a:lnTo>
                <a:lnTo>
                  <a:pt x="2360" y="8"/>
                </a:lnTo>
                <a:lnTo>
                  <a:pt x="2362" y="8"/>
                </a:lnTo>
                <a:lnTo>
                  <a:pt x="2365" y="10"/>
                </a:lnTo>
                <a:lnTo>
                  <a:pt x="2367" y="13"/>
                </a:lnTo>
                <a:lnTo>
                  <a:pt x="2367" y="15"/>
                </a:lnTo>
                <a:lnTo>
                  <a:pt x="2370" y="18"/>
                </a:lnTo>
                <a:lnTo>
                  <a:pt x="2372" y="20"/>
                </a:lnTo>
                <a:lnTo>
                  <a:pt x="2380" y="50"/>
                </a:lnTo>
                <a:lnTo>
                  <a:pt x="2387" y="90"/>
                </a:lnTo>
                <a:lnTo>
                  <a:pt x="2397" y="135"/>
                </a:lnTo>
                <a:lnTo>
                  <a:pt x="2410" y="190"/>
                </a:lnTo>
                <a:lnTo>
                  <a:pt x="2420" y="250"/>
                </a:lnTo>
                <a:lnTo>
                  <a:pt x="2432" y="315"/>
                </a:lnTo>
                <a:lnTo>
                  <a:pt x="2445" y="386"/>
                </a:lnTo>
                <a:lnTo>
                  <a:pt x="2457" y="458"/>
                </a:lnTo>
                <a:lnTo>
                  <a:pt x="2470" y="536"/>
                </a:lnTo>
                <a:lnTo>
                  <a:pt x="2482" y="613"/>
                </a:lnTo>
                <a:lnTo>
                  <a:pt x="2495" y="694"/>
                </a:lnTo>
                <a:lnTo>
                  <a:pt x="2505" y="771"/>
                </a:lnTo>
                <a:lnTo>
                  <a:pt x="2517" y="849"/>
                </a:lnTo>
                <a:lnTo>
                  <a:pt x="2527" y="924"/>
                </a:lnTo>
                <a:lnTo>
                  <a:pt x="2540" y="999"/>
                </a:lnTo>
                <a:lnTo>
                  <a:pt x="2550" y="1069"/>
                </a:lnTo>
                <a:lnTo>
                  <a:pt x="2592" y="1097"/>
                </a:lnTo>
                <a:lnTo>
                  <a:pt x="2637" y="1127"/>
                </a:lnTo>
                <a:lnTo>
                  <a:pt x="2685" y="1159"/>
                </a:lnTo>
                <a:lnTo>
                  <a:pt x="2735" y="1194"/>
                </a:lnTo>
                <a:lnTo>
                  <a:pt x="2785" y="1229"/>
                </a:lnTo>
                <a:lnTo>
                  <a:pt x="2838" y="1264"/>
                </a:lnTo>
                <a:lnTo>
                  <a:pt x="2888" y="1302"/>
                </a:lnTo>
                <a:lnTo>
                  <a:pt x="2935" y="1342"/>
                </a:lnTo>
                <a:lnTo>
                  <a:pt x="2983" y="1382"/>
                </a:lnTo>
                <a:lnTo>
                  <a:pt x="3028" y="1425"/>
                </a:lnTo>
                <a:lnTo>
                  <a:pt x="3073" y="1467"/>
                </a:lnTo>
                <a:lnTo>
                  <a:pt x="3110" y="1512"/>
                </a:lnTo>
                <a:lnTo>
                  <a:pt x="3145" y="1557"/>
                </a:lnTo>
                <a:lnTo>
                  <a:pt x="3178" y="1602"/>
                </a:lnTo>
                <a:lnTo>
                  <a:pt x="3203" y="1650"/>
                </a:lnTo>
                <a:lnTo>
                  <a:pt x="3223" y="1698"/>
                </a:lnTo>
                <a:lnTo>
                  <a:pt x="3233" y="1725"/>
                </a:lnTo>
                <a:lnTo>
                  <a:pt x="3238" y="1755"/>
                </a:lnTo>
                <a:lnTo>
                  <a:pt x="3243" y="1785"/>
                </a:lnTo>
                <a:lnTo>
                  <a:pt x="3245" y="1815"/>
                </a:lnTo>
                <a:lnTo>
                  <a:pt x="3248" y="1845"/>
                </a:lnTo>
                <a:lnTo>
                  <a:pt x="3245" y="1875"/>
                </a:lnTo>
                <a:lnTo>
                  <a:pt x="3243" y="1905"/>
                </a:lnTo>
                <a:lnTo>
                  <a:pt x="3238" y="1935"/>
                </a:lnTo>
                <a:lnTo>
                  <a:pt x="3233" y="1966"/>
                </a:lnTo>
                <a:lnTo>
                  <a:pt x="3225" y="1993"/>
                </a:lnTo>
                <a:lnTo>
                  <a:pt x="3218" y="2023"/>
                </a:lnTo>
                <a:lnTo>
                  <a:pt x="3205" y="2051"/>
                </a:lnTo>
                <a:lnTo>
                  <a:pt x="3195" y="2078"/>
                </a:lnTo>
                <a:lnTo>
                  <a:pt x="3183" y="2106"/>
                </a:lnTo>
                <a:lnTo>
                  <a:pt x="3168" y="2131"/>
                </a:lnTo>
                <a:lnTo>
                  <a:pt x="3153" y="2156"/>
                </a:lnTo>
                <a:lnTo>
                  <a:pt x="3168" y="2171"/>
                </a:lnTo>
                <a:lnTo>
                  <a:pt x="3180" y="2183"/>
                </a:lnTo>
                <a:lnTo>
                  <a:pt x="3195" y="2198"/>
                </a:lnTo>
                <a:lnTo>
                  <a:pt x="3208" y="2211"/>
                </a:lnTo>
                <a:lnTo>
                  <a:pt x="3223" y="2226"/>
                </a:lnTo>
                <a:lnTo>
                  <a:pt x="3238" y="2238"/>
                </a:lnTo>
                <a:lnTo>
                  <a:pt x="3250" y="2251"/>
                </a:lnTo>
                <a:lnTo>
                  <a:pt x="3266" y="2266"/>
                </a:lnTo>
                <a:lnTo>
                  <a:pt x="3278" y="2278"/>
                </a:lnTo>
                <a:lnTo>
                  <a:pt x="3293" y="2291"/>
                </a:lnTo>
                <a:lnTo>
                  <a:pt x="3308" y="2304"/>
                </a:lnTo>
                <a:lnTo>
                  <a:pt x="3321" y="2316"/>
                </a:lnTo>
                <a:lnTo>
                  <a:pt x="3336" y="2329"/>
                </a:lnTo>
                <a:lnTo>
                  <a:pt x="3348" y="2341"/>
                </a:lnTo>
                <a:lnTo>
                  <a:pt x="3363" y="2351"/>
                </a:lnTo>
                <a:lnTo>
                  <a:pt x="3376" y="2364"/>
                </a:lnTo>
                <a:lnTo>
                  <a:pt x="3391" y="2376"/>
                </a:lnTo>
                <a:lnTo>
                  <a:pt x="3403" y="2386"/>
                </a:lnTo>
                <a:lnTo>
                  <a:pt x="3418" y="2396"/>
                </a:lnTo>
                <a:lnTo>
                  <a:pt x="3431" y="2406"/>
                </a:lnTo>
                <a:lnTo>
                  <a:pt x="3443" y="2414"/>
                </a:lnTo>
                <a:lnTo>
                  <a:pt x="3453" y="2424"/>
                </a:lnTo>
                <a:lnTo>
                  <a:pt x="3466" y="2431"/>
                </a:lnTo>
                <a:lnTo>
                  <a:pt x="3481" y="2436"/>
                </a:lnTo>
                <a:lnTo>
                  <a:pt x="3493" y="2444"/>
                </a:lnTo>
                <a:lnTo>
                  <a:pt x="3506" y="2449"/>
                </a:lnTo>
                <a:lnTo>
                  <a:pt x="3521" y="2454"/>
                </a:lnTo>
                <a:lnTo>
                  <a:pt x="3538" y="2459"/>
                </a:lnTo>
                <a:lnTo>
                  <a:pt x="3556" y="2461"/>
                </a:lnTo>
                <a:lnTo>
                  <a:pt x="3573" y="2464"/>
                </a:lnTo>
                <a:lnTo>
                  <a:pt x="3593" y="2466"/>
                </a:lnTo>
                <a:lnTo>
                  <a:pt x="3616" y="2466"/>
                </a:lnTo>
                <a:lnTo>
                  <a:pt x="3696" y="2471"/>
                </a:lnTo>
                <a:lnTo>
                  <a:pt x="3773" y="2474"/>
                </a:lnTo>
                <a:lnTo>
                  <a:pt x="3846" y="2476"/>
                </a:lnTo>
                <a:lnTo>
                  <a:pt x="3919" y="2479"/>
                </a:lnTo>
                <a:lnTo>
                  <a:pt x="3986" y="2479"/>
                </a:lnTo>
                <a:lnTo>
                  <a:pt x="4054" y="2484"/>
                </a:lnTo>
                <a:lnTo>
                  <a:pt x="4119" y="2486"/>
                </a:lnTo>
                <a:lnTo>
                  <a:pt x="4181" y="2489"/>
                </a:lnTo>
                <a:lnTo>
                  <a:pt x="4244" y="2494"/>
                </a:lnTo>
                <a:lnTo>
                  <a:pt x="4306" y="2499"/>
                </a:lnTo>
                <a:lnTo>
                  <a:pt x="4369" y="2506"/>
                </a:lnTo>
                <a:lnTo>
                  <a:pt x="4432" y="2514"/>
                </a:lnTo>
                <a:lnTo>
                  <a:pt x="4497" y="2521"/>
                </a:lnTo>
                <a:lnTo>
                  <a:pt x="4562" y="2531"/>
                </a:lnTo>
                <a:lnTo>
                  <a:pt x="4627" y="2544"/>
                </a:lnTo>
                <a:lnTo>
                  <a:pt x="4697" y="2559"/>
                </a:lnTo>
                <a:lnTo>
                  <a:pt x="4707" y="2561"/>
                </a:lnTo>
                <a:lnTo>
                  <a:pt x="4717" y="2561"/>
                </a:lnTo>
                <a:lnTo>
                  <a:pt x="4729" y="2564"/>
                </a:lnTo>
                <a:lnTo>
                  <a:pt x="4739" y="2564"/>
                </a:lnTo>
                <a:lnTo>
                  <a:pt x="4752" y="2566"/>
                </a:lnTo>
                <a:lnTo>
                  <a:pt x="4764" y="2566"/>
                </a:lnTo>
                <a:lnTo>
                  <a:pt x="4777" y="2569"/>
                </a:lnTo>
                <a:lnTo>
                  <a:pt x="4789" y="2569"/>
                </a:lnTo>
                <a:lnTo>
                  <a:pt x="4799" y="2569"/>
                </a:lnTo>
                <a:lnTo>
                  <a:pt x="4812" y="2569"/>
                </a:lnTo>
                <a:lnTo>
                  <a:pt x="4824" y="2569"/>
                </a:lnTo>
                <a:lnTo>
                  <a:pt x="4837" y="2571"/>
                </a:lnTo>
                <a:lnTo>
                  <a:pt x="4849" y="2571"/>
                </a:lnTo>
                <a:lnTo>
                  <a:pt x="4859" y="2571"/>
                </a:lnTo>
                <a:lnTo>
                  <a:pt x="4872" y="2574"/>
                </a:lnTo>
                <a:lnTo>
                  <a:pt x="4882" y="2576"/>
                </a:lnTo>
                <a:lnTo>
                  <a:pt x="4887" y="2576"/>
                </a:lnTo>
                <a:lnTo>
                  <a:pt x="4892" y="2579"/>
                </a:lnTo>
                <a:lnTo>
                  <a:pt x="4894" y="2581"/>
                </a:lnTo>
                <a:lnTo>
                  <a:pt x="4894" y="2584"/>
                </a:lnTo>
                <a:lnTo>
                  <a:pt x="4897" y="2586"/>
                </a:lnTo>
                <a:lnTo>
                  <a:pt x="4897" y="2589"/>
                </a:lnTo>
                <a:lnTo>
                  <a:pt x="4897" y="2591"/>
                </a:lnTo>
                <a:lnTo>
                  <a:pt x="4897" y="2594"/>
                </a:lnTo>
                <a:lnTo>
                  <a:pt x="4894" y="2596"/>
                </a:lnTo>
                <a:lnTo>
                  <a:pt x="4892" y="2599"/>
                </a:lnTo>
                <a:lnTo>
                  <a:pt x="4889" y="2601"/>
                </a:lnTo>
                <a:lnTo>
                  <a:pt x="4884" y="2604"/>
                </a:lnTo>
                <a:lnTo>
                  <a:pt x="4879" y="2606"/>
                </a:lnTo>
                <a:lnTo>
                  <a:pt x="4874" y="2609"/>
                </a:lnTo>
                <a:lnTo>
                  <a:pt x="4869" y="2611"/>
                </a:lnTo>
                <a:lnTo>
                  <a:pt x="4862" y="2611"/>
                </a:lnTo>
                <a:lnTo>
                  <a:pt x="4844" y="2611"/>
                </a:lnTo>
                <a:lnTo>
                  <a:pt x="4827" y="2611"/>
                </a:lnTo>
                <a:lnTo>
                  <a:pt x="4809" y="2609"/>
                </a:lnTo>
                <a:lnTo>
                  <a:pt x="4792" y="2609"/>
                </a:lnTo>
                <a:lnTo>
                  <a:pt x="4774" y="2609"/>
                </a:lnTo>
                <a:lnTo>
                  <a:pt x="4757" y="2606"/>
                </a:lnTo>
                <a:lnTo>
                  <a:pt x="4739" y="2606"/>
                </a:lnTo>
                <a:lnTo>
                  <a:pt x="4722" y="2604"/>
                </a:lnTo>
                <a:lnTo>
                  <a:pt x="4707" y="2604"/>
                </a:lnTo>
                <a:lnTo>
                  <a:pt x="4692" y="2601"/>
                </a:lnTo>
                <a:lnTo>
                  <a:pt x="4677" y="2601"/>
                </a:lnTo>
                <a:lnTo>
                  <a:pt x="4662" y="2599"/>
                </a:lnTo>
                <a:lnTo>
                  <a:pt x="4649" y="2596"/>
                </a:lnTo>
                <a:lnTo>
                  <a:pt x="4637" y="2596"/>
                </a:lnTo>
                <a:lnTo>
                  <a:pt x="4627" y="2594"/>
                </a:lnTo>
                <a:lnTo>
                  <a:pt x="4619" y="2591"/>
                </a:lnTo>
                <a:lnTo>
                  <a:pt x="4599" y="2586"/>
                </a:lnTo>
                <a:lnTo>
                  <a:pt x="4577" y="2581"/>
                </a:lnTo>
                <a:lnTo>
                  <a:pt x="4557" y="2576"/>
                </a:lnTo>
                <a:lnTo>
                  <a:pt x="4532" y="2574"/>
                </a:lnTo>
                <a:lnTo>
                  <a:pt x="4509" y="2569"/>
                </a:lnTo>
                <a:lnTo>
                  <a:pt x="4482" y="2566"/>
                </a:lnTo>
                <a:lnTo>
                  <a:pt x="4457" y="2564"/>
                </a:lnTo>
                <a:lnTo>
                  <a:pt x="4429" y="2561"/>
                </a:lnTo>
                <a:lnTo>
                  <a:pt x="4402" y="2559"/>
                </a:lnTo>
                <a:lnTo>
                  <a:pt x="4372" y="2556"/>
                </a:lnTo>
                <a:lnTo>
                  <a:pt x="4341" y="2554"/>
                </a:lnTo>
                <a:lnTo>
                  <a:pt x="4311" y="2551"/>
                </a:lnTo>
                <a:lnTo>
                  <a:pt x="4281" y="2549"/>
                </a:lnTo>
                <a:lnTo>
                  <a:pt x="4251" y="2546"/>
                </a:lnTo>
                <a:lnTo>
                  <a:pt x="4219" y="2544"/>
                </a:lnTo>
                <a:lnTo>
                  <a:pt x="4189" y="2541"/>
                </a:lnTo>
                <a:lnTo>
                  <a:pt x="4134" y="2536"/>
                </a:lnTo>
                <a:lnTo>
                  <a:pt x="4079" y="2534"/>
                </a:lnTo>
                <a:lnTo>
                  <a:pt x="4021" y="2531"/>
                </a:lnTo>
                <a:lnTo>
                  <a:pt x="3964" y="2529"/>
                </a:lnTo>
                <a:lnTo>
                  <a:pt x="3906" y="2529"/>
                </a:lnTo>
                <a:lnTo>
                  <a:pt x="3851" y="2526"/>
                </a:lnTo>
                <a:lnTo>
                  <a:pt x="3796" y="2526"/>
                </a:lnTo>
                <a:lnTo>
                  <a:pt x="3741" y="2524"/>
                </a:lnTo>
                <a:lnTo>
                  <a:pt x="3691" y="2524"/>
                </a:lnTo>
                <a:lnTo>
                  <a:pt x="3643" y="2524"/>
                </a:lnTo>
                <a:lnTo>
                  <a:pt x="3601" y="2524"/>
                </a:lnTo>
                <a:lnTo>
                  <a:pt x="3561" y="2524"/>
                </a:lnTo>
                <a:lnTo>
                  <a:pt x="3528" y="2521"/>
                </a:lnTo>
                <a:lnTo>
                  <a:pt x="3498" y="2521"/>
                </a:lnTo>
                <a:lnTo>
                  <a:pt x="3478" y="2519"/>
                </a:lnTo>
                <a:lnTo>
                  <a:pt x="3463" y="2516"/>
                </a:lnTo>
                <a:lnTo>
                  <a:pt x="3438" y="2511"/>
                </a:lnTo>
                <a:lnTo>
                  <a:pt x="3416" y="2504"/>
                </a:lnTo>
                <a:lnTo>
                  <a:pt x="3396" y="2496"/>
                </a:lnTo>
                <a:lnTo>
                  <a:pt x="3376" y="2486"/>
                </a:lnTo>
                <a:lnTo>
                  <a:pt x="3358" y="2479"/>
                </a:lnTo>
                <a:lnTo>
                  <a:pt x="3343" y="2469"/>
                </a:lnTo>
                <a:lnTo>
                  <a:pt x="3328" y="2459"/>
                </a:lnTo>
                <a:lnTo>
                  <a:pt x="3313" y="2449"/>
                </a:lnTo>
                <a:lnTo>
                  <a:pt x="3301" y="2439"/>
                </a:lnTo>
                <a:lnTo>
                  <a:pt x="3288" y="2429"/>
                </a:lnTo>
                <a:lnTo>
                  <a:pt x="3276" y="2416"/>
                </a:lnTo>
                <a:lnTo>
                  <a:pt x="3263" y="2406"/>
                </a:lnTo>
                <a:lnTo>
                  <a:pt x="3250" y="2394"/>
                </a:lnTo>
                <a:lnTo>
                  <a:pt x="3238" y="2384"/>
                </a:lnTo>
                <a:lnTo>
                  <a:pt x="3223" y="2371"/>
                </a:lnTo>
                <a:lnTo>
                  <a:pt x="3210" y="2359"/>
                </a:lnTo>
                <a:lnTo>
                  <a:pt x="3203" y="2354"/>
                </a:lnTo>
                <a:lnTo>
                  <a:pt x="3195" y="2349"/>
                </a:lnTo>
                <a:lnTo>
                  <a:pt x="3190" y="2341"/>
                </a:lnTo>
                <a:lnTo>
                  <a:pt x="3183" y="2336"/>
                </a:lnTo>
                <a:lnTo>
                  <a:pt x="3175" y="2329"/>
                </a:lnTo>
                <a:lnTo>
                  <a:pt x="3168" y="2321"/>
                </a:lnTo>
                <a:lnTo>
                  <a:pt x="3160" y="2316"/>
                </a:lnTo>
                <a:lnTo>
                  <a:pt x="3153" y="2309"/>
                </a:lnTo>
                <a:lnTo>
                  <a:pt x="3143" y="2301"/>
                </a:lnTo>
                <a:lnTo>
                  <a:pt x="3135" y="2294"/>
                </a:lnTo>
                <a:lnTo>
                  <a:pt x="3128" y="2286"/>
                </a:lnTo>
                <a:lnTo>
                  <a:pt x="3120" y="2276"/>
                </a:lnTo>
                <a:lnTo>
                  <a:pt x="3113" y="2268"/>
                </a:lnTo>
                <a:lnTo>
                  <a:pt x="3103" y="2261"/>
                </a:lnTo>
                <a:lnTo>
                  <a:pt x="3095" y="2253"/>
                </a:lnTo>
                <a:lnTo>
                  <a:pt x="3088" y="2243"/>
                </a:lnTo>
                <a:lnTo>
                  <a:pt x="3085" y="2246"/>
                </a:lnTo>
                <a:lnTo>
                  <a:pt x="3083" y="2246"/>
                </a:lnTo>
                <a:lnTo>
                  <a:pt x="3080" y="2248"/>
                </a:lnTo>
                <a:lnTo>
                  <a:pt x="3078" y="2251"/>
                </a:lnTo>
                <a:lnTo>
                  <a:pt x="3075" y="2253"/>
                </a:lnTo>
                <a:lnTo>
                  <a:pt x="3070" y="2256"/>
                </a:lnTo>
                <a:lnTo>
                  <a:pt x="3068" y="2258"/>
                </a:lnTo>
                <a:lnTo>
                  <a:pt x="3065" y="2261"/>
                </a:lnTo>
                <a:lnTo>
                  <a:pt x="3063" y="2263"/>
                </a:lnTo>
                <a:lnTo>
                  <a:pt x="3060" y="2266"/>
                </a:lnTo>
                <a:lnTo>
                  <a:pt x="3058" y="2268"/>
                </a:lnTo>
                <a:lnTo>
                  <a:pt x="3055" y="2271"/>
                </a:lnTo>
                <a:lnTo>
                  <a:pt x="3053" y="2273"/>
                </a:lnTo>
                <a:lnTo>
                  <a:pt x="3050" y="2276"/>
                </a:lnTo>
                <a:lnTo>
                  <a:pt x="3048" y="2278"/>
                </a:lnTo>
                <a:lnTo>
                  <a:pt x="3045" y="2281"/>
                </a:lnTo>
                <a:lnTo>
                  <a:pt x="3053" y="2288"/>
                </a:lnTo>
                <a:lnTo>
                  <a:pt x="3060" y="2296"/>
                </a:lnTo>
                <a:lnTo>
                  <a:pt x="3068" y="2304"/>
                </a:lnTo>
                <a:lnTo>
                  <a:pt x="3075" y="2311"/>
                </a:lnTo>
                <a:lnTo>
                  <a:pt x="3083" y="2319"/>
                </a:lnTo>
                <a:lnTo>
                  <a:pt x="3093" y="2326"/>
                </a:lnTo>
                <a:lnTo>
                  <a:pt x="3100" y="2336"/>
                </a:lnTo>
                <a:lnTo>
                  <a:pt x="3108" y="2344"/>
                </a:lnTo>
                <a:lnTo>
                  <a:pt x="3115" y="2351"/>
                </a:lnTo>
                <a:lnTo>
                  <a:pt x="3123" y="2359"/>
                </a:lnTo>
                <a:lnTo>
                  <a:pt x="3130" y="2366"/>
                </a:lnTo>
                <a:lnTo>
                  <a:pt x="3138" y="2371"/>
                </a:lnTo>
                <a:lnTo>
                  <a:pt x="3145" y="2379"/>
                </a:lnTo>
                <a:lnTo>
                  <a:pt x="3155" y="2386"/>
                </a:lnTo>
                <a:lnTo>
                  <a:pt x="3163" y="2394"/>
                </a:lnTo>
                <a:lnTo>
                  <a:pt x="3170" y="2401"/>
                </a:lnTo>
                <a:lnTo>
                  <a:pt x="3183" y="2414"/>
                </a:lnTo>
                <a:lnTo>
                  <a:pt x="3195" y="2424"/>
                </a:lnTo>
                <a:lnTo>
                  <a:pt x="3210" y="2436"/>
                </a:lnTo>
                <a:lnTo>
                  <a:pt x="3223" y="2446"/>
                </a:lnTo>
                <a:lnTo>
                  <a:pt x="3235" y="2456"/>
                </a:lnTo>
                <a:lnTo>
                  <a:pt x="3248" y="2466"/>
                </a:lnTo>
                <a:lnTo>
                  <a:pt x="3260" y="2476"/>
                </a:lnTo>
                <a:lnTo>
                  <a:pt x="3273" y="2486"/>
                </a:lnTo>
                <a:lnTo>
                  <a:pt x="3286" y="2494"/>
                </a:lnTo>
                <a:lnTo>
                  <a:pt x="3301" y="2501"/>
                </a:lnTo>
                <a:lnTo>
                  <a:pt x="3313" y="2511"/>
                </a:lnTo>
                <a:lnTo>
                  <a:pt x="3328" y="2519"/>
                </a:lnTo>
                <a:lnTo>
                  <a:pt x="3343" y="2526"/>
                </a:lnTo>
                <a:lnTo>
                  <a:pt x="3358" y="2534"/>
                </a:lnTo>
                <a:lnTo>
                  <a:pt x="3376" y="2541"/>
                </a:lnTo>
                <a:lnTo>
                  <a:pt x="3393" y="2551"/>
                </a:lnTo>
                <a:lnTo>
                  <a:pt x="3408" y="2554"/>
                </a:lnTo>
                <a:lnTo>
                  <a:pt x="3426" y="2556"/>
                </a:lnTo>
                <a:lnTo>
                  <a:pt x="3448" y="2559"/>
                </a:lnTo>
                <a:lnTo>
                  <a:pt x="3476" y="2561"/>
                </a:lnTo>
                <a:lnTo>
                  <a:pt x="3506" y="2561"/>
                </a:lnTo>
                <a:lnTo>
                  <a:pt x="3538" y="2561"/>
                </a:lnTo>
                <a:lnTo>
                  <a:pt x="3573" y="2561"/>
                </a:lnTo>
                <a:lnTo>
                  <a:pt x="3611" y="2561"/>
                </a:lnTo>
                <a:lnTo>
                  <a:pt x="3648" y="2559"/>
                </a:lnTo>
                <a:lnTo>
                  <a:pt x="3691" y="2559"/>
                </a:lnTo>
                <a:lnTo>
                  <a:pt x="3731" y="2559"/>
                </a:lnTo>
                <a:lnTo>
                  <a:pt x="3773" y="2556"/>
                </a:lnTo>
                <a:lnTo>
                  <a:pt x="3816" y="2556"/>
                </a:lnTo>
                <a:lnTo>
                  <a:pt x="3859" y="2556"/>
                </a:lnTo>
                <a:lnTo>
                  <a:pt x="3899" y="2556"/>
                </a:lnTo>
                <a:lnTo>
                  <a:pt x="3939" y="2559"/>
                </a:lnTo>
                <a:lnTo>
                  <a:pt x="3974" y="2559"/>
                </a:lnTo>
                <a:lnTo>
                  <a:pt x="4006" y="2561"/>
                </a:lnTo>
                <a:lnTo>
                  <a:pt x="4039" y="2564"/>
                </a:lnTo>
                <a:lnTo>
                  <a:pt x="4069" y="2564"/>
                </a:lnTo>
                <a:lnTo>
                  <a:pt x="4099" y="2566"/>
                </a:lnTo>
                <a:lnTo>
                  <a:pt x="4126" y="2566"/>
                </a:lnTo>
                <a:lnTo>
                  <a:pt x="4154" y="2569"/>
                </a:lnTo>
                <a:lnTo>
                  <a:pt x="4181" y="2571"/>
                </a:lnTo>
                <a:lnTo>
                  <a:pt x="4209" y="2571"/>
                </a:lnTo>
                <a:lnTo>
                  <a:pt x="4236" y="2574"/>
                </a:lnTo>
                <a:lnTo>
                  <a:pt x="4266" y="2576"/>
                </a:lnTo>
                <a:lnTo>
                  <a:pt x="4294" y="2579"/>
                </a:lnTo>
                <a:lnTo>
                  <a:pt x="4324" y="2581"/>
                </a:lnTo>
                <a:lnTo>
                  <a:pt x="4357" y="2584"/>
                </a:lnTo>
                <a:lnTo>
                  <a:pt x="4389" y="2589"/>
                </a:lnTo>
                <a:lnTo>
                  <a:pt x="4424" y="2591"/>
                </a:lnTo>
                <a:lnTo>
                  <a:pt x="4432" y="2591"/>
                </a:lnTo>
                <a:lnTo>
                  <a:pt x="4442" y="2594"/>
                </a:lnTo>
                <a:lnTo>
                  <a:pt x="4449" y="2594"/>
                </a:lnTo>
                <a:lnTo>
                  <a:pt x="4457" y="2594"/>
                </a:lnTo>
                <a:lnTo>
                  <a:pt x="4464" y="2596"/>
                </a:lnTo>
                <a:lnTo>
                  <a:pt x="4472" y="2596"/>
                </a:lnTo>
                <a:lnTo>
                  <a:pt x="4479" y="2596"/>
                </a:lnTo>
                <a:lnTo>
                  <a:pt x="4487" y="2599"/>
                </a:lnTo>
                <a:lnTo>
                  <a:pt x="4492" y="2599"/>
                </a:lnTo>
                <a:lnTo>
                  <a:pt x="4499" y="2601"/>
                </a:lnTo>
                <a:lnTo>
                  <a:pt x="4507" y="2601"/>
                </a:lnTo>
                <a:lnTo>
                  <a:pt x="4514" y="2601"/>
                </a:lnTo>
                <a:lnTo>
                  <a:pt x="4522" y="2604"/>
                </a:lnTo>
                <a:lnTo>
                  <a:pt x="4529" y="2604"/>
                </a:lnTo>
                <a:lnTo>
                  <a:pt x="4539" y="2606"/>
                </a:lnTo>
                <a:lnTo>
                  <a:pt x="4547" y="2609"/>
                </a:lnTo>
                <a:lnTo>
                  <a:pt x="4549" y="2611"/>
                </a:lnTo>
                <a:lnTo>
                  <a:pt x="4552" y="2614"/>
                </a:lnTo>
                <a:lnTo>
                  <a:pt x="4552" y="2616"/>
                </a:lnTo>
                <a:lnTo>
                  <a:pt x="4552" y="2619"/>
                </a:lnTo>
                <a:lnTo>
                  <a:pt x="4552" y="2624"/>
                </a:lnTo>
                <a:lnTo>
                  <a:pt x="4552" y="2627"/>
                </a:lnTo>
                <a:lnTo>
                  <a:pt x="4549" y="2629"/>
                </a:lnTo>
                <a:lnTo>
                  <a:pt x="4547" y="2632"/>
                </a:lnTo>
                <a:lnTo>
                  <a:pt x="4544" y="2634"/>
                </a:lnTo>
                <a:lnTo>
                  <a:pt x="4542" y="2634"/>
                </a:lnTo>
                <a:lnTo>
                  <a:pt x="4539" y="2637"/>
                </a:lnTo>
                <a:lnTo>
                  <a:pt x="4534" y="2639"/>
                </a:lnTo>
                <a:lnTo>
                  <a:pt x="4529" y="2639"/>
                </a:lnTo>
                <a:lnTo>
                  <a:pt x="4524" y="2642"/>
                </a:lnTo>
                <a:lnTo>
                  <a:pt x="4517" y="2642"/>
                </a:lnTo>
                <a:lnTo>
                  <a:pt x="4512" y="2642"/>
                </a:lnTo>
                <a:lnTo>
                  <a:pt x="4489" y="2639"/>
                </a:lnTo>
                <a:lnTo>
                  <a:pt x="4472" y="2637"/>
                </a:lnTo>
                <a:lnTo>
                  <a:pt x="4452" y="2634"/>
                </a:lnTo>
                <a:lnTo>
                  <a:pt x="4434" y="2632"/>
                </a:lnTo>
                <a:lnTo>
                  <a:pt x="4417" y="2629"/>
                </a:lnTo>
                <a:lnTo>
                  <a:pt x="4399" y="2627"/>
                </a:lnTo>
                <a:lnTo>
                  <a:pt x="4382" y="2624"/>
                </a:lnTo>
                <a:lnTo>
                  <a:pt x="4367" y="2624"/>
                </a:lnTo>
                <a:lnTo>
                  <a:pt x="4349" y="2622"/>
                </a:lnTo>
                <a:lnTo>
                  <a:pt x="4331" y="2622"/>
                </a:lnTo>
                <a:lnTo>
                  <a:pt x="4314" y="2619"/>
                </a:lnTo>
                <a:lnTo>
                  <a:pt x="4296" y="2619"/>
                </a:lnTo>
                <a:lnTo>
                  <a:pt x="4279" y="2616"/>
                </a:lnTo>
                <a:lnTo>
                  <a:pt x="4261" y="2616"/>
                </a:lnTo>
                <a:lnTo>
                  <a:pt x="4241" y="2614"/>
                </a:lnTo>
                <a:lnTo>
                  <a:pt x="4221" y="2611"/>
                </a:lnTo>
                <a:lnTo>
                  <a:pt x="4161" y="2609"/>
                </a:lnTo>
                <a:lnTo>
                  <a:pt x="4101" y="2606"/>
                </a:lnTo>
                <a:lnTo>
                  <a:pt x="4039" y="2606"/>
                </a:lnTo>
                <a:lnTo>
                  <a:pt x="3976" y="2606"/>
                </a:lnTo>
                <a:lnTo>
                  <a:pt x="3914" y="2606"/>
                </a:lnTo>
                <a:lnTo>
                  <a:pt x="3854" y="2609"/>
                </a:lnTo>
                <a:lnTo>
                  <a:pt x="3793" y="2609"/>
                </a:lnTo>
                <a:lnTo>
                  <a:pt x="3736" y="2611"/>
                </a:lnTo>
                <a:lnTo>
                  <a:pt x="3681" y="2614"/>
                </a:lnTo>
                <a:lnTo>
                  <a:pt x="3628" y="2616"/>
                </a:lnTo>
                <a:lnTo>
                  <a:pt x="3581" y="2619"/>
                </a:lnTo>
                <a:lnTo>
                  <a:pt x="3538" y="2619"/>
                </a:lnTo>
                <a:lnTo>
                  <a:pt x="3501" y="2622"/>
                </a:lnTo>
                <a:lnTo>
                  <a:pt x="3468" y="2622"/>
                </a:lnTo>
                <a:lnTo>
                  <a:pt x="3441" y="2622"/>
                </a:lnTo>
                <a:lnTo>
                  <a:pt x="3423" y="2622"/>
                </a:lnTo>
                <a:lnTo>
                  <a:pt x="3391" y="2619"/>
                </a:lnTo>
                <a:lnTo>
                  <a:pt x="3363" y="2614"/>
                </a:lnTo>
                <a:lnTo>
                  <a:pt x="3341" y="2611"/>
                </a:lnTo>
                <a:lnTo>
                  <a:pt x="3318" y="2606"/>
                </a:lnTo>
                <a:lnTo>
                  <a:pt x="3298" y="2599"/>
                </a:lnTo>
                <a:lnTo>
                  <a:pt x="3278" y="2594"/>
                </a:lnTo>
                <a:lnTo>
                  <a:pt x="3260" y="2586"/>
                </a:lnTo>
                <a:lnTo>
                  <a:pt x="3245" y="2579"/>
                </a:lnTo>
                <a:lnTo>
                  <a:pt x="3230" y="2569"/>
                </a:lnTo>
                <a:lnTo>
                  <a:pt x="3215" y="2561"/>
                </a:lnTo>
                <a:lnTo>
                  <a:pt x="3200" y="2549"/>
                </a:lnTo>
                <a:lnTo>
                  <a:pt x="3185" y="2539"/>
                </a:lnTo>
                <a:lnTo>
                  <a:pt x="3173" y="2526"/>
                </a:lnTo>
                <a:lnTo>
                  <a:pt x="3158" y="2514"/>
                </a:lnTo>
                <a:lnTo>
                  <a:pt x="3140" y="2499"/>
                </a:lnTo>
                <a:lnTo>
                  <a:pt x="3123" y="2484"/>
                </a:lnTo>
                <a:lnTo>
                  <a:pt x="3105" y="2466"/>
                </a:lnTo>
                <a:lnTo>
                  <a:pt x="3085" y="2451"/>
                </a:lnTo>
                <a:lnTo>
                  <a:pt x="3065" y="2434"/>
                </a:lnTo>
                <a:lnTo>
                  <a:pt x="3045" y="2416"/>
                </a:lnTo>
                <a:lnTo>
                  <a:pt x="3025" y="2396"/>
                </a:lnTo>
                <a:lnTo>
                  <a:pt x="3005" y="2379"/>
                </a:lnTo>
                <a:lnTo>
                  <a:pt x="2985" y="2359"/>
                </a:lnTo>
                <a:lnTo>
                  <a:pt x="2968" y="2341"/>
                </a:lnTo>
                <a:lnTo>
                  <a:pt x="2948" y="2321"/>
                </a:lnTo>
                <a:lnTo>
                  <a:pt x="2928" y="2304"/>
                </a:lnTo>
                <a:lnTo>
                  <a:pt x="2908" y="2283"/>
                </a:lnTo>
                <a:lnTo>
                  <a:pt x="2888" y="2263"/>
                </a:lnTo>
                <a:lnTo>
                  <a:pt x="2868" y="2243"/>
                </a:lnTo>
                <a:lnTo>
                  <a:pt x="2848" y="2226"/>
                </a:lnTo>
                <a:lnTo>
                  <a:pt x="2830" y="2206"/>
                </a:lnTo>
                <a:lnTo>
                  <a:pt x="2810" y="2186"/>
                </a:lnTo>
                <a:lnTo>
                  <a:pt x="2808" y="2193"/>
                </a:lnTo>
                <a:lnTo>
                  <a:pt x="2805" y="2198"/>
                </a:lnTo>
                <a:lnTo>
                  <a:pt x="2800" y="2206"/>
                </a:lnTo>
                <a:lnTo>
                  <a:pt x="2798" y="2213"/>
                </a:lnTo>
                <a:lnTo>
                  <a:pt x="2795" y="2221"/>
                </a:lnTo>
                <a:lnTo>
                  <a:pt x="2793" y="2226"/>
                </a:lnTo>
                <a:lnTo>
                  <a:pt x="2790" y="2233"/>
                </a:lnTo>
                <a:lnTo>
                  <a:pt x="2785" y="2238"/>
                </a:lnTo>
                <a:lnTo>
                  <a:pt x="2783" y="2246"/>
                </a:lnTo>
                <a:lnTo>
                  <a:pt x="2780" y="2251"/>
                </a:lnTo>
                <a:lnTo>
                  <a:pt x="2778" y="2256"/>
                </a:lnTo>
                <a:lnTo>
                  <a:pt x="2775" y="2261"/>
                </a:lnTo>
                <a:lnTo>
                  <a:pt x="2775" y="2263"/>
                </a:lnTo>
                <a:lnTo>
                  <a:pt x="2773" y="2266"/>
                </a:lnTo>
                <a:lnTo>
                  <a:pt x="2773" y="2268"/>
                </a:lnTo>
                <a:lnTo>
                  <a:pt x="2770" y="2268"/>
                </a:lnTo>
                <a:lnTo>
                  <a:pt x="2768" y="2268"/>
                </a:lnTo>
                <a:lnTo>
                  <a:pt x="2765" y="2266"/>
                </a:lnTo>
                <a:lnTo>
                  <a:pt x="2760" y="2266"/>
                </a:lnTo>
                <a:lnTo>
                  <a:pt x="2755" y="2263"/>
                </a:lnTo>
                <a:lnTo>
                  <a:pt x="2750" y="2263"/>
                </a:lnTo>
                <a:lnTo>
                  <a:pt x="2745" y="2261"/>
                </a:lnTo>
                <a:lnTo>
                  <a:pt x="2738" y="2258"/>
                </a:lnTo>
                <a:lnTo>
                  <a:pt x="2730" y="2256"/>
                </a:lnTo>
                <a:lnTo>
                  <a:pt x="2720" y="2256"/>
                </a:lnTo>
                <a:lnTo>
                  <a:pt x="2710" y="2253"/>
                </a:lnTo>
                <a:lnTo>
                  <a:pt x="2702" y="2251"/>
                </a:lnTo>
                <a:lnTo>
                  <a:pt x="2690" y="2248"/>
                </a:lnTo>
                <a:lnTo>
                  <a:pt x="2680" y="2246"/>
                </a:lnTo>
                <a:lnTo>
                  <a:pt x="2667" y="2243"/>
                </a:lnTo>
                <a:lnTo>
                  <a:pt x="2667" y="2251"/>
                </a:lnTo>
                <a:lnTo>
                  <a:pt x="2667" y="2258"/>
                </a:lnTo>
                <a:lnTo>
                  <a:pt x="2667" y="2266"/>
                </a:lnTo>
                <a:lnTo>
                  <a:pt x="2667" y="2273"/>
                </a:lnTo>
                <a:lnTo>
                  <a:pt x="2667" y="2281"/>
                </a:lnTo>
                <a:lnTo>
                  <a:pt x="2667" y="2288"/>
                </a:lnTo>
                <a:lnTo>
                  <a:pt x="2665" y="2296"/>
                </a:lnTo>
                <a:lnTo>
                  <a:pt x="2665" y="2304"/>
                </a:lnTo>
                <a:lnTo>
                  <a:pt x="2665" y="2309"/>
                </a:lnTo>
                <a:lnTo>
                  <a:pt x="2662" y="2316"/>
                </a:lnTo>
                <a:lnTo>
                  <a:pt x="2662" y="2321"/>
                </a:lnTo>
                <a:lnTo>
                  <a:pt x="2662" y="2329"/>
                </a:lnTo>
                <a:lnTo>
                  <a:pt x="2660" y="2334"/>
                </a:lnTo>
                <a:lnTo>
                  <a:pt x="2660" y="2341"/>
                </a:lnTo>
                <a:lnTo>
                  <a:pt x="2657" y="2346"/>
                </a:lnTo>
                <a:lnTo>
                  <a:pt x="2657" y="2351"/>
                </a:lnTo>
                <a:lnTo>
                  <a:pt x="2655" y="2356"/>
                </a:lnTo>
                <a:lnTo>
                  <a:pt x="2652" y="2361"/>
                </a:lnTo>
                <a:lnTo>
                  <a:pt x="2652" y="2366"/>
                </a:lnTo>
                <a:lnTo>
                  <a:pt x="2650" y="2371"/>
                </a:lnTo>
                <a:lnTo>
                  <a:pt x="2647" y="2376"/>
                </a:lnTo>
                <a:lnTo>
                  <a:pt x="2645" y="2384"/>
                </a:lnTo>
                <a:lnTo>
                  <a:pt x="2642" y="2389"/>
                </a:lnTo>
                <a:lnTo>
                  <a:pt x="2640" y="2394"/>
                </a:lnTo>
                <a:lnTo>
                  <a:pt x="2637" y="2399"/>
                </a:lnTo>
                <a:lnTo>
                  <a:pt x="2635" y="2404"/>
                </a:lnTo>
                <a:lnTo>
                  <a:pt x="2632" y="2409"/>
                </a:lnTo>
                <a:lnTo>
                  <a:pt x="2630" y="2414"/>
                </a:lnTo>
                <a:lnTo>
                  <a:pt x="2625" y="2419"/>
                </a:lnTo>
                <a:lnTo>
                  <a:pt x="2622" y="2424"/>
                </a:lnTo>
                <a:lnTo>
                  <a:pt x="2620" y="2426"/>
                </a:lnTo>
                <a:lnTo>
                  <a:pt x="2615" y="2431"/>
                </a:lnTo>
                <a:lnTo>
                  <a:pt x="2610" y="2434"/>
                </a:lnTo>
                <a:lnTo>
                  <a:pt x="2602" y="2439"/>
                </a:lnTo>
                <a:lnTo>
                  <a:pt x="2597" y="2444"/>
                </a:lnTo>
                <a:lnTo>
                  <a:pt x="2590" y="2449"/>
                </a:lnTo>
                <a:lnTo>
                  <a:pt x="2585" y="2454"/>
                </a:lnTo>
                <a:lnTo>
                  <a:pt x="2577" y="2459"/>
                </a:lnTo>
                <a:lnTo>
                  <a:pt x="2572" y="2461"/>
                </a:lnTo>
                <a:lnTo>
                  <a:pt x="2565" y="2466"/>
                </a:lnTo>
                <a:lnTo>
                  <a:pt x="2560" y="2471"/>
                </a:lnTo>
                <a:lnTo>
                  <a:pt x="2552" y="2476"/>
                </a:lnTo>
                <a:lnTo>
                  <a:pt x="2547" y="2479"/>
                </a:lnTo>
                <a:lnTo>
                  <a:pt x="2540" y="2484"/>
                </a:lnTo>
                <a:lnTo>
                  <a:pt x="2535" y="2489"/>
                </a:lnTo>
                <a:lnTo>
                  <a:pt x="2527" y="2491"/>
                </a:lnTo>
                <a:lnTo>
                  <a:pt x="2522" y="2496"/>
                </a:lnTo>
                <a:lnTo>
                  <a:pt x="2515" y="2501"/>
                </a:lnTo>
                <a:lnTo>
                  <a:pt x="2517" y="2501"/>
                </a:lnTo>
                <a:lnTo>
                  <a:pt x="2520" y="2501"/>
                </a:lnTo>
                <a:lnTo>
                  <a:pt x="2522" y="2504"/>
                </a:lnTo>
                <a:lnTo>
                  <a:pt x="2525" y="2504"/>
                </a:lnTo>
                <a:lnTo>
                  <a:pt x="2527" y="2506"/>
                </a:lnTo>
                <a:lnTo>
                  <a:pt x="2530" y="2509"/>
                </a:lnTo>
                <a:lnTo>
                  <a:pt x="2530" y="2511"/>
                </a:lnTo>
                <a:lnTo>
                  <a:pt x="2532" y="2514"/>
                </a:lnTo>
                <a:lnTo>
                  <a:pt x="2532" y="2516"/>
                </a:lnTo>
                <a:lnTo>
                  <a:pt x="2532" y="2524"/>
                </a:lnTo>
                <a:lnTo>
                  <a:pt x="2532" y="2531"/>
                </a:lnTo>
                <a:lnTo>
                  <a:pt x="2532" y="2536"/>
                </a:lnTo>
                <a:lnTo>
                  <a:pt x="2532" y="2544"/>
                </a:lnTo>
                <a:lnTo>
                  <a:pt x="2532" y="2551"/>
                </a:lnTo>
                <a:lnTo>
                  <a:pt x="2532" y="2556"/>
                </a:lnTo>
                <a:lnTo>
                  <a:pt x="2532" y="2564"/>
                </a:lnTo>
                <a:lnTo>
                  <a:pt x="2532" y="2571"/>
                </a:lnTo>
                <a:lnTo>
                  <a:pt x="2532" y="2576"/>
                </a:lnTo>
                <a:lnTo>
                  <a:pt x="2532" y="2584"/>
                </a:lnTo>
                <a:lnTo>
                  <a:pt x="2532" y="2591"/>
                </a:lnTo>
                <a:lnTo>
                  <a:pt x="2532" y="2596"/>
                </a:lnTo>
                <a:lnTo>
                  <a:pt x="2532" y="2604"/>
                </a:lnTo>
                <a:lnTo>
                  <a:pt x="2532" y="2611"/>
                </a:lnTo>
                <a:lnTo>
                  <a:pt x="2532" y="2619"/>
                </a:lnTo>
                <a:lnTo>
                  <a:pt x="2532" y="2624"/>
                </a:lnTo>
                <a:lnTo>
                  <a:pt x="2532" y="2632"/>
                </a:lnTo>
                <a:lnTo>
                  <a:pt x="2532" y="2642"/>
                </a:lnTo>
                <a:lnTo>
                  <a:pt x="2532" y="2649"/>
                </a:lnTo>
                <a:lnTo>
                  <a:pt x="2535" y="2657"/>
                </a:lnTo>
                <a:lnTo>
                  <a:pt x="2535" y="2664"/>
                </a:lnTo>
                <a:lnTo>
                  <a:pt x="2537" y="2674"/>
                </a:lnTo>
                <a:lnTo>
                  <a:pt x="2540" y="2682"/>
                </a:lnTo>
                <a:lnTo>
                  <a:pt x="2542" y="2689"/>
                </a:lnTo>
                <a:lnTo>
                  <a:pt x="2545" y="2694"/>
                </a:lnTo>
                <a:lnTo>
                  <a:pt x="2547" y="2702"/>
                </a:lnTo>
                <a:lnTo>
                  <a:pt x="2552" y="2707"/>
                </a:lnTo>
                <a:lnTo>
                  <a:pt x="2557" y="2712"/>
                </a:lnTo>
                <a:lnTo>
                  <a:pt x="2562" y="2717"/>
                </a:lnTo>
                <a:lnTo>
                  <a:pt x="2567" y="2719"/>
                </a:lnTo>
                <a:lnTo>
                  <a:pt x="2575" y="2722"/>
                </a:lnTo>
                <a:lnTo>
                  <a:pt x="2582" y="2724"/>
                </a:lnTo>
                <a:lnTo>
                  <a:pt x="2587" y="2724"/>
                </a:lnTo>
                <a:lnTo>
                  <a:pt x="2595" y="2724"/>
                </a:lnTo>
                <a:lnTo>
                  <a:pt x="2602" y="2724"/>
                </a:lnTo>
                <a:lnTo>
                  <a:pt x="2607" y="2722"/>
                </a:lnTo>
                <a:lnTo>
                  <a:pt x="2612" y="2722"/>
                </a:lnTo>
                <a:lnTo>
                  <a:pt x="2617" y="2719"/>
                </a:lnTo>
                <a:lnTo>
                  <a:pt x="2622" y="2717"/>
                </a:lnTo>
                <a:lnTo>
                  <a:pt x="2627" y="2712"/>
                </a:lnTo>
                <a:lnTo>
                  <a:pt x="2630" y="2709"/>
                </a:lnTo>
                <a:lnTo>
                  <a:pt x="2635" y="2704"/>
                </a:lnTo>
                <a:lnTo>
                  <a:pt x="2640" y="2699"/>
                </a:lnTo>
                <a:lnTo>
                  <a:pt x="2642" y="2694"/>
                </a:lnTo>
                <a:lnTo>
                  <a:pt x="2647" y="2689"/>
                </a:lnTo>
                <a:lnTo>
                  <a:pt x="2650" y="2684"/>
                </a:lnTo>
                <a:lnTo>
                  <a:pt x="2652" y="2677"/>
                </a:lnTo>
                <a:lnTo>
                  <a:pt x="2657" y="2672"/>
                </a:lnTo>
                <a:lnTo>
                  <a:pt x="2660" y="2662"/>
                </a:lnTo>
                <a:lnTo>
                  <a:pt x="2660" y="2652"/>
                </a:lnTo>
                <a:lnTo>
                  <a:pt x="2662" y="2642"/>
                </a:lnTo>
                <a:lnTo>
                  <a:pt x="2662" y="2629"/>
                </a:lnTo>
                <a:lnTo>
                  <a:pt x="2662" y="2616"/>
                </a:lnTo>
                <a:lnTo>
                  <a:pt x="2660" y="2601"/>
                </a:lnTo>
                <a:lnTo>
                  <a:pt x="2660" y="2586"/>
                </a:lnTo>
                <a:lnTo>
                  <a:pt x="2657" y="2571"/>
                </a:lnTo>
                <a:lnTo>
                  <a:pt x="2655" y="2556"/>
                </a:lnTo>
                <a:lnTo>
                  <a:pt x="2655" y="2541"/>
                </a:lnTo>
                <a:lnTo>
                  <a:pt x="2652" y="2526"/>
                </a:lnTo>
                <a:lnTo>
                  <a:pt x="2650" y="2509"/>
                </a:lnTo>
                <a:lnTo>
                  <a:pt x="2647" y="2494"/>
                </a:lnTo>
                <a:lnTo>
                  <a:pt x="2645" y="2476"/>
                </a:lnTo>
                <a:lnTo>
                  <a:pt x="2645" y="2461"/>
                </a:lnTo>
                <a:lnTo>
                  <a:pt x="2645" y="2446"/>
                </a:lnTo>
                <a:lnTo>
                  <a:pt x="2645" y="2444"/>
                </a:lnTo>
                <a:lnTo>
                  <a:pt x="2650" y="2439"/>
                </a:lnTo>
                <a:lnTo>
                  <a:pt x="2652" y="2436"/>
                </a:lnTo>
                <a:lnTo>
                  <a:pt x="2655" y="2431"/>
                </a:lnTo>
                <a:lnTo>
                  <a:pt x="2657" y="2429"/>
                </a:lnTo>
                <a:lnTo>
                  <a:pt x="2660" y="2426"/>
                </a:lnTo>
                <a:lnTo>
                  <a:pt x="2662" y="2424"/>
                </a:lnTo>
                <a:lnTo>
                  <a:pt x="2667" y="2421"/>
                </a:lnTo>
                <a:lnTo>
                  <a:pt x="2670" y="2419"/>
                </a:lnTo>
                <a:lnTo>
                  <a:pt x="2672" y="2419"/>
                </a:lnTo>
                <a:lnTo>
                  <a:pt x="2675" y="2416"/>
                </a:lnTo>
                <a:lnTo>
                  <a:pt x="2677" y="2416"/>
                </a:lnTo>
                <a:lnTo>
                  <a:pt x="2682" y="2416"/>
                </a:lnTo>
                <a:lnTo>
                  <a:pt x="2685" y="2416"/>
                </a:lnTo>
                <a:lnTo>
                  <a:pt x="2687" y="2416"/>
                </a:lnTo>
                <a:lnTo>
                  <a:pt x="2690" y="2419"/>
                </a:lnTo>
                <a:lnTo>
                  <a:pt x="2690" y="2426"/>
                </a:lnTo>
                <a:lnTo>
                  <a:pt x="2692" y="2439"/>
                </a:lnTo>
                <a:lnTo>
                  <a:pt x="2695" y="2449"/>
                </a:lnTo>
                <a:lnTo>
                  <a:pt x="2697" y="2461"/>
                </a:lnTo>
                <a:lnTo>
                  <a:pt x="2700" y="2476"/>
                </a:lnTo>
                <a:lnTo>
                  <a:pt x="2702" y="2491"/>
                </a:lnTo>
                <a:lnTo>
                  <a:pt x="2705" y="2506"/>
                </a:lnTo>
                <a:lnTo>
                  <a:pt x="2707" y="2521"/>
                </a:lnTo>
                <a:lnTo>
                  <a:pt x="2712" y="2536"/>
                </a:lnTo>
                <a:lnTo>
                  <a:pt x="2715" y="2551"/>
                </a:lnTo>
                <a:lnTo>
                  <a:pt x="2717" y="2569"/>
                </a:lnTo>
                <a:lnTo>
                  <a:pt x="2720" y="2584"/>
                </a:lnTo>
                <a:lnTo>
                  <a:pt x="2723" y="2599"/>
                </a:lnTo>
                <a:lnTo>
                  <a:pt x="2725" y="2611"/>
                </a:lnTo>
                <a:lnTo>
                  <a:pt x="2728" y="2624"/>
                </a:lnTo>
                <a:lnTo>
                  <a:pt x="2730" y="2637"/>
                </a:lnTo>
                <a:lnTo>
                  <a:pt x="2733" y="2644"/>
                </a:lnTo>
                <a:lnTo>
                  <a:pt x="2738" y="2652"/>
                </a:lnTo>
                <a:lnTo>
                  <a:pt x="2743" y="2659"/>
                </a:lnTo>
                <a:lnTo>
                  <a:pt x="2748" y="2664"/>
                </a:lnTo>
                <a:lnTo>
                  <a:pt x="2755" y="2672"/>
                </a:lnTo>
                <a:lnTo>
                  <a:pt x="2763" y="2677"/>
                </a:lnTo>
                <a:lnTo>
                  <a:pt x="2773" y="2679"/>
                </a:lnTo>
                <a:lnTo>
                  <a:pt x="2780" y="2684"/>
                </a:lnTo>
                <a:lnTo>
                  <a:pt x="2790" y="2687"/>
                </a:lnTo>
                <a:lnTo>
                  <a:pt x="2798" y="2687"/>
                </a:lnTo>
                <a:lnTo>
                  <a:pt x="2808" y="2687"/>
                </a:lnTo>
                <a:lnTo>
                  <a:pt x="2815" y="2687"/>
                </a:lnTo>
                <a:lnTo>
                  <a:pt x="2823" y="2684"/>
                </a:lnTo>
                <a:lnTo>
                  <a:pt x="2830" y="2682"/>
                </a:lnTo>
                <a:lnTo>
                  <a:pt x="2838" y="2677"/>
                </a:lnTo>
                <a:lnTo>
                  <a:pt x="2843" y="2672"/>
                </a:lnTo>
                <a:lnTo>
                  <a:pt x="2845" y="2664"/>
                </a:lnTo>
                <a:lnTo>
                  <a:pt x="2845" y="2659"/>
                </a:lnTo>
                <a:lnTo>
                  <a:pt x="2845" y="2652"/>
                </a:lnTo>
                <a:lnTo>
                  <a:pt x="2843" y="2644"/>
                </a:lnTo>
                <a:lnTo>
                  <a:pt x="2840" y="2634"/>
                </a:lnTo>
                <a:lnTo>
                  <a:pt x="2835" y="2624"/>
                </a:lnTo>
                <a:lnTo>
                  <a:pt x="2830" y="2611"/>
                </a:lnTo>
                <a:lnTo>
                  <a:pt x="2825" y="2599"/>
                </a:lnTo>
                <a:lnTo>
                  <a:pt x="2818" y="2586"/>
                </a:lnTo>
                <a:lnTo>
                  <a:pt x="2810" y="2574"/>
                </a:lnTo>
                <a:lnTo>
                  <a:pt x="2803" y="2559"/>
                </a:lnTo>
                <a:lnTo>
                  <a:pt x="2795" y="2544"/>
                </a:lnTo>
                <a:lnTo>
                  <a:pt x="2788" y="2529"/>
                </a:lnTo>
                <a:lnTo>
                  <a:pt x="2780" y="2514"/>
                </a:lnTo>
                <a:lnTo>
                  <a:pt x="2773" y="2496"/>
                </a:lnTo>
                <a:lnTo>
                  <a:pt x="2765" y="2479"/>
                </a:lnTo>
                <a:lnTo>
                  <a:pt x="2765" y="2369"/>
                </a:lnTo>
                <a:lnTo>
                  <a:pt x="2778" y="2359"/>
                </a:lnTo>
                <a:lnTo>
                  <a:pt x="2880" y="2446"/>
                </a:lnTo>
                <a:lnTo>
                  <a:pt x="2868" y="2476"/>
                </a:lnTo>
                <a:lnTo>
                  <a:pt x="2843" y="2479"/>
                </a:lnTo>
                <a:lnTo>
                  <a:pt x="2845" y="2489"/>
                </a:lnTo>
                <a:lnTo>
                  <a:pt x="2848" y="2499"/>
                </a:lnTo>
                <a:lnTo>
                  <a:pt x="2853" y="2511"/>
                </a:lnTo>
                <a:lnTo>
                  <a:pt x="2858" y="2521"/>
                </a:lnTo>
                <a:lnTo>
                  <a:pt x="2860" y="2534"/>
                </a:lnTo>
                <a:lnTo>
                  <a:pt x="2865" y="2549"/>
                </a:lnTo>
                <a:lnTo>
                  <a:pt x="2870" y="2561"/>
                </a:lnTo>
                <a:lnTo>
                  <a:pt x="2875" y="2574"/>
                </a:lnTo>
                <a:lnTo>
                  <a:pt x="2880" y="2589"/>
                </a:lnTo>
                <a:lnTo>
                  <a:pt x="2885" y="2601"/>
                </a:lnTo>
                <a:lnTo>
                  <a:pt x="2888" y="2614"/>
                </a:lnTo>
                <a:lnTo>
                  <a:pt x="2890" y="2627"/>
                </a:lnTo>
                <a:lnTo>
                  <a:pt x="2893" y="2637"/>
                </a:lnTo>
                <a:lnTo>
                  <a:pt x="2895" y="2649"/>
                </a:lnTo>
                <a:lnTo>
                  <a:pt x="2895" y="2657"/>
                </a:lnTo>
                <a:lnTo>
                  <a:pt x="2895" y="2667"/>
                </a:lnTo>
                <a:lnTo>
                  <a:pt x="2895" y="2674"/>
                </a:lnTo>
                <a:lnTo>
                  <a:pt x="2895" y="2684"/>
                </a:lnTo>
                <a:lnTo>
                  <a:pt x="2893" y="2692"/>
                </a:lnTo>
                <a:lnTo>
                  <a:pt x="2890" y="2699"/>
                </a:lnTo>
                <a:lnTo>
                  <a:pt x="2888" y="2707"/>
                </a:lnTo>
                <a:lnTo>
                  <a:pt x="2885" y="2714"/>
                </a:lnTo>
                <a:lnTo>
                  <a:pt x="2883" y="2722"/>
                </a:lnTo>
                <a:lnTo>
                  <a:pt x="2880" y="2729"/>
                </a:lnTo>
                <a:lnTo>
                  <a:pt x="2878" y="2737"/>
                </a:lnTo>
                <a:lnTo>
                  <a:pt x="2873" y="2742"/>
                </a:lnTo>
                <a:lnTo>
                  <a:pt x="2868" y="2749"/>
                </a:lnTo>
                <a:lnTo>
                  <a:pt x="2865" y="2754"/>
                </a:lnTo>
                <a:lnTo>
                  <a:pt x="2860" y="2759"/>
                </a:lnTo>
                <a:lnTo>
                  <a:pt x="2855" y="2764"/>
                </a:lnTo>
                <a:lnTo>
                  <a:pt x="2848" y="2769"/>
                </a:lnTo>
                <a:lnTo>
                  <a:pt x="2843" y="2774"/>
                </a:lnTo>
                <a:lnTo>
                  <a:pt x="2843" y="2779"/>
                </a:lnTo>
                <a:lnTo>
                  <a:pt x="2843" y="2784"/>
                </a:lnTo>
                <a:lnTo>
                  <a:pt x="2843" y="2789"/>
                </a:lnTo>
                <a:lnTo>
                  <a:pt x="2843" y="2794"/>
                </a:lnTo>
                <a:lnTo>
                  <a:pt x="2845" y="2799"/>
                </a:lnTo>
                <a:lnTo>
                  <a:pt x="2845" y="2804"/>
                </a:lnTo>
                <a:lnTo>
                  <a:pt x="2845" y="2809"/>
                </a:lnTo>
                <a:lnTo>
                  <a:pt x="2845" y="2814"/>
                </a:lnTo>
                <a:lnTo>
                  <a:pt x="2848" y="2819"/>
                </a:lnTo>
                <a:lnTo>
                  <a:pt x="2848" y="2824"/>
                </a:lnTo>
                <a:lnTo>
                  <a:pt x="2850" y="2829"/>
                </a:lnTo>
                <a:lnTo>
                  <a:pt x="2850" y="2834"/>
                </a:lnTo>
                <a:lnTo>
                  <a:pt x="2853" y="2837"/>
                </a:lnTo>
                <a:lnTo>
                  <a:pt x="2855" y="2839"/>
                </a:lnTo>
                <a:lnTo>
                  <a:pt x="2858" y="2842"/>
                </a:lnTo>
                <a:lnTo>
                  <a:pt x="2860" y="2844"/>
                </a:lnTo>
                <a:lnTo>
                  <a:pt x="2863" y="2847"/>
                </a:lnTo>
                <a:lnTo>
                  <a:pt x="2868" y="2847"/>
                </a:lnTo>
                <a:lnTo>
                  <a:pt x="2873" y="2849"/>
                </a:lnTo>
                <a:lnTo>
                  <a:pt x="2878" y="2849"/>
                </a:lnTo>
                <a:lnTo>
                  <a:pt x="2885" y="2852"/>
                </a:lnTo>
                <a:lnTo>
                  <a:pt x="2890" y="2852"/>
                </a:lnTo>
                <a:lnTo>
                  <a:pt x="2895" y="2852"/>
                </a:lnTo>
                <a:lnTo>
                  <a:pt x="2903" y="2849"/>
                </a:lnTo>
                <a:lnTo>
                  <a:pt x="2910" y="2849"/>
                </a:lnTo>
                <a:lnTo>
                  <a:pt x="2915" y="2847"/>
                </a:lnTo>
                <a:lnTo>
                  <a:pt x="2923" y="2847"/>
                </a:lnTo>
                <a:lnTo>
                  <a:pt x="2928" y="2844"/>
                </a:lnTo>
                <a:lnTo>
                  <a:pt x="2935" y="2842"/>
                </a:lnTo>
                <a:lnTo>
                  <a:pt x="2940" y="2839"/>
                </a:lnTo>
                <a:lnTo>
                  <a:pt x="2945" y="2834"/>
                </a:lnTo>
                <a:lnTo>
                  <a:pt x="2950" y="2832"/>
                </a:lnTo>
                <a:lnTo>
                  <a:pt x="2955" y="2827"/>
                </a:lnTo>
                <a:lnTo>
                  <a:pt x="2960" y="2822"/>
                </a:lnTo>
                <a:lnTo>
                  <a:pt x="2963" y="2814"/>
                </a:lnTo>
                <a:lnTo>
                  <a:pt x="2968" y="2809"/>
                </a:lnTo>
                <a:lnTo>
                  <a:pt x="2970" y="2802"/>
                </a:lnTo>
                <a:lnTo>
                  <a:pt x="2973" y="2794"/>
                </a:lnTo>
                <a:lnTo>
                  <a:pt x="2975" y="2787"/>
                </a:lnTo>
                <a:lnTo>
                  <a:pt x="2978" y="2779"/>
                </a:lnTo>
                <a:lnTo>
                  <a:pt x="2980" y="2772"/>
                </a:lnTo>
                <a:lnTo>
                  <a:pt x="2983" y="2764"/>
                </a:lnTo>
                <a:lnTo>
                  <a:pt x="2983" y="2757"/>
                </a:lnTo>
                <a:lnTo>
                  <a:pt x="2983" y="2749"/>
                </a:lnTo>
                <a:lnTo>
                  <a:pt x="2985" y="2742"/>
                </a:lnTo>
                <a:lnTo>
                  <a:pt x="2985" y="2737"/>
                </a:lnTo>
                <a:lnTo>
                  <a:pt x="2985" y="2729"/>
                </a:lnTo>
                <a:lnTo>
                  <a:pt x="2988" y="2724"/>
                </a:lnTo>
                <a:lnTo>
                  <a:pt x="3018" y="2732"/>
                </a:lnTo>
                <a:lnTo>
                  <a:pt x="3018" y="2744"/>
                </a:lnTo>
                <a:lnTo>
                  <a:pt x="3023" y="2752"/>
                </a:lnTo>
                <a:lnTo>
                  <a:pt x="3025" y="2762"/>
                </a:lnTo>
                <a:lnTo>
                  <a:pt x="3030" y="2767"/>
                </a:lnTo>
                <a:lnTo>
                  <a:pt x="3038" y="2774"/>
                </a:lnTo>
                <a:lnTo>
                  <a:pt x="3045" y="2779"/>
                </a:lnTo>
                <a:lnTo>
                  <a:pt x="3050" y="2782"/>
                </a:lnTo>
                <a:lnTo>
                  <a:pt x="3060" y="2784"/>
                </a:lnTo>
                <a:lnTo>
                  <a:pt x="3068" y="2787"/>
                </a:lnTo>
                <a:lnTo>
                  <a:pt x="3075" y="2787"/>
                </a:lnTo>
                <a:lnTo>
                  <a:pt x="3083" y="2787"/>
                </a:lnTo>
                <a:lnTo>
                  <a:pt x="3093" y="2784"/>
                </a:lnTo>
                <a:lnTo>
                  <a:pt x="3100" y="2782"/>
                </a:lnTo>
                <a:lnTo>
                  <a:pt x="3108" y="2779"/>
                </a:lnTo>
                <a:lnTo>
                  <a:pt x="3115" y="2777"/>
                </a:lnTo>
                <a:lnTo>
                  <a:pt x="3123" y="2774"/>
                </a:lnTo>
                <a:lnTo>
                  <a:pt x="3128" y="2769"/>
                </a:lnTo>
                <a:lnTo>
                  <a:pt x="3133" y="2767"/>
                </a:lnTo>
                <a:lnTo>
                  <a:pt x="3138" y="2764"/>
                </a:lnTo>
                <a:lnTo>
                  <a:pt x="3143" y="2759"/>
                </a:lnTo>
                <a:lnTo>
                  <a:pt x="3148" y="2754"/>
                </a:lnTo>
                <a:lnTo>
                  <a:pt x="3150" y="2749"/>
                </a:lnTo>
                <a:lnTo>
                  <a:pt x="3153" y="2744"/>
                </a:lnTo>
                <a:lnTo>
                  <a:pt x="3155" y="2739"/>
                </a:lnTo>
                <a:lnTo>
                  <a:pt x="3158" y="2734"/>
                </a:lnTo>
                <a:lnTo>
                  <a:pt x="3160" y="2729"/>
                </a:lnTo>
                <a:lnTo>
                  <a:pt x="3160" y="2724"/>
                </a:lnTo>
                <a:lnTo>
                  <a:pt x="3160" y="2717"/>
                </a:lnTo>
                <a:lnTo>
                  <a:pt x="3160" y="2712"/>
                </a:lnTo>
                <a:lnTo>
                  <a:pt x="3160" y="2704"/>
                </a:lnTo>
                <a:lnTo>
                  <a:pt x="3158" y="2699"/>
                </a:lnTo>
                <a:lnTo>
                  <a:pt x="3158" y="2692"/>
                </a:lnTo>
                <a:lnTo>
                  <a:pt x="3153" y="2684"/>
                </a:lnTo>
                <a:lnTo>
                  <a:pt x="3143" y="2672"/>
                </a:lnTo>
                <a:lnTo>
                  <a:pt x="3130" y="2657"/>
                </a:lnTo>
                <a:lnTo>
                  <a:pt x="3113" y="2639"/>
                </a:lnTo>
                <a:lnTo>
                  <a:pt x="3093" y="2619"/>
                </a:lnTo>
                <a:lnTo>
                  <a:pt x="3070" y="2599"/>
                </a:lnTo>
                <a:lnTo>
                  <a:pt x="3045" y="2576"/>
                </a:lnTo>
                <a:lnTo>
                  <a:pt x="3018" y="2551"/>
                </a:lnTo>
                <a:lnTo>
                  <a:pt x="2990" y="2526"/>
                </a:lnTo>
                <a:lnTo>
                  <a:pt x="2963" y="2501"/>
                </a:lnTo>
                <a:lnTo>
                  <a:pt x="2935" y="2476"/>
                </a:lnTo>
                <a:lnTo>
                  <a:pt x="2908" y="2451"/>
                </a:lnTo>
                <a:lnTo>
                  <a:pt x="2880" y="2429"/>
                </a:lnTo>
                <a:lnTo>
                  <a:pt x="2855" y="2404"/>
                </a:lnTo>
                <a:lnTo>
                  <a:pt x="2830" y="2384"/>
                </a:lnTo>
                <a:lnTo>
                  <a:pt x="2810" y="2364"/>
                </a:lnTo>
                <a:lnTo>
                  <a:pt x="2805" y="2273"/>
                </a:lnTo>
                <a:lnTo>
                  <a:pt x="2818" y="2278"/>
                </a:lnTo>
                <a:lnTo>
                  <a:pt x="2828" y="2283"/>
                </a:lnTo>
                <a:lnTo>
                  <a:pt x="2840" y="2288"/>
                </a:lnTo>
                <a:lnTo>
                  <a:pt x="2853" y="2296"/>
                </a:lnTo>
                <a:lnTo>
                  <a:pt x="2865" y="2304"/>
                </a:lnTo>
                <a:lnTo>
                  <a:pt x="2878" y="2311"/>
                </a:lnTo>
                <a:lnTo>
                  <a:pt x="2888" y="2316"/>
                </a:lnTo>
                <a:lnTo>
                  <a:pt x="2900" y="2324"/>
                </a:lnTo>
                <a:lnTo>
                  <a:pt x="2910" y="2331"/>
                </a:lnTo>
                <a:lnTo>
                  <a:pt x="2920" y="2336"/>
                </a:lnTo>
                <a:lnTo>
                  <a:pt x="2928" y="2341"/>
                </a:lnTo>
                <a:lnTo>
                  <a:pt x="2935" y="2346"/>
                </a:lnTo>
                <a:lnTo>
                  <a:pt x="2943" y="2351"/>
                </a:lnTo>
                <a:lnTo>
                  <a:pt x="2945" y="2354"/>
                </a:lnTo>
                <a:lnTo>
                  <a:pt x="2948" y="2356"/>
                </a:lnTo>
                <a:lnTo>
                  <a:pt x="2950" y="2356"/>
                </a:lnTo>
                <a:lnTo>
                  <a:pt x="2955" y="2371"/>
                </a:lnTo>
                <a:lnTo>
                  <a:pt x="2920" y="2376"/>
                </a:lnTo>
                <a:lnTo>
                  <a:pt x="2955" y="2401"/>
                </a:lnTo>
                <a:lnTo>
                  <a:pt x="2985" y="2426"/>
                </a:lnTo>
                <a:lnTo>
                  <a:pt x="3015" y="2451"/>
                </a:lnTo>
                <a:lnTo>
                  <a:pt x="3043" y="2474"/>
                </a:lnTo>
                <a:lnTo>
                  <a:pt x="3070" y="2496"/>
                </a:lnTo>
                <a:lnTo>
                  <a:pt x="3093" y="2516"/>
                </a:lnTo>
                <a:lnTo>
                  <a:pt x="3113" y="2539"/>
                </a:lnTo>
                <a:lnTo>
                  <a:pt x="3133" y="2559"/>
                </a:lnTo>
                <a:lnTo>
                  <a:pt x="3150" y="2579"/>
                </a:lnTo>
                <a:lnTo>
                  <a:pt x="3165" y="2599"/>
                </a:lnTo>
                <a:lnTo>
                  <a:pt x="3178" y="2619"/>
                </a:lnTo>
                <a:lnTo>
                  <a:pt x="3188" y="2639"/>
                </a:lnTo>
                <a:lnTo>
                  <a:pt x="3198" y="2659"/>
                </a:lnTo>
                <a:lnTo>
                  <a:pt x="3203" y="2679"/>
                </a:lnTo>
                <a:lnTo>
                  <a:pt x="3208" y="2699"/>
                </a:lnTo>
                <a:lnTo>
                  <a:pt x="3210" y="2719"/>
                </a:lnTo>
                <a:lnTo>
                  <a:pt x="3210" y="2734"/>
                </a:lnTo>
                <a:lnTo>
                  <a:pt x="3210" y="2749"/>
                </a:lnTo>
                <a:lnTo>
                  <a:pt x="3210" y="2762"/>
                </a:lnTo>
                <a:lnTo>
                  <a:pt x="3210" y="2777"/>
                </a:lnTo>
                <a:lnTo>
                  <a:pt x="3208" y="2789"/>
                </a:lnTo>
                <a:lnTo>
                  <a:pt x="3205" y="2804"/>
                </a:lnTo>
                <a:lnTo>
                  <a:pt x="3200" y="2817"/>
                </a:lnTo>
                <a:lnTo>
                  <a:pt x="3198" y="2829"/>
                </a:lnTo>
                <a:lnTo>
                  <a:pt x="3193" y="2842"/>
                </a:lnTo>
                <a:lnTo>
                  <a:pt x="3185" y="2852"/>
                </a:lnTo>
                <a:lnTo>
                  <a:pt x="3178" y="2862"/>
                </a:lnTo>
                <a:lnTo>
                  <a:pt x="3170" y="2872"/>
                </a:lnTo>
                <a:lnTo>
                  <a:pt x="3163" y="2879"/>
                </a:lnTo>
                <a:lnTo>
                  <a:pt x="3153" y="2887"/>
                </a:lnTo>
                <a:lnTo>
                  <a:pt x="3140" y="2894"/>
                </a:lnTo>
                <a:lnTo>
                  <a:pt x="3128" y="2897"/>
                </a:lnTo>
                <a:lnTo>
                  <a:pt x="3120" y="2899"/>
                </a:lnTo>
                <a:lnTo>
                  <a:pt x="3110" y="2902"/>
                </a:lnTo>
                <a:lnTo>
                  <a:pt x="3100" y="2902"/>
                </a:lnTo>
                <a:lnTo>
                  <a:pt x="3093" y="2904"/>
                </a:lnTo>
                <a:lnTo>
                  <a:pt x="3083" y="2904"/>
                </a:lnTo>
                <a:lnTo>
                  <a:pt x="3075" y="2904"/>
                </a:lnTo>
                <a:lnTo>
                  <a:pt x="3068" y="2902"/>
                </a:lnTo>
                <a:lnTo>
                  <a:pt x="3060" y="2902"/>
                </a:lnTo>
                <a:lnTo>
                  <a:pt x="3050" y="2899"/>
                </a:lnTo>
                <a:lnTo>
                  <a:pt x="3043" y="2897"/>
                </a:lnTo>
                <a:lnTo>
                  <a:pt x="3035" y="2892"/>
                </a:lnTo>
                <a:lnTo>
                  <a:pt x="3028" y="2887"/>
                </a:lnTo>
                <a:lnTo>
                  <a:pt x="3020" y="2882"/>
                </a:lnTo>
                <a:lnTo>
                  <a:pt x="3013" y="2877"/>
                </a:lnTo>
                <a:lnTo>
                  <a:pt x="3008" y="2869"/>
                </a:lnTo>
                <a:lnTo>
                  <a:pt x="3000" y="2862"/>
                </a:lnTo>
                <a:lnTo>
                  <a:pt x="2995" y="2872"/>
                </a:lnTo>
                <a:lnTo>
                  <a:pt x="2993" y="2882"/>
                </a:lnTo>
                <a:lnTo>
                  <a:pt x="2988" y="2892"/>
                </a:lnTo>
                <a:lnTo>
                  <a:pt x="2983" y="2899"/>
                </a:lnTo>
                <a:lnTo>
                  <a:pt x="2980" y="2909"/>
                </a:lnTo>
                <a:lnTo>
                  <a:pt x="2975" y="2917"/>
                </a:lnTo>
                <a:lnTo>
                  <a:pt x="2970" y="2924"/>
                </a:lnTo>
                <a:lnTo>
                  <a:pt x="2965" y="2932"/>
                </a:lnTo>
                <a:lnTo>
                  <a:pt x="2958" y="2937"/>
                </a:lnTo>
                <a:lnTo>
                  <a:pt x="2953" y="2944"/>
                </a:lnTo>
                <a:lnTo>
                  <a:pt x="2945" y="2950"/>
                </a:lnTo>
                <a:lnTo>
                  <a:pt x="2940" y="2955"/>
                </a:lnTo>
                <a:lnTo>
                  <a:pt x="2933" y="2960"/>
                </a:lnTo>
                <a:lnTo>
                  <a:pt x="2923" y="2962"/>
                </a:lnTo>
                <a:lnTo>
                  <a:pt x="2915" y="2965"/>
                </a:lnTo>
                <a:lnTo>
                  <a:pt x="2905" y="2970"/>
                </a:lnTo>
                <a:lnTo>
                  <a:pt x="2898" y="2970"/>
                </a:lnTo>
                <a:lnTo>
                  <a:pt x="2890" y="2970"/>
                </a:lnTo>
                <a:lnTo>
                  <a:pt x="2880" y="2972"/>
                </a:lnTo>
                <a:lnTo>
                  <a:pt x="2873" y="2972"/>
                </a:lnTo>
                <a:lnTo>
                  <a:pt x="2865" y="2972"/>
                </a:lnTo>
                <a:lnTo>
                  <a:pt x="2858" y="2972"/>
                </a:lnTo>
                <a:lnTo>
                  <a:pt x="2850" y="2970"/>
                </a:lnTo>
                <a:lnTo>
                  <a:pt x="2843" y="2970"/>
                </a:lnTo>
                <a:lnTo>
                  <a:pt x="2835" y="2967"/>
                </a:lnTo>
                <a:lnTo>
                  <a:pt x="2830" y="2965"/>
                </a:lnTo>
                <a:lnTo>
                  <a:pt x="2823" y="2962"/>
                </a:lnTo>
                <a:lnTo>
                  <a:pt x="2818" y="2960"/>
                </a:lnTo>
                <a:lnTo>
                  <a:pt x="2810" y="2955"/>
                </a:lnTo>
                <a:lnTo>
                  <a:pt x="2805" y="2950"/>
                </a:lnTo>
                <a:lnTo>
                  <a:pt x="2800" y="2944"/>
                </a:lnTo>
                <a:lnTo>
                  <a:pt x="2798" y="2939"/>
                </a:lnTo>
                <a:lnTo>
                  <a:pt x="2793" y="2950"/>
                </a:lnTo>
                <a:lnTo>
                  <a:pt x="2788" y="2960"/>
                </a:lnTo>
                <a:lnTo>
                  <a:pt x="2783" y="2967"/>
                </a:lnTo>
                <a:lnTo>
                  <a:pt x="2778" y="2975"/>
                </a:lnTo>
                <a:lnTo>
                  <a:pt x="2770" y="2982"/>
                </a:lnTo>
                <a:lnTo>
                  <a:pt x="2765" y="2990"/>
                </a:lnTo>
                <a:lnTo>
                  <a:pt x="2758" y="2995"/>
                </a:lnTo>
                <a:lnTo>
                  <a:pt x="2750" y="3002"/>
                </a:lnTo>
                <a:lnTo>
                  <a:pt x="2740" y="3007"/>
                </a:lnTo>
                <a:lnTo>
                  <a:pt x="2733" y="3012"/>
                </a:lnTo>
                <a:lnTo>
                  <a:pt x="2723" y="3015"/>
                </a:lnTo>
                <a:lnTo>
                  <a:pt x="2712" y="3017"/>
                </a:lnTo>
                <a:lnTo>
                  <a:pt x="2705" y="3022"/>
                </a:lnTo>
                <a:lnTo>
                  <a:pt x="2695" y="3025"/>
                </a:lnTo>
                <a:lnTo>
                  <a:pt x="2682" y="3025"/>
                </a:lnTo>
                <a:lnTo>
                  <a:pt x="2672" y="3027"/>
                </a:lnTo>
                <a:lnTo>
                  <a:pt x="2657" y="3027"/>
                </a:lnTo>
                <a:lnTo>
                  <a:pt x="2645" y="3025"/>
                </a:lnTo>
                <a:lnTo>
                  <a:pt x="2632" y="3025"/>
                </a:lnTo>
                <a:lnTo>
                  <a:pt x="2622" y="3022"/>
                </a:lnTo>
                <a:lnTo>
                  <a:pt x="2612" y="3017"/>
                </a:lnTo>
                <a:lnTo>
                  <a:pt x="2605" y="3015"/>
                </a:lnTo>
                <a:lnTo>
                  <a:pt x="2597" y="3010"/>
                </a:lnTo>
                <a:lnTo>
                  <a:pt x="2590" y="3005"/>
                </a:lnTo>
                <a:lnTo>
                  <a:pt x="2585" y="3000"/>
                </a:lnTo>
                <a:lnTo>
                  <a:pt x="2577" y="2995"/>
                </a:lnTo>
                <a:lnTo>
                  <a:pt x="2572" y="2990"/>
                </a:lnTo>
                <a:lnTo>
                  <a:pt x="2567" y="2982"/>
                </a:lnTo>
                <a:lnTo>
                  <a:pt x="2562" y="2977"/>
                </a:lnTo>
                <a:lnTo>
                  <a:pt x="2557" y="2972"/>
                </a:lnTo>
                <a:lnTo>
                  <a:pt x="2550" y="2970"/>
                </a:lnTo>
                <a:lnTo>
                  <a:pt x="2545" y="2965"/>
                </a:lnTo>
                <a:lnTo>
                  <a:pt x="2540" y="2965"/>
                </a:lnTo>
                <a:lnTo>
                  <a:pt x="2535" y="2967"/>
                </a:lnTo>
                <a:lnTo>
                  <a:pt x="2530" y="2970"/>
                </a:lnTo>
                <a:lnTo>
                  <a:pt x="2525" y="2975"/>
                </a:lnTo>
                <a:lnTo>
                  <a:pt x="2522" y="2980"/>
                </a:lnTo>
                <a:lnTo>
                  <a:pt x="2520" y="2985"/>
                </a:lnTo>
                <a:lnTo>
                  <a:pt x="2517" y="2992"/>
                </a:lnTo>
                <a:lnTo>
                  <a:pt x="2515" y="3002"/>
                </a:lnTo>
                <a:lnTo>
                  <a:pt x="2512" y="3010"/>
                </a:lnTo>
                <a:lnTo>
                  <a:pt x="2512" y="3020"/>
                </a:lnTo>
                <a:lnTo>
                  <a:pt x="2512" y="3027"/>
                </a:lnTo>
                <a:lnTo>
                  <a:pt x="2515" y="3037"/>
                </a:lnTo>
                <a:lnTo>
                  <a:pt x="2517" y="3047"/>
                </a:lnTo>
                <a:lnTo>
                  <a:pt x="2520" y="3055"/>
                </a:lnTo>
                <a:lnTo>
                  <a:pt x="2522" y="3065"/>
                </a:lnTo>
                <a:lnTo>
                  <a:pt x="2527" y="3072"/>
                </a:lnTo>
                <a:lnTo>
                  <a:pt x="2530" y="3075"/>
                </a:lnTo>
                <a:lnTo>
                  <a:pt x="2532" y="3077"/>
                </a:lnTo>
                <a:lnTo>
                  <a:pt x="2537" y="3080"/>
                </a:lnTo>
                <a:lnTo>
                  <a:pt x="2542" y="3082"/>
                </a:lnTo>
                <a:lnTo>
                  <a:pt x="2550" y="3087"/>
                </a:lnTo>
                <a:lnTo>
                  <a:pt x="2557" y="3090"/>
                </a:lnTo>
                <a:lnTo>
                  <a:pt x="2565" y="3095"/>
                </a:lnTo>
                <a:lnTo>
                  <a:pt x="2572" y="3100"/>
                </a:lnTo>
                <a:lnTo>
                  <a:pt x="2582" y="3105"/>
                </a:lnTo>
                <a:lnTo>
                  <a:pt x="2592" y="3107"/>
                </a:lnTo>
                <a:lnTo>
                  <a:pt x="2602" y="3115"/>
                </a:lnTo>
                <a:lnTo>
                  <a:pt x="2612" y="3120"/>
                </a:lnTo>
                <a:lnTo>
                  <a:pt x="2622" y="3125"/>
                </a:lnTo>
                <a:lnTo>
                  <a:pt x="2635" y="3130"/>
                </a:lnTo>
                <a:lnTo>
                  <a:pt x="2645" y="3137"/>
                </a:lnTo>
                <a:lnTo>
                  <a:pt x="2657" y="3142"/>
                </a:lnTo>
                <a:lnTo>
                  <a:pt x="2660" y="3147"/>
                </a:lnTo>
                <a:lnTo>
                  <a:pt x="2662" y="3152"/>
                </a:lnTo>
                <a:lnTo>
                  <a:pt x="2662" y="3160"/>
                </a:lnTo>
                <a:lnTo>
                  <a:pt x="2665" y="3170"/>
                </a:lnTo>
                <a:lnTo>
                  <a:pt x="2665" y="3180"/>
                </a:lnTo>
                <a:lnTo>
                  <a:pt x="2667" y="3190"/>
                </a:lnTo>
                <a:lnTo>
                  <a:pt x="2667" y="3202"/>
                </a:lnTo>
                <a:lnTo>
                  <a:pt x="2667" y="3212"/>
                </a:lnTo>
                <a:lnTo>
                  <a:pt x="2665" y="3225"/>
                </a:lnTo>
                <a:lnTo>
                  <a:pt x="2665" y="3235"/>
                </a:lnTo>
                <a:lnTo>
                  <a:pt x="2662" y="3245"/>
                </a:lnTo>
                <a:lnTo>
                  <a:pt x="2662" y="3255"/>
                </a:lnTo>
                <a:lnTo>
                  <a:pt x="2660" y="3262"/>
                </a:lnTo>
                <a:lnTo>
                  <a:pt x="2657" y="3267"/>
                </a:lnTo>
                <a:lnTo>
                  <a:pt x="2655" y="3272"/>
                </a:lnTo>
                <a:lnTo>
                  <a:pt x="2652" y="3275"/>
                </a:lnTo>
                <a:lnTo>
                  <a:pt x="2627" y="3260"/>
                </a:lnTo>
                <a:lnTo>
                  <a:pt x="2592" y="3242"/>
                </a:lnTo>
                <a:lnTo>
                  <a:pt x="2550" y="3220"/>
                </a:lnTo>
                <a:lnTo>
                  <a:pt x="2500" y="3192"/>
                </a:lnTo>
                <a:lnTo>
                  <a:pt x="2447" y="3162"/>
                </a:lnTo>
                <a:lnTo>
                  <a:pt x="2387" y="3132"/>
                </a:lnTo>
                <a:lnTo>
                  <a:pt x="2330" y="3100"/>
                </a:lnTo>
                <a:lnTo>
                  <a:pt x="2270" y="3067"/>
                </a:lnTo>
                <a:lnTo>
                  <a:pt x="2210" y="3035"/>
                </a:lnTo>
                <a:lnTo>
                  <a:pt x="2152" y="3002"/>
                </a:lnTo>
                <a:lnTo>
                  <a:pt x="2099" y="2970"/>
                </a:lnTo>
                <a:lnTo>
                  <a:pt x="2049" y="2942"/>
                </a:lnTo>
                <a:lnTo>
                  <a:pt x="2009" y="2914"/>
                </a:lnTo>
                <a:lnTo>
                  <a:pt x="1977" y="2892"/>
                </a:lnTo>
                <a:lnTo>
                  <a:pt x="1952" y="2872"/>
                </a:lnTo>
                <a:lnTo>
                  <a:pt x="1939" y="2857"/>
                </a:lnTo>
                <a:lnTo>
                  <a:pt x="1934" y="2844"/>
                </a:lnTo>
                <a:lnTo>
                  <a:pt x="1929" y="2834"/>
                </a:lnTo>
                <a:lnTo>
                  <a:pt x="1924" y="2822"/>
                </a:lnTo>
                <a:lnTo>
                  <a:pt x="1922" y="2809"/>
                </a:lnTo>
                <a:lnTo>
                  <a:pt x="1917" y="2799"/>
                </a:lnTo>
                <a:lnTo>
                  <a:pt x="1914" y="2787"/>
                </a:lnTo>
                <a:lnTo>
                  <a:pt x="1912" y="2777"/>
                </a:lnTo>
                <a:lnTo>
                  <a:pt x="1912" y="2764"/>
                </a:lnTo>
                <a:lnTo>
                  <a:pt x="1912" y="2752"/>
                </a:lnTo>
                <a:lnTo>
                  <a:pt x="1912" y="2739"/>
                </a:lnTo>
                <a:lnTo>
                  <a:pt x="1912" y="2727"/>
                </a:lnTo>
                <a:lnTo>
                  <a:pt x="1912" y="2714"/>
                </a:lnTo>
                <a:lnTo>
                  <a:pt x="1914" y="2702"/>
                </a:lnTo>
                <a:lnTo>
                  <a:pt x="1917" y="2689"/>
                </a:lnTo>
                <a:lnTo>
                  <a:pt x="1919" y="2677"/>
                </a:lnTo>
                <a:lnTo>
                  <a:pt x="1924" y="2662"/>
                </a:lnTo>
                <a:lnTo>
                  <a:pt x="1929" y="2649"/>
                </a:lnTo>
                <a:lnTo>
                  <a:pt x="1937" y="2637"/>
                </a:lnTo>
                <a:lnTo>
                  <a:pt x="1947" y="2622"/>
                </a:lnTo>
                <a:lnTo>
                  <a:pt x="1962" y="2609"/>
                </a:lnTo>
                <a:lnTo>
                  <a:pt x="1977" y="2591"/>
                </a:lnTo>
                <a:lnTo>
                  <a:pt x="1994" y="2576"/>
                </a:lnTo>
                <a:lnTo>
                  <a:pt x="2014" y="2559"/>
                </a:lnTo>
                <a:lnTo>
                  <a:pt x="2034" y="2539"/>
                </a:lnTo>
                <a:lnTo>
                  <a:pt x="2057" y="2521"/>
                </a:lnTo>
                <a:lnTo>
                  <a:pt x="2077" y="2501"/>
                </a:lnTo>
                <a:lnTo>
                  <a:pt x="2099" y="2481"/>
                </a:lnTo>
                <a:lnTo>
                  <a:pt x="2119" y="2459"/>
                </a:lnTo>
                <a:lnTo>
                  <a:pt x="2139" y="2439"/>
                </a:lnTo>
                <a:lnTo>
                  <a:pt x="2159" y="2414"/>
                </a:lnTo>
                <a:lnTo>
                  <a:pt x="2177" y="2391"/>
                </a:lnTo>
                <a:lnTo>
                  <a:pt x="2192" y="2369"/>
                </a:lnTo>
                <a:lnTo>
                  <a:pt x="2210" y="2369"/>
                </a:lnTo>
                <a:lnTo>
                  <a:pt x="2207" y="2366"/>
                </a:lnTo>
                <a:lnTo>
                  <a:pt x="2207" y="2364"/>
                </a:lnTo>
                <a:lnTo>
                  <a:pt x="2205" y="2361"/>
                </a:lnTo>
                <a:lnTo>
                  <a:pt x="2202" y="2359"/>
                </a:lnTo>
                <a:lnTo>
                  <a:pt x="2202" y="2356"/>
                </a:lnTo>
                <a:lnTo>
                  <a:pt x="2200" y="2354"/>
                </a:lnTo>
                <a:lnTo>
                  <a:pt x="2197" y="2349"/>
                </a:lnTo>
                <a:lnTo>
                  <a:pt x="2197" y="2346"/>
                </a:lnTo>
                <a:lnTo>
                  <a:pt x="2195" y="2344"/>
                </a:lnTo>
                <a:lnTo>
                  <a:pt x="2195" y="2341"/>
                </a:lnTo>
                <a:lnTo>
                  <a:pt x="2192" y="2336"/>
                </a:lnTo>
                <a:lnTo>
                  <a:pt x="2190" y="2334"/>
                </a:lnTo>
                <a:lnTo>
                  <a:pt x="2190" y="2329"/>
                </a:lnTo>
                <a:lnTo>
                  <a:pt x="2187" y="2326"/>
                </a:lnTo>
                <a:lnTo>
                  <a:pt x="2187" y="2321"/>
                </a:lnTo>
                <a:lnTo>
                  <a:pt x="2185" y="2319"/>
                </a:lnTo>
                <a:lnTo>
                  <a:pt x="2174" y="2336"/>
                </a:lnTo>
                <a:lnTo>
                  <a:pt x="2162" y="2351"/>
                </a:lnTo>
                <a:lnTo>
                  <a:pt x="2152" y="2361"/>
                </a:lnTo>
                <a:lnTo>
                  <a:pt x="2139" y="2371"/>
                </a:lnTo>
                <a:lnTo>
                  <a:pt x="2129" y="2379"/>
                </a:lnTo>
                <a:lnTo>
                  <a:pt x="2117" y="2386"/>
                </a:lnTo>
                <a:lnTo>
                  <a:pt x="2107" y="2391"/>
                </a:lnTo>
                <a:lnTo>
                  <a:pt x="2097" y="2394"/>
                </a:lnTo>
                <a:lnTo>
                  <a:pt x="2087" y="2394"/>
                </a:lnTo>
                <a:lnTo>
                  <a:pt x="2077" y="2396"/>
                </a:lnTo>
                <a:lnTo>
                  <a:pt x="2069" y="2396"/>
                </a:lnTo>
                <a:lnTo>
                  <a:pt x="2062" y="2396"/>
                </a:lnTo>
                <a:lnTo>
                  <a:pt x="2057" y="2394"/>
                </a:lnTo>
                <a:lnTo>
                  <a:pt x="2052" y="2394"/>
                </a:lnTo>
                <a:lnTo>
                  <a:pt x="2049" y="2394"/>
                </a:lnTo>
                <a:lnTo>
                  <a:pt x="2039" y="2436"/>
                </a:lnTo>
                <a:lnTo>
                  <a:pt x="2024" y="2476"/>
                </a:lnTo>
                <a:lnTo>
                  <a:pt x="2004" y="2511"/>
                </a:lnTo>
                <a:lnTo>
                  <a:pt x="1982" y="2541"/>
                </a:lnTo>
                <a:lnTo>
                  <a:pt x="1954" y="2569"/>
                </a:lnTo>
                <a:lnTo>
                  <a:pt x="1924" y="2591"/>
                </a:lnTo>
                <a:lnTo>
                  <a:pt x="1894" y="2611"/>
                </a:lnTo>
                <a:lnTo>
                  <a:pt x="1862" y="2629"/>
                </a:lnTo>
                <a:lnTo>
                  <a:pt x="1827" y="2644"/>
                </a:lnTo>
                <a:lnTo>
                  <a:pt x="1794" y="2657"/>
                </a:lnTo>
                <a:lnTo>
                  <a:pt x="1762" y="2664"/>
                </a:lnTo>
                <a:lnTo>
                  <a:pt x="1729" y="2672"/>
                </a:lnTo>
                <a:lnTo>
                  <a:pt x="1699" y="2677"/>
                </a:lnTo>
                <a:lnTo>
                  <a:pt x="1672" y="2679"/>
                </a:lnTo>
                <a:lnTo>
                  <a:pt x="1649" y="2682"/>
                </a:lnTo>
                <a:lnTo>
                  <a:pt x="1629" y="2682"/>
                </a:lnTo>
                <a:lnTo>
                  <a:pt x="1541" y="2679"/>
                </a:lnTo>
                <a:lnTo>
                  <a:pt x="1454" y="2669"/>
                </a:lnTo>
                <a:lnTo>
                  <a:pt x="1369" y="2654"/>
                </a:lnTo>
                <a:lnTo>
                  <a:pt x="1284" y="2637"/>
                </a:lnTo>
                <a:lnTo>
                  <a:pt x="1204" y="2611"/>
                </a:lnTo>
                <a:lnTo>
                  <a:pt x="1126" y="2584"/>
                </a:lnTo>
                <a:lnTo>
                  <a:pt x="1051" y="2551"/>
                </a:lnTo>
                <a:lnTo>
                  <a:pt x="978" y="2516"/>
                </a:lnTo>
                <a:lnTo>
                  <a:pt x="911" y="2479"/>
                </a:lnTo>
                <a:lnTo>
                  <a:pt x="848" y="2436"/>
                </a:lnTo>
                <a:lnTo>
                  <a:pt x="788" y="2394"/>
                </a:lnTo>
                <a:lnTo>
                  <a:pt x="736" y="2346"/>
                </a:lnTo>
                <a:lnTo>
                  <a:pt x="688" y="2299"/>
                </a:lnTo>
                <a:lnTo>
                  <a:pt x="646" y="2251"/>
                </a:lnTo>
                <a:lnTo>
                  <a:pt x="608" y="2198"/>
                </a:lnTo>
                <a:lnTo>
                  <a:pt x="578" y="2148"/>
                </a:lnTo>
                <a:lnTo>
                  <a:pt x="540" y="2178"/>
                </a:lnTo>
                <a:lnTo>
                  <a:pt x="503" y="2208"/>
                </a:lnTo>
                <a:lnTo>
                  <a:pt x="465" y="2238"/>
                </a:lnTo>
                <a:lnTo>
                  <a:pt x="430" y="2268"/>
                </a:lnTo>
                <a:lnTo>
                  <a:pt x="393" y="2296"/>
                </a:lnTo>
                <a:lnTo>
                  <a:pt x="358" y="2326"/>
                </a:lnTo>
                <a:lnTo>
                  <a:pt x="323" y="2356"/>
                </a:lnTo>
                <a:lnTo>
                  <a:pt x="288" y="2386"/>
                </a:lnTo>
                <a:lnTo>
                  <a:pt x="253" y="2416"/>
                </a:lnTo>
                <a:lnTo>
                  <a:pt x="220" y="2446"/>
                </a:lnTo>
                <a:lnTo>
                  <a:pt x="185" y="2476"/>
                </a:lnTo>
                <a:lnTo>
                  <a:pt x="153" y="2506"/>
                </a:lnTo>
                <a:lnTo>
                  <a:pt x="118" y="2536"/>
                </a:lnTo>
                <a:lnTo>
                  <a:pt x="85" y="2566"/>
                </a:lnTo>
                <a:lnTo>
                  <a:pt x="53" y="2594"/>
                </a:lnTo>
                <a:lnTo>
                  <a:pt x="20" y="2624"/>
                </a:lnTo>
                <a:lnTo>
                  <a:pt x="15" y="2627"/>
                </a:lnTo>
                <a:lnTo>
                  <a:pt x="10" y="2627"/>
                </a:lnTo>
                <a:lnTo>
                  <a:pt x="8" y="2627"/>
                </a:lnTo>
                <a:lnTo>
                  <a:pt x="5" y="2627"/>
                </a:lnTo>
                <a:lnTo>
                  <a:pt x="3" y="2627"/>
                </a:lnTo>
                <a:lnTo>
                  <a:pt x="0" y="2627"/>
                </a:lnTo>
                <a:lnTo>
                  <a:pt x="0" y="2624"/>
                </a:lnTo>
                <a:lnTo>
                  <a:pt x="0" y="2622"/>
                </a:lnTo>
                <a:lnTo>
                  <a:pt x="0" y="2619"/>
                </a:lnTo>
                <a:lnTo>
                  <a:pt x="3" y="2616"/>
                </a:lnTo>
                <a:lnTo>
                  <a:pt x="3" y="2614"/>
                </a:lnTo>
                <a:lnTo>
                  <a:pt x="5" y="2609"/>
                </a:lnTo>
                <a:lnTo>
                  <a:pt x="8" y="2606"/>
                </a:lnTo>
                <a:lnTo>
                  <a:pt x="10" y="2601"/>
                </a:lnTo>
                <a:lnTo>
                  <a:pt x="13" y="2596"/>
                </a:lnTo>
                <a:lnTo>
                  <a:pt x="40" y="2566"/>
                </a:lnTo>
                <a:lnTo>
                  <a:pt x="70" y="2539"/>
                </a:lnTo>
                <a:lnTo>
                  <a:pt x="100" y="2509"/>
                </a:lnTo>
                <a:lnTo>
                  <a:pt x="133" y="2479"/>
                </a:lnTo>
                <a:lnTo>
                  <a:pt x="163" y="2449"/>
                </a:lnTo>
                <a:lnTo>
                  <a:pt x="195" y="2419"/>
                </a:lnTo>
                <a:lnTo>
                  <a:pt x="228" y="2389"/>
                </a:lnTo>
                <a:lnTo>
                  <a:pt x="260" y="2359"/>
                </a:lnTo>
                <a:lnTo>
                  <a:pt x="293" y="2329"/>
                </a:lnTo>
                <a:lnTo>
                  <a:pt x="328" y="2299"/>
                </a:lnTo>
                <a:lnTo>
                  <a:pt x="363" y="2266"/>
                </a:lnTo>
                <a:lnTo>
                  <a:pt x="400" y="2236"/>
                </a:lnTo>
                <a:lnTo>
                  <a:pt x="438" y="2203"/>
                </a:lnTo>
                <a:lnTo>
                  <a:pt x="475" y="2171"/>
                </a:lnTo>
                <a:lnTo>
                  <a:pt x="515" y="2138"/>
                </a:lnTo>
                <a:lnTo>
                  <a:pt x="558" y="2108"/>
                </a:lnTo>
                <a:lnTo>
                  <a:pt x="553" y="2096"/>
                </a:lnTo>
                <a:lnTo>
                  <a:pt x="551" y="2086"/>
                </a:lnTo>
                <a:lnTo>
                  <a:pt x="548" y="2076"/>
                </a:lnTo>
                <a:lnTo>
                  <a:pt x="543" y="2063"/>
                </a:lnTo>
                <a:lnTo>
                  <a:pt x="540" y="2053"/>
                </a:lnTo>
                <a:lnTo>
                  <a:pt x="538" y="2043"/>
                </a:lnTo>
                <a:lnTo>
                  <a:pt x="535" y="2033"/>
                </a:lnTo>
                <a:lnTo>
                  <a:pt x="533" y="2023"/>
                </a:lnTo>
                <a:lnTo>
                  <a:pt x="533" y="2013"/>
                </a:lnTo>
                <a:lnTo>
                  <a:pt x="530" y="2003"/>
                </a:lnTo>
                <a:lnTo>
                  <a:pt x="530" y="1993"/>
                </a:lnTo>
                <a:lnTo>
                  <a:pt x="528" y="1983"/>
                </a:lnTo>
                <a:lnTo>
                  <a:pt x="528" y="1971"/>
                </a:lnTo>
                <a:lnTo>
                  <a:pt x="528" y="1963"/>
                </a:lnTo>
                <a:lnTo>
                  <a:pt x="528" y="1950"/>
                </a:lnTo>
                <a:lnTo>
                  <a:pt x="528" y="1940"/>
                </a:lnTo>
                <a:lnTo>
                  <a:pt x="543" y="1855"/>
                </a:lnTo>
                <a:lnTo>
                  <a:pt x="566" y="1775"/>
                </a:lnTo>
                <a:lnTo>
                  <a:pt x="601" y="1703"/>
                </a:lnTo>
                <a:lnTo>
                  <a:pt x="646" y="1638"/>
                </a:lnTo>
                <a:lnTo>
                  <a:pt x="701" y="1580"/>
                </a:lnTo>
                <a:lnTo>
                  <a:pt x="761" y="1527"/>
                </a:lnTo>
                <a:lnTo>
                  <a:pt x="828" y="1480"/>
                </a:lnTo>
                <a:lnTo>
                  <a:pt x="903" y="1442"/>
                </a:lnTo>
                <a:lnTo>
                  <a:pt x="981" y="1407"/>
                </a:lnTo>
                <a:lnTo>
                  <a:pt x="1066" y="1377"/>
                </a:lnTo>
                <a:lnTo>
                  <a:pt x="1151" y="1355"/>
                </a:lnTo>
                <a:lnTo>
                  <a:pt x="1239" y="1335"/>
                </a:lnTo>
                <a:lnTo>
                  <a:pt x="1329" y="1322"/>
                </a:lnTo>
                <a:lnTo>
                  <a:pt x="1419" y="1312"/>
                </a:lnTo>
                <a:lnTo>
                  <a:pt x="1509" y="1304"/>
                </a:lnTo>
                <a:lnTo>
                  <a:pt x="1596" y="1304"/>
                </a:lnTo>
                <a:lnTo>
                  <a:pt x="1624" y="1304"/>
                </a:lnTo>
                <a:lnTo>
                  <a:pt x="1649" y="1304"/>
                </a:lnTo>
                <a:lnTo>
                  <a:pt x="1677" y="1304"/>
                </a:lnTo>
                <a:lnTo>
                  <a:pt x="1699" y="1307"/>
                </a:lnTo>
                <a:lnTo>
                  <a:pt x="1724" y="1307"/>
                </a:lnTo>
                <a:lnTo>
                  <a:pt x="1749" y="1309"/>
                </a:lnTo>
                <a:lnTo>
                  <a:pt x="1772" y="1312"/>
                </a:lnTo>
                <a:lnTo>
                  <a:pt x="1797" y="1312"/>
                </a:lnTo>
                <a:lnTo>
                  <a:pt x="1819" y="1315"/>
                </a:lnTo>
                <a:lnTo>
                  <a:pt x="1842" y="1320"/>
                </a:lnTo>
                <a:lnTo>
                  <a:pt x="1862" y="1322"/>
                </a:lnTo>
                <a:lnTo>
                  <a:pt x="1884" y="1325"/>
                </a:lnTo>
                <a:lnTo>
                  <a:pt x="1907" y="1330"/>
                </a:lnTo>
                <a:lnTo>
                  <a:pt x="1927" y="1332"/>
                </a:lnTo>
                <a:lnTo>
                  <a:pt x="1949" y="1337"/>
                </a:lnTo>
                <a:lnTo>
                  <a:pt x="1969" y="1342"/>
                </a:lnTo>
                <a:close/>
                <a:moveTo>
                  <a:pt x="2375" y="1490"/>
                </a:moveTo>
                <a:lnTo>
                  <a:pt x="2382" y="1492"/>
                </a:lnTo>
                <a:lnTo>
                  <a:pt x="2387" y="1497"/>
                </a:lnTo>
                <a:lnTo>
                  <a:pt x="2392" y="1500"/>
                </a:lnTo>
                <a:lnTo>
                  <a:pt x="2400" y="1502"/>
                </a:lnTo>
                <a:lnTo>
                  <a:pt x="2405" y="1505"/>
                </a:lnTo>
                <a:lnTo>
                  <a:pt x="2412" y="1510"/>
                </a:lnTo>
                <a:lnTo>
                  <a:pt x="2417" y="1512"/>
                </a:lnTo>
                <a:lnTo>
                  <a:pt x="2425" y="1515"/>
                </a:lnTo>
                <a:lnTo>
                  <a:pt x="2430" y="1517"/>
                </a:lnTo>
                <a:lnTo>
                  <a:pt x="2435" y="1522"/>
                </a:lnTo>
                <a:lnTo>
                  <a:pt x="2442" y="1525"/>
                </a:lnTo>
                <a:lnTo>
                  <a:pt x="2447" y="1527"/>
                </a:lnTo>
                <a:lnTo>
                  <a:pt x="2452" y="1530"/>
                </a:lnTo>
                <a:lnTo>
                  <a:pt x="2460" y="1535"/>
                </a:lnTo>
                <a:lnTo>
                  <a:pt x="2465" y="1537"/>
                </a:lnTo>
                <a:lnTo>
                  <a:pt x="2470" y="1540"/>
                </a:lnTo>
                <a:lnTo>
                  <a:pt x="2465" y="1530"/>
                </a:lnTo>
                <a:lnTo>
                  <a:pt x="2460" y="1522"/>
                </a:lnTo>
                <a:lnTo>
                  <a:pt x="2452" y="1512"/>
                </a:lnTo>
                <a:lnTo>
                  <a:pt x="2447" y="1505"/>
                </a:lnTo>
                <a:lnTo>
                  <a:pt x="2440" y="1495"/>
                </a:lnTo>
                <a:lnTo>
                  <a:pt x="2435" y="1487"/>
                </a:lnTo>
                <a:lnTo>
                  <a:pt x="2427" y="1480"/>
                </a:lnTo>
                <a:lnTo>
                  <a:pt x="2420" y="1470"/>
                </a:lnTo>
                <a:lnTo>
                  <a:pt x="2415" y="1462"/>
                </a:lnTo>
                <a:lnTo>
                  <a:pt x="2407" y="1455"/>
                </a:lnTo>
                <a:lnTo>
                  <a:pt x="2400" y="1447"/>
                </a:lnTo>
                <a:lnTo>
                  <a:pt x="2392" y="1440"/>
                </a:lnTo>
                <a:lnTo>
                  <a:pt x="2385" y="1430"/>
                </a:lnTo>
                <a:lnTo>
                  <a:pt x="2377" y="1422"/>
                </a:lnTo>
                <a:lnTo>
                  <a:pt x="2370" y="1415"/>
                </a:lnTo>
                <a:lnTo>
                  <a:pt x="2362" y="1407"/>
                </a:lnTo>
                <a:lnTo>
                  <a:pt x="2365" y="1415"/>
                </a:lnTo>
                <a:lnTo>
                  <a:pt x="2365" y="1420"/>
                </a:lnTo>
                <a:lnTo>
                  <a:pt x="2367" y="1425"/>
                </a:lnTo>
                <a:lnTo>
                  <a:pt x="2367" y="1432"/>
                </a:lnTo>
                <a:lnTo>
                  <a:pt x="2367" y="1437"/>
                </a:lnTo>
                <a:lnTo>
                  <a:pt x="2370" y="1442"/>
                </a:lnTo>
                <a:lnTo>
                  <a:pt x="2370" y="1447"/>
                </a:lnTo>
                <a:lnTo>
                  <a:pt x="2370" y="1455"/>
                </a:lnTo>
                <a:lnTo>
                  <a:pt x="2370" y="1460"/>
                </a:lnTo>
                <a:lnTo>
                  <a:pt x="2372" y="1465"/>
                </a:lnTo>
                <a:lnTo>
                  <a:pt x="2372" y="1470"/>
                </a:lnTo>
                <a:lnTo>
                  <a:pt x="2372" y="1472"/>
                </a:lnTo>
                <a:lnTo>
                  <a:pt x="2372" y="1477"/>
                </a:lnTo>
                <a:lnTo>
                  <a:pt x="2375" y="1482"/>
                </a:lnTo>
                <a:lnTo>
                  <a:pt x="2375" y="1487"/>
                </a:lnTo>
                <a:lnTo>
                  <a:pt x="2375" y="1490"/>
                </a:lnTo>
                <a:close/>
                <a:moveTo>
                  <a:pt x="1159" y="1908"/>
                </a:moveTo>
                <a:lnTo>
                  <a:pt x="1166" y="1945"/>
                </a:lnTo>
                <a:lnTo>
                  <a:pt x="1179" y="1981"/>
                </a:lnTo>
                <a:lnTo>
                  <a:pt x="1199" y="2013"/>
                </a:lnTo>
                <a:lnTo>
                  <a:pt x="1224" y="2043"/>
                </a:lnTo>
                <a:lnTo>
                  <a:pt x="1251" y="2073"/>
                </a:lnTo>
                <a:lnTo>
                  <a:pt x="1281" y="2098"/>
                </a:lnTo>
                <a:lnTo>
                  <a:pt x="1316" y="2123"/>
                </a:lnTo>
                <a:lnTo>
                  <a:pt x="1351" y="2143"/>
                </a:lnTo>
                <a:lnTo>
                  <a:pt x="1389" y="2163"/>
                </a:lnTo>
                <a:lnTo>
                  <a:pt x="1426" y="2178"/>
                </a:lnTo>
                <a:lnTo>
                  <a:pt x="1464" y="2193"/>
                </a:lnTo>
                <a:lnTo>
                  <a:pt x="1499" y="2203"/>
                </a:lnTo>
                <a:lnTo>
                  <a:pt x="1536" y="2213"/>
                </a:lnTo>
                <a:lnTo>
                  <a:pt x="1569" y="2218"/>
                </a:lnTo>
                <a:lnTo>
                  <a:pt x="1599" y="2223"/>
                </a:lnTo>
                <a:lnTo>
                  <a:pt x="1626" y="2223"/>
                </a:lnTo>
                <a:lnTo>
                  <a:pt x="1654" y="2223"/>
                </a:lnTo>
                <a:lnTo>
                  <a:pt x="1682" y="2221"/>
                </a:lnTo>
                <a:lnTo>
                  <a:pt x="1709" y="2218"/>
                </a:lnTo>
                <a:lnTo>
                  <a:pt x="1737" y="2216"/>
                </a:lnTo>
                <a:lnTo>
                  <a:pt x="1764" y="2213"/>
                </a:lnTo>
                <a:lnTo>
                  <a:pt x="1792" y="2208"/>
                </a:lnTo>
                <a:lnTo>
                  <a:pt x="1817" y="2201"/>
                </a:lnTo>
                <a:lnTo>
                  <a:pt x="1842" y="2193"/>
                </a:lnTo>
                <a:lnTo>
                  <a:pt x="1867" y="2183"/>
                </a:lnTo>
                <a:lnTo>
                  <a:pt x="1887" y="2173"/>
                </a:lnTo>
                <a:lnTo>
                  <a:pt x="1907" y="2161"/>
                </a:lnTo>
                <a:lnTo>
                  <a:pt x="1924" y="2146"/>
                </a:lnTo>
                <a:lnTo>
                  <a:pt x="1942" y="2128"/>
                </a:lnTo>
                <a:lnTo>
                  <a:pt x="1954" y="2108"/>
                </a:lnTo>
                <a:lnTo>
                  <a:pt x="1962" y="2086"/>
                </a:lnTo>
                <a:lnTo>
                  <a:pt x="1969" y="2061"/>
                </a:lnTo>
                <a:lnTo>
                  <a:pt x="1969" y="2051"/>
                </a:lnTo>
                <a:lnTo>
                  <a:pt x="1969" y="2038"/>
                </a:lnTo>
                <a:lnTo>
                  <a:pt x="1969" y="2026"/>
                </a:lnTo>
                <a:lnTo>
                  <a:pt x="1967" y="2016"/>
                </a:lnTo>
                <a:lnTo>
                  <a:pt x="1964" y="2003"/>
                </a:lnTo>
                <a:lnTo>
                  <a:pt x="1962" y="1993"/>
                </a:lnTo>
                <a:lnTo>
                  <a:pt x="1959" y="1981"/>
                </a:lnTo>
                <a:lnTo>
                  <a:pt x="1954" y="1971"/>
                </a:lnTo>
                <a:lnTo>
                  <a:pt x="1949" y="1960"/>
                </a:lnTo>
                <a:lnTo>
                  <a:pt x="1947" y="1950"/>
                </a:lnTo>
                <a:lnTo>
                  <a:pt x="1942" y="1940"/>
                </a:lnTo>
                <a:lnTo>
                  <a:pt x="1937" y="1930"/>
                </a:lnTo>
                <a:lnTo>
                  <a:pt x="1934" y="1920"/>
                </a:lnTo>
                <a:lnTo>
                  <a:pt x="1929" y="1913"/>
                </a:lnTo>
                <a:lnTo>
                  <a:pt x="1927" y="1903"/>
                </a:lnTo>
                <a:lnTo>
                  <a:pt x="1924" y="1895"/>
                </a:lnTo>
                <a:lnTo>
                  <a:pt x="1912" y="1903"/>
                </a:lnTo>
                <a:lnTo>
                  <a:pt x="1899" y="1910"/>
                </a:lnTo>
                <a:lnTo>
                  <a:pt x="1889" y="1918"/>
                </a:lnTo>
                <a:lnTo>
                  <a:pt x="1877" y="1925"/>
                </a:lnTo>
                <a:lnTo>
                  <a:pt x="1867" y="1930"/>
                </a:lnTo>
                <a:lnTo>
                  <a:pt x="1854" y="1938"/>
                </a:lnTo>
                <a:lnTo>
                  <a:pt x="1842" y="1945"/>
                </a:lnTo>
                <a:lnTo>
                  <a:pt x="1829" y="1950"/>
                </a:lnTo>
                <a:lnTo>
                  <a:pt x="1817" y="1955"/>
                </a:lnTo>
                <a:lnTo>
                  <a:pt x="1804" y="1960"/>
                </a:lnTo>
                <a:lnTo>
                  <a:pt x="1792" y="1966"/>
                </a:lnTo>
                <a:lnTo>
                  <a:pt x="1779" y="1968"/>
                </a:lnTo>
                <a:lnTo>
                  <a:pt x="1764" y="1971"/>
                </a:lnTo>
                <a:lnTo>
                  <a:pt x="1752" y="1971"/>
                </a:lnTo>
                <a:lnTo>
                  <a:pt x="1737" y="1971"/>
                </a:lnTo>
                <a:lnTo>
                  <a:pt x="1722" y="1971"/>
                </a:lnTo>
                <a:lnTo>
                  <a:pt x="1702" y="1968"/>
                </a:lnTo>
                <a:lnTo>
                  <a:pt x="1687" y="1963"/>
                </a:lnTo>
                <a:lnTo>
                  <a:pt x="1672" y="1958"/>
                </a:lnTo>
                <a:lnTo>
                  <a:pt x="1662" y="1953"/>
                </a:lnTo>
                <a:lnTo>
                  <a:pt x="1654" y="1945"/>
                </a:lnTo>
                <a:lnTo>
                  <a:pt x="1647" y="1938"/>
                </a:lnTo>
                <a:lnTo>
                  <a:pt x="1642" y="1930"/>
                </a:lnTo>
                <a:lnTo>
                  <a:pt x="1637" y="1923"/>
                </a:lnTo>
                <a:lnTo>
                  <a:pt x="1631" y="1915"/>
                </a:lnTo>
                <a:lnTo>
                  <a:pt x="1629" y="1908"/>
                </a:lnTo>
                <a:lnTo>
                  <a:pt x="1626" y="1900"/>
                </a:lnTo>
                <a:lnTo>
                  <a:pt x="1621" y="1895"/>
                </a:lnTo>
                <a:lnTo>
                  <a:pt x="1616" y="1893"/>
                </a:lnTo>
                <a:lnTo>
                  <a:pt x="1609" y="1890"/>
                </a:lnTo>
                <a:lnTo>
                  <a:pt x="1601" y="1890"/>
                </a:lnTo>
                <a:lnTo>
                  <a:pt x="1591" y="1893"/>
                </a:lnTo>
                <a:lnTo>
                  <a:pt x="1586" y="1893"/>
                </a:lnTo>
                <a:lnTo>
                  <a:pt x="1579" y="1895"/>
                </a:lnTo>
                <a:lnTo>
                  <a:pt x="1571" y="1895"/>
                </a:lnTo>
                <a:lnTo>
                  <a:pt x="1566" y="1898"/>
                </a:lnTo>
                <a:lnTo>
                  <a:pt x="1559" y="1900"/>
                </a:lnTo>
                <a:lnTo>
                  <a:pt x="1554" y="1903"/>
                </a:lnTo>
                <a:lnTo>
                  <a:pt x="1549" y="1905"/>
                </a:lnTo>
                <a:lnTo>
                  <a:pt x="1544" y="1908"/>
                </a:lnTo>
                <a:lnTo>
                  <a:pt x="1539" y="1910"/>
                </a:lnTo>
                <a:lnTo>
                  <a:pt x="1534" y="1915"/>
                </a:lnTo>
                <a:lnTo>
                  <a:pt x="1531" y="1920"/>
                </a:lnTo>
                <a:lnTo>
                  <a:pt x="1529" y="1925"/>
                </a:lnTo>
                <a:lnTo>
                  <a:pt x="1526" y="1933"/>
                </a:lnTo>
                <a:lnTo>
                  <a:pt x="1524" y="1940"/>
                </a:lnTo>
                <a:lnTo>
                  <a:pt x="1521" y="1948"/>
                </a:lnTo>
                <a:lnTo>
                  <a:pt x="1521" y="1958"/>
                </a:lnTo>
                <a:lnTo>
                  <a:pt x="1524" y="1966"/>
                </a:lnTo>
                <a:lnTo>
                  <a:pt x="1526" y="1973"/>
                </a:lnTo>
                <a:lnTo>
                  <a:pt x="1529" y="1981"/>
                </a:lnTo>
                <a:lnTo>
                  <a:pt x="1536" y="1988"/>
                </a:lnTo>
                <a:lnTo>
                  <a:pt x="1541" y="1996"/>
                </a:lnTo>
                <a:lnTo>
                  <a:pt x="1551" y="2003"/>
                </a:lnTo>
                <a:lnTo>
                  <a:pt x="1559" y="2011"/>
                </a:lnTo>
                <a:lnTo>
                  <a:pt x="1569" y="2021"/>
                </a:lnTo>
                <a:lnTo>
                  <a:pt x="1579" y="2028"/>
                </a:lnTo>
                <a:lnTo>
                  <a:pt x="1589" y="2036"/>
                </a:lnTo>
                <a:lnTo>
                  <a:pt x="1599" y="2043"/>
                </a:lnTo>
                <a:lnTo>
                  <a:pt x="1609" y="2051"/>
                </a:lnTo>
                <a:lnTo>
                  <a:pt x="1619" y="2058"/>
                </a:lnTo>
                <a:lnTo>
                  <a:pt x="1629" y="2066"/>
                </a:lnTo>
                <a:lnTo>
                  <a:pt x="1639" y="2071"/>
                </a:lnTo>
                <a:lnTo>
                  <a:pt x="1647" y="2078"/>
                </a:lnTo>
                <a:lnTo>
                  <a:pt x="1647" y="2083"/>
                </a:lnTo>
                <a:lnTo>
                  <a:pt x="1644" y="2086"/>
                </a:lnTo>
                <a:lnTo>
                  <a:pt x="1644" y="2091"/>
                </a:lnTo>
                <a:lnTo>
                  <a:pt x="1642" y="2098"/>
                </a:lnTo>
                <a:lnTo>
                  <a:pt x="1639" y="2106"/>
                </a:lnTo>
                <a:lnTo>
                  <a:pt x="1637" y="2113"/>
                </a:lnTo>
                <a:lnTo>
                  <a:pt x="1634" y="2123"/>
                </a:lnTo>
                <a:lnTo>
                  <a:pt x="1629" y="2131"/>
                </a:lnTo>
                <a:lnTo>
                  <a:pt x="1626" y="2138"/>
                </a:lnTo>
                <a:lnTo>
                  <a:pt x="1621" y="2146"/>
                </a:lnTo>
                <a:lnTo>
                  <a:pt x="1619" y="2153"/>
                </a:lnTo>
                <a:lnTo>
                  <a:pt x="1614" y="2158"/>
                </a:lnTo>
                <a:lnTo>
                  <a:pt x="1609" y="2163"/>
                </a:lnTo>
                <a:lnTo>
                  <a:pt x="1604" y="2168"/>
                </a:lnTo>
                <a:lnTo>
                  <a:pt x="1601" y="2168"/>
                </a:lnTo>
                <a:lnTo>
                  <a:pt x="1566" y="2151"/>
                </a:lnTo>
                <a:lnTo>
                  <a:pt x="1536" y="2131"/>
                </a:lnTo>
                <a:lnTo>
                  <a:pt x="1506" y="2111"/>
                </a:lnTo>
                <a:lnTo>
                  <a:pt x="1479" y="2091"/>
                </a:lnTo>
                <a:lnTo>
                  <a:pt x="1454" y="2071"/>
                </a:lnTo>
                <a:lnTo>
                  <a:pt x="1429" y="2051"/>
                </a:lnTo>
                <a:lnTo>
                  <a:pt x="1409" y="2033"/>
                </a:lnTo>
                <a:lnTo>
                  <a:pt x="1386" y="2013"/>
                </a:lnTo>
                <a:lnTo>
                  <a:pt x="1369" y="1996"/>
                </a:lnTo>
                <a:lnTo>
                  <a:pt x="1349" y="1981"/>
                </a:lnTo>
                <a:lnTo>
                  <a:pt x="1331" y="1966"/>
                </a:lnTo>
                <a:lnTo>
                  <a:pt x="1316" y="1950"/>
                </a:lnTo>
                <a:lnTo>
                  <a:pt x="1301" y="1940"/>
                </a:lnTo>
                <a:lnTo>
                  <a:pt x="1286" y="1930"/>
                </a:lnTo>
                <a:lnTo>
                  <a:pt x="1271" y="1923"/>
                </a:lnTo>
                <a:lnTo>
                  <a:pt x="1259" y="1918"/>
                </a:lnTo>
                <a:lnTo>
                  <a:pt x="1251" y="1915"/>
                </a:lnTo>
                <a:lnTo>
                  <a:pt x="1246" y="1913"/>
                </a:lnTo>
                <a:lnTo>
                  <a:pt x="1241" y="1913"/>
                </a:lnTo>
                <a:lnTo>
                  <a:pt x="1234" y="1910"/>
                </a:lnTo>
                <a:lnTo>
                  <a:pt x="1229" y="1910"/>
                </a:lnTo>
                <a:lnTo>
                  <a:pt x="1224" y="1910"/>
                </a:lnTo>
                <a:lnTo>
                  <a:pt x="1216" y="1908"/>
                </a:lnTo>
                <a:lnTo>
                  <a:pt x="1211" y="1908"/>
                </a:lnTo>
                <a:lnTo>
                  <a:pt x="1204" y="1908"/>
                </a:lnTo>
                <a:lnTo>
                  <a:pt x="1199" y="1908"/>
                </a:lnTo>
                <a:lnTo>
                  <a:pt x="1191" y="1908"/>
                </a:lnTo>
                <a:lnTo>
                  <a:pt x="1186" y="1908"/>
                </a:lnTo>
                <a:lnTo>
                  <a:pt x="1179" y="1908"/>
                </a:lnTo>
                <a:lnTo>
                  <a:pt x="1171" y="1908"/>
                </a:lnTo>
                <a:lnTo>
                  <a:pt x="1164" y="1908"/>
                </a:lnTo>
                <a:lnTo>
                  <a:pt x="1159" y="1908"/>
                </a:lnTo>
                <a:close/>
                <a:moveTo>
                  <a:pt x="2217" y="819"/>
                </a:moveTo>
                <a:lnTo>
                  <a:pt x="2210" y="834"/>
                </a:lnTo>
                <a:lnTo>
                  <a:pt x="2202" y="846"/>
                </a:lnTo>
                <a:lnTo>
                  <a:pt x="2195" y="861"/>
                </a:lnTo>
                <a:lnTo>
                  <a:pt x="2185" y="876"/>
                </a:lnTo>
                <a:lnTo>
                  <a:pt x="2177" y="891"/>
                </a:lnTo>
                <a:lnTo>
                  <a:pt x="2167" y="906"/>
                </a:lnTo>
                <a:lnTo>
                  <a:pt x="2159" y="921"/>
                </a:lnTo>
                <a:lnTo>
                  <a:pt x="2152" y="936"/>
                </a:lnTo>
                <a:lnTo>
                  <a:pt x="2144" y="951"/>
                </a:lnTo>
                <a:lnTo>
                  <a:pt x="2139" y="966"/>
                </a:lnTo>
                <a:lnTo>
                  <a:pt x="2134" y="981"/>
                </a:lnTo>
                <a:lnTo>
                  <a:pt x="2132" y="997"/>
                </a:lnTo>
                <a:lnTo>
                  <a:pt x="2129" y="1009"/>
                </a:lnTo>
                <a:lnTo>
                  <a:pt x="2132" y="1022"/>
                </a:lnTo>
                <a:lnTo>
                  <a:pt x="2134" y="1037"/>
                </a:lnTo>
                <a:lnTo>
                  <a:pt x="2139" y="1047"/>
                </a:lnTo>
                <a:lnTo>
                  <a:pt x="2142" y="1054"/>
                </a:lnTo>
                <a:lnTo>
                  <a:pt x="2147" y="1064"/>
                </a:lnTo>
                <a:lnTo>
                  <a:pt x="2154" y="1072"/>
                </a:lnTo>
                <a:lnTo>
                  <a:pt x="2159" y="1079"/>
                </a:lnTo>
                <a:lnTo>
                  <a:pt x="2167" y="1087"/>
                </a:lnTo>
                <a:lnTo>
                  <a:pt x="2174" y="1097"/>
                </a:lnTo>
                <a:lnTo>
                  <a:pt x="2182" y="1104"/>
                </a:lnTo>
                <a:lnTo>
                  <a:pt x="2192" y="1112"/>
                </a:lnTo>
                <a:lnTo>
                  <a:pt x="2200" y="1122"/>
                </a:lnTo>
                <a:lnTo>
                  <a:pt x="2210" y="1129"/>
                </a:lnTo>
                <a:lnTo>
                  <a:pt x="2220" y="1139"/>
                </a:lnTo>
                <a:lnTo>
                  <a:pt x="2232" y="1147"/>
                </a:lnTo>
                <a:lnTo>
                  <a:pt x="2242" y="1157"/>
                </a:lnTo>
                <a:lnTo>
                  <a:pt x="2252" y="1167"/>
                </a:lnTo>
                <a:lnTo>
                  <a:pt x="2265" y="1174"/>
                </a:lnTo>
                <a:lnTo>
                  <a:pt x="2275" y="1184"/>
                </a:lnTo>
                <a:lnTo>
                  <a:pt x="2272" y="1162"/>
                </a:lnTo>
                <a:lnTo>
                  <a:pt x="2270" y="1137"/>
                </a:lnTo>
                <a:lnTo>
                  <a:pt x="2265" y="1114"/>
                </a:lnTo>
                <a:lnTo>
                  <a:pt x="2262" y="1092"/>
                </a:lnTo>
                <a:lnTo>
                  <a:pt x="2260" y="1067"/>
                </a:lnTo>
                <a:lnTo>
                  <a:pt x="2255" y="1044"/>
                </a:lnTo>
                <a:lnTo>
                  <a:pt x="2252" y="1022"/>
                </a:lnTo>
                <a:lnTo>
                  <a:pt x="2247" y="999"/>
                </a:lnTo>
                <a:lnTo>
                  <a:pt x="2245" y="976"/>
                </a:lnTo>
                <a:lnTo>
                  <a:pt x="2240" y="954"/>
                </a:lnTo>
                <a:lnTo>
                  <a:pt x="2237" y="931"/>
                </a:lnTo>
                <a:lnTo>
                  <a:pt x="2232" y="909"/>
                </a:lnTo>
                <a:lnTo>
                  <a:pt x="2230" y="886"/>
                </a:lnTo>
                <a:lnTo>
                  <a:pt x="2225" y="864"/>
                </a:lnTo>
                <a:lnTo>
                  <a:pt x="2222" y="841"/>
                </a:lnTo>
                <a:lnTo>
                  <a:pt x="2217" y="819"/>
                </a:lnTo>
                <a:close/>
                <a:moveTo>
                  <a:pt x="2622" y="2236"/>
                </a:moveTo>
                <a:lnTo>
                  <a:pt x="2610" y="2233"/>
                </a:lnTo>
                <a:lnTo>
                  <a:pt x="2595" y="2231"/>
                </a:lnTo>
                <a:lnTo>
                  <a:pt x="2582" y="2228"/>
                </a:lnTo>
                <a:lnTo>
                  <a:pt x="2567" y="2228"/>
                </a:lnTo>
                <a:lnTo>
                  <a:pt x="2552" y="2226"/>
                </a:lnTo>
                <a:lnTo>
                  <a:pt x="2537" y="2226"/>
                </a:lnTo>
                <a:lnTo>
                  <a:pt x="2522" y="2226"/>
                </a:lnTo>
                <a:lnTo>
                  <a:pt x="2507" y="2223"/>
                </a:lnTo>
                <a:lnTo>
                  <a:pt x="2492" y="2223"/>
                </a:lnTo>
                <a:lnTo>
                  <a:pt x="2477" y="2223"/>
                </a:lnTo>
                <a:lnTo>
                  <a:pt x="2462" y="2223"/>
                </a:lnTo>
                <a:lnTo>
                  <a:pt x="2445" y="2226"/>
                </a:lnTo>
                <a:lnTo>
                  <a:pt x="2430" y="2226"/>
                </a:lnTo>
                <a:lnTo>
                  <a:pt x="2415" y="2228"/>
                </a:lnTo>
                <a:lnTo>
                  <a:pt x="2400" y="2228"/>
                </a:lnTo>
                <a:lnTo>
                  <a:pt x="2382" y="2231"/>
                </a:lnTo>
                <a:lnTo>
                  <a:pt x="2387" y="2238"/>
                </a:lnTo>
                <a:lnTo>
                  <a:pt x="2390" y="2248"/>
                </a:lnTo>
                <a:lnTo>
                  <a:pt x="2392" y="2256"/>
                </a:lnTo>
                <a:lnTo>
                  <a:pt x="2395" y="2263"/>
                </a:lnTo>
                <a:lnTo>
                  <a:pt x="2397" y="2268"/>
                </a:lnTo>
                <a:lnTo>
                  <a:pt x="2400" y="2276"/>
                </a:lnTo>
                <a:lnTo>
                  <a:pt x="2402" y="2281"/>
                </a:lnTo>
                <a:lnTo>
                  <a:pt x="2402" y="2288"/>
                </a:lnTo>
                <a:lnTo>
                  <a:pt x="2405" y="2294"/>
                </a:lnTo>
                <a:lnTo>
                  <a:pt x="2405" y="2301"/>
                </a:lnTo>
                <a:lnTo>
                  <a:pt x="2407" y="2306"/>
                </a:lnTo>
                <a:lnTo>
                  <a:pt x="2407" y="2314"/>
                </a:lnTo>
                <a:lnTo>
                  <a:pt x="2407" y="2319"/>
                </a:lnTo>
                <a:lnTo>
                  <a:pt x="2407" y="2326"/>
                </a:lnTo>
                <a:lnTo>
                  <a:pt x="2407" y="2331"/>
                </a:lnTo>
                <a:lnTo>
                  <a:pt x="2407" y="2339"/>
                </a:lnTo>
                <a:lnTo>
                  <a:pt x="2407" y="2344"/>
                </a:lnTo>
                <a:lnTo>
                  <a:pt x="2407" y="2349"/>
                </a:lnTo>
                <a:lnTo>
                  <a:pt x="2405" y="2356"/>
                </a:lnTo>
                <a:lnTo>
                  <a:pt x="2402" y="2364"/>
                </a:lnTo>
                <a:lnTo>
                  <a:pt x="2400" y="2371"/>
                </a:lnTo>
                <a:lnTo>
                  <a:pt x="2397" y="2379"/>
                </a:lnTo>
                <a:lnTo>
                  <a:pt x="2392" y="2386"/>
                </a:lnTo>
                <a:lnTo>
                  <a:pt x="2387" y="2394"/>
                </a:lnTo>
                <a:lnTo>
                  <a:pt x="2382" y="2401"/>
                </a:lnTo>
                <a:lnTo>
                  <a:pt x="2377" y="2409"/>
                </a:lnTo>
                <a:lnTo>
                  <a:pt x="2370" y="2416"/>
                </a:lnTo>
                <a:lnTo>
                  <a:pt x="2362" y="2421"/>
                </a:lnTo>
                <a:lnTo>
                  <a:pt x="2355" y="2426"/>
                </a:lnTo>
                <a:lnTo>
                  <a:pt x="2345" y="2431"/>
                </a:lnTo>
                <a:lnTo>
                  <a:pt x="2335" y="2434"/>
                </a:lnTo>
                <a:lnTo>
                  <a:pt x="2325" y="2434"/>
                </a:lnTo>
                <a:lnTo>
                  <a:pt x="2320" y="2434"/>
                </a:lnTo>
                <a:lnTo>
                  <a:pt x="2312" y="2434"/>
                </a:lnTo>
                <a:lnTo>
                  <a:pt x="2305" y="2431"/>
                </a:lnTo>
                <a:lnTo>
                  <a:pt x="2300" y="2431"/>
                </a:lnTo>
                <a:lnTo>
                  <a:pt x="2292" y="2429"/>
                </a:lnTo>
                <a:lnTo>
                  <a:pt x="2285" y="2426"/>
                </a:lnTo>
                <a:lnTo>
                  <a:pt x="2280" y="2424"/>
                </a:lnTo>
                <a:lnTo>
                  <a:pt x="2272" y="2419"/>
                </a:lnTo>
                <a:lnTo>
                  <a:pt x="2265" y="2416"/>
                </a:lnTo>
                <a:lnTo>
                  <a:pt x="2257" y="2411"/>
                </a:lnTo>
                <a:lnTo>
                  <a:pt x="2250" y="2406"/>
                </a:lnTo>
                <a:lnTo>
                  <a:pt x="2245" y="2404"/>
                </a:lnTo>
                <a:lnTo>
                  <a:pt x="2237" y="2399"/>
                </a:lnTo>
                <a:lnTo>
                  <a:pt x="2230" y="2391"/>
                </a:lnTo>
                <a:lnTo>
                  <a:pt x="2225" y="2386"/>
                </a:lnTo>
                <a:lnTo>
                  <a:pt x="2217" y="2381"/>
                </a:lnTo>
                <a:lnTo>
                  <a:pt x="2212" y="2399"/>
                </a:lnTo>
                <a:lnTo>
                  <a:pt x="2205" y="2419"/>
                </a:lnTo>
                <a:lnTo>
                  <a:pt x="2200" y="2436"/>
                </a:lnTo>
                <a:lnTo>
                  <a:pt x="2192" y="2454"/>
                </a:lnTo>
                <a:lnTo>
                  <a:pt x="2185" y="2471"/>
                </a:lnTo>
                <a:lnTo>
                  <a:pt x="2177" y="2489"/>
                </a:lnTo>
                <a:lnTo>
                  <a:pt x="2169" y="2504"/>
                </a:lnTo>
                <a:lnTo>
                  <a:pt x="2162" y="2521"/>
                </a:lnTo>
                <a:lnTo>
                  <a:pt x="2154" y="2536"/>
                </a:lnTo>
                <a:lnTo>
                  <a:pt x="2147" y="2554"/>
                </a:lnTo>
                <a:lnTo>
                  <a:pt x="2139" y="2569"/>
                </a:lnTo>
                <a:lnTo>
                  <a:pt x="2132" y="2584"/>
                </a:lnTo>
                <a:lnTo>
                  <a:pt x="2124" y="2601"/>
                </a:lnTo>
                <a:lnTo>
                  <a:pt x="2117" y="2616"/>
                </a:lnTo>
                <a:lnTo>
                  <a:pt x="2112" y="2634"/>
                </a:lnTo>
                <a:lnTo>
                  <a:pt x="2107" y="2649"/>
                </a:lnTo>
                <a:lnTo>
                  <a:pt x="2104" y="2657"/>
                </a:lnTo>
                <a:lnTo>
                  <a:pt x="2104" y="2664"/>
                </a:lnTo>
                <a:lnTo>
                  <a:pt x="2107" y="2669"/>
                </a:lnTo>
                <a:lnTo>
                  <a:pt x="2109" y="2677"/>
                </a:lnTo>
                <a:lnTo>
                  <a:pt x="2114" y="2684"/>
                </a:lnTo>
                <a:lnTo>
                  <a:pt x="2119" y="2689"/>
                </a:lnTo>
                <a:lnTo>
                  <a:pt x="2124" y="2694"/>
                </a:lnTo>
                <a:lnTo>
                  <a:pt x="2132" y="2699"/>
                </a:lnTo>
                <a:lnTo>
                  <a:pt x="2139" y="2704"/>
                </a:lnTo>
                <a:lnTo>
                  <a:pt x="2147" y="2707"/>
                </a:lnTo>
                <a:lnTo>
                  <a:pt x="2154" y="2709"/>
                </a:lnTo>
                <a:lnTo>
                  <a:pt x="2164" y="2712"/>
                </a:lnTo>
                <a:lnTo>
                  <a:pt x="2172" y="2712"/>
                </a:lnTo>
                <a:lnTo>
                  <a:pt x="2180" y="2709"/>
                </a:lnTo>
                <a:lnTo>
                  <a:pt x="2187" y="2707"/>
                </a:lnTo>
                <a:lnTo>
                  <a:pt x="2192" y="2704"/>
                </a:lnTo>
                <a:lnTo>
                  <a:pt x="2200" y="2697"/>
                </a:lnTo>
                <a:lnTo>
                  <a:pt x="2207" y="2689"/>
                </a:lnTo>
                <a:lnTo>
                  <a:pt x="2215" y="2679"/>
                </a:lnTo>
                <a:lnTo>
                  <a:pt x="2222" y="2672"/>
                </a:lnTo>
                <a:lnTo>
                  <a:pt x="2230" y="2662"/>
                </a:lnTo>
                <a:lnTo>
                  <a:pt x="2237" y="2649"/>
                </a:lnTo>
                <a:lnTo>
                  <a:pt x="2242" y="2639"/>
                </a:lnTo>
                <a:lnTo>
                  <a:pt x="2250" y="2627"/>
                </a:lnTo>
                <a:lnTo>
                  <a:pt x="2257" y="2616"/>
                </a:lnTo>
                <a:lnTo>
                  <a:pt x="2265" y="2604"/>
                </a:lnTo>
                <a:lnTo>
                  <a:pt x="2275" y="2591"/>
                </a:lnTo>
                <a:lnTo>
                  <a:pt x="2282" y="2579"/>
                </a:lnTo>
                <a:lnTo>
                  <a:pt x="2292" y="2566"/>
                </a:lnTo>
                <a:lnTo>
                  <a:pt x="2300" y="2554"/>
                </a:lnTo>
                <a:lnTo>
                  <a:pt x="2310" y="2541"/>
                </a:lnTo>
                <a:lnTo>
                  <a:pt x="2322" y="2529"/>
                </a:lnTo>
                <a:lnTo>
                  <a:pt x="2340" y="2509"/>
                </a:lnTo>
                <a:lnTo>
                  <a:pt x="2362" y="2491"/>
                </a:lnTo>
                <a:lnTo>
                  <a:pt x="2385" y="2474"/>
                </a:lnTo>
                <a:lnTo>
                  <a:pt x="2410" y="2456"/>
                </a:lnTo>
                <a:lnTo>
                  <a:pt x="2435" y="2441"/>
                </a:lnTo>
                <a:lnTo>
                  <a:pt x="2460" y="2426"/>
                </a:lnTo>
                <a:lnTo>
                  <a:pt x="2485" y="2411"/>
                </a:lnTo>
                <a:lnTo>
                  <a:pt x="2507" y="2399"/>
                </a:lnTo>
                <a:lnTo>
                  <a:pt x="2530" y="2384"/>
                </a:lnTo>
                <a:lnTo>
                  <a:pt x="2552" y="2371"/>
                </a:lnTo>
                <a:lnTo>
                  <a:pt x="2572" y="2359"/>
                </a:lnTo>
                <a:lnTo>
                  <a:pt x="2587" y="2349"/>
                </a:lnTo>
                <a:lnTo>
                  <a:pt x="2602" y="2336"/>
                </a:lnTo>
                <a:lnTo>
                  <a:pt x="2612" y="2326"/>
                </a:lnTo>
                <a:lnTo>
                  <a:pt x="2620" y="2316"/>
                </a:lnTo>
                <a:lnTo>
                  <a:pt x="2622" y="2306"/>
                </a:lnTo>
                <a:lnTo>
                  <a:pt x="2622" y="2301"/>
                </a:lnTo>
                <a:lnTo>
                  <a:pt x="2622" y="2299"/>
                </a:lnTo>
                <a:lnTo>
                  <a:pt x="2622" y="2294"/>
                </a:lnTo>
                <a:lnTo>
                  <a:pt x="2622" y="2288"/>
                </a:lnTo>
                <a:lnTo>
                  <a:pt x="2622" y="2286"/>
                </a:lnTo>
                <a:lnTo>
                  <a:pt x="2622" y="2281"/>
                </a:lnTo>
                <a:lnTo>
                  <a:pt x="2622" y="2276"/>
                </a:lnTo>
                <a:lnTo>
                  <a:pt x="2622" y="2271"/>
                </a:lnTo>
                <a:lnTo>
                  <a:pt x="2622" y="2268"/>
                </a:lnTo>
                <a:lnTo>
                  <a:pt x="2622" y="2263"/>
                </a:lnTo>
                <a:lnTo>
                  <a:pt x="2622" y="2258"/>
                </a:lnTo>
                <a:lnTo>
                  <a:pt x="2622" y="2253"/>
                </a:lnTo>
                <a:lnTo>
                  <a:pt x="2622" y="2248"/>
                </a:lnTo>
                <a:lnTo>
                  <a:pt x="2622" y="2246"/>
                </a:lnTo>
                <a:lnTo>
                  <a:pt x="2622" y="2241"/>
                </a:lnTo>
                <a:lnTo>
                  <a:pt x="2622" y="2236"/>
                </a:lnTo>
                <a:close/>
                <a:moveTo>
                  <a:pt x="2247" y="2261"/>
                </a:moveTo>
                <a:lnTo>
                  <a:pt x="2247" y="2266"/>
                </a:lnTo>
                <a:lnTo>
                  <a:pt x="2250" y="2273"/>
                </a:lnTo>
                <a:lnTo>
                  <a:pt x="2252" y="2278"/>
                </a:lnTo>
                <a:lnTo>
                  <a:pt x="2257" y="2286"/>
                </a:lnTo>
                <a:lnTo>
                  <a:pt x="2262" y="2296"/>
                </a:lnTo>
                <a:lnTo>
                  <a:pt x="2270" y="2304"/>
                </a:lnTo>
                <a:lnTo>
                  <a:pt x="2277" y="2311"/>
                </a:lnTo>
                <a:lnTo>
                  <a:pt x="2282" y="2316"/>
                </a:lnTo>
                <a:lnTo>
                  <a:pt x="2290" y="2324"/>
                </a:lnTo>
                <a:lnTo>
                  <a:pt x="2297" y="2331"/>
                </a:lnTo>
                <a:lnTo>
                  <a:pt x="2305" y="2336"/>
                </a:lnTo>
                <a:lnTo>
                  <a:pt x="2312" y="2339"/>
                </a:lnTo>
                <a:lnTo>
                  <a:pt x="2317" y="2344"/>
                </a:lnTo>
                <a:lnTo>
                  <a:pt x="2322" y="2344"/>
                </a:lnTo>
                <a:lnTo>
                  <a:pt x="2327" y="2344"/>
                </a:lnTo>
                <a:lnTo>
                  <a:pt x="2330" y="2344"/>
                </a:lnTo>
                <a:lnTo>
                  <a:pt x="2332" y="2341"/>
                </a:lnTo>
                <a:lnTo>
                  <a:pt x="2335" y="2336"/>
                </a:lnTo>
                <a:lnTo>
                  <a:pt x="2337" y="2334"/>
                </a:lnTo>
                <a:lnTo>
                  <a:pt x="2337" y="2331"/>
                </a:lnTo>
                <a:lnTo>
                  <a:pt x="2337" y="2329"/>
                </a:lnTo>
                <a:lnTo>
                  <a:pt x="2337" y="2326"/>
                </a:lnTo>
                <a:lnTo>
                  <a:pt x="2337" y="2324"/>
                </a:lnTo>
                <a:lnTo>
                  <a:pt x="2337" y="2321"/>
                </a:lnTo>
                <a:lnTo>
                  <a:pt x="2337" y="2319"/>
                </a:lnTo>
                <a:lnTo>
                  <a:pt x="2337" y="2316"/>
                </a:lnTo>
                <a:lnTo>
                  <a:pt x="2335" y="2314"/>
                </a:lnTo>
                <a:lnTo>
                  <a:pt x="2332" y="2309"/>
                </a:lnTo>
                <a:lnTo>
                  <a:pt x="2332" y="2306"/>
                </a:lnTo>
                <a:lnTo>
                  <a:pt x="2330" y="2304"/>
                </a:lnTo>
                <a:lnTo>
                  <a:pt x="2327" y="2301"/>
                </a:lnTo>
                <a:lnTo>
                  <a:pt x="2325" y="2299"/>
                </a:lnTo>
                <a:lnTo>
                  <a:pt x="2322" y="2291"/>
                </a:lnTo>
                <a:lnTo>
                  <a:pt x="2317" y="2286"/>
                </a:lnTo>
                <a:lnTo>
                  <a:pt x="2312" y="2281"/>
                </a:lnTo>
                <a:lnTo>
                  <a:pt x="2307" y="2276"/>
                </a:lnTo>
                <a:lnTo>
                  <a:pt x="2302" y="2271"/>
                </a:lnTo>
                <a:lnTo>
                  <a:pt x="2297" y="2266"/>
                </a:lnTo>
                <a:lnTo>
                  <a:pt x="2292" y="2261"/>
                </a:lnTo>
                <a:lnTo>
                  <a:pt x="2287" y="2258"/>
                </a:lnTo>
                <a:lnTo>
                  <a:pt x="2282" y="2253"/>
                </a:lnTo>
                <a:lnTo>
                  <a:pt x="2277" y="2251"/>
                </a:lnTo>
                <a:lnTo>
                  <a:pt x="2272" y="2251"/>
                </a:lnTo>
                <a:lnTo>
                  <a:pt x="2267" y="2251"/>
                </a:lnTo>
                <a:lnTo>
                  <a:pt x="2262" y="2251"/>
                </a:lnTo>
                <a:lnTo>
                  <a:pt x="2257" y="2253"/>
                </a:lnTo>
                <a:lnTo>
                  <a:pt x="2252" y="2256"/>
                </a:lnTo>
                <a:lnTo>
                  <a:pt x="2247" y="2261"/>
                </a:lnTo>
                <a:close/>
                <a:moveTo>
                  <a:pt x="2813" y="2782"/>
                </a:moveTo>
                <a:lnTo>
                  <a:pt x="2803" y="2784"/>
                </a:lnTo>
                <a:lnTo>
                  <a:pt x="2793" y="2784"/>
                </a:lnTo>
                <a:lnTo>
                  <a:pt x="2783" y="2784"/>
                </a:lnTo>
                <a:lnTo>
                  <a:pt x="2773" y="2782"/>
                </a:lnTo>
                <a:lnTo>
                  <a:pt x="2763" y="2779"/>
                </a:lnTo>
                <a:lnTo>
                  <a:pt x="2755" y="2777"/>
                </a:lnTo>
                <a:lnTo>
                  <a:pt x="2748" y="2772"/>
                </a:lnTo>
                <a:lnTo>
                  <a:pt x="2740" y="2767"/>
                </a:lnTo>
                <a:lnTo>
                  <a:pt x="2733" y="2759"/>
                </a:lnTo>
                <a:lnTo>
                  <a:pt x="2728" y="2752"/>
                </a:lnTo>
                <a:lnTo>
                  <a:pt x="2720" y="2744"/>
                </a:lnTo>
                <a:lnTo>
                  <a:pt x="2715" y="2734"/>
                </a:lnTo>
                <a:lnTo>
                  <a:pt x="2707" y="2722"/>
                </a:lnTo>
                <a:lnTo>
                  <a:pt x="2702" y="2709"/>
                </a:lnTo>
                <a:lnTo>
                  <a:pt x="2695" y="2697"/>
                </a:lnTo>
                <a:lnTo>
                  <a:pt x="2690" y="2682"/>
                </a:lnTo>
                <a:lnTo>
                  <a:pt x="2687" y="2697"/>
                </a:lnTo>
                <a:lnTo>
                  <a:pt x="2685" y="2712"/>
                </a:lnTo>
                <a:lnTo>
                  <a:pt x="2680" y="2724"/>
                </a:lnTo>
                <a:lnTo>
                  <a:pt x="2675" y="2739"/>
                </a:lnTo>
                <a:lnTo>
                  <a:pt x="2670" y="2754"/>
                </a:lnTo>
                <a:lnTo>
                  <a:pt x="2662" y="2767"/>
                </a:lnTo>
                <a:lnTo>
                  <a:pt x="2657" y="2779"/>
                </a:lnTo>
                <a:lnTo>
                  <a:pt x="2647" y="2792"/>
                </a:lnTo>
                <a:lnTo>
                  <a:pt x="2640" y="2802"/>
                </a:lnTo>
                <a:lnTo>
                  <a:pt x="2630" y="2809"/>
                </a:lnTo>
                <a:lnTo>
                  <a:pt x="2620" y="2817"/>
                </a:lnTo>
                <a:lnTo>
                  <a:pt x="2610" y="2824"/>
                </a:lnTo>
                <a:lnTo>
                  <a:pt x="2597" y="2829"/>
                </a:lnTo>
                <a:lnTo>
                  <a:pt x="2587" y="2829"/>
                </a:lnTo>
                <a:lnTo>
                  <a:pt x="2575" y="2829"/>
                </a:lnTo>
                <a:lnTo>
                  <a:pt x="2562" y="2827"/>
                </a:lnTo>
                <a:lnTo>
                  <a:pt x="2552" y="2824"/>
                </a:lnTo>
                <a:lnTo>
                  <a:pt x="2545" y="2822"/>
                </a:lnTo>
                <a:lnTo>
                  <a:pt x="2537" y="2819"/>
                </a:lnTo>
                <a:lnTo>
                  <a:pt x="2530" y="2814"/>
                </a:lnTo>
                <a:lnTo>
                  <a:pt x="2522" y="2812"/>
                </a:lnTo>
                <a:lnTo>
                  <a:pt x="2517" y="2807"/>
                </a:lnTo>
                <a:lnTo>
                  <a:pt x="2512" y="2802"/>
                </a:lnTo>
                <a:lnTo>
                  <a:pt x="2507" y="2797"/>
                </a:lnTo>
                <a:lnTo>
                  <a:pt x="2505" y="2792"/>
                </a:lnTo>
                <a:lnTo>
                  <a:pt x="2500" y="2787"/>
                </a:lnTo>
                <a:lnTo>
                  <a:pt x="2497" y="2779"/>
                </a:lnTo>
                <a:lnTo>
                  <a:pt x="2495" y="2772"/>
                </a:lnTo>
                <a:lnTo>
                  <a:pt x="2492" y="2762"/>
                </a:lnTo>
                <a:lnTo>
                  <a:pt x="2490" y="2752"/>
                </a:lnTo>
                <a:lnTo>
                  <a:pt x="2487" y="2742"/>
                </a:lnTo>
                <a:lnTo>
                  <a:pt x="2487" y="2729"/>
                </a:lnTo>
                <a:lnTo>
                  <a:pt x="2485" y="2722"/>
                </a:lnTo>
                <a:lnTo>
                  <a:pt x="2485" y="2712"/>
                </a:lnTo>
                <a:lnTo>
                  <a:pt x="2485" y="2707"/>
                </a:lnTo>
                <a:lnTo>
                  <a:pt x="2485" y="2699"/>
                </a:lnTo>
                <a:lnTo>
                  <a:pt x="2485" y="2692"/>
                </a:lnTo>
                <a:lnTo>
                  <a:pt x="2485" y="2684"/>
                </a:lnTo>
                <a:lnTo>
                  <a:pt x="2485" y="2677"/>
                </a:lnTo>
                <a:lnTo>
                  <a:pt x="2487" y="2672"/>
                </a:lnTo>
                <a:lnTo>
                  <a:pt x="2487" y="2664"/>
                </a:lnTo>
                <a:lnTo>
                  <a:pt x="2487" y="2657"/>
                </a:lnTo>
                <a:lnTo>
                  <a:pt x="2487" y="2652"/>
                </a:lnTo>
                <a:lnTo>
                  <a:pt x="2487" y="2644"/>
                </a:lnTo>
                <a:lnTo>
                  <a:pt x="2487" y="2637"/>
                </a:lnTo>
                <a:lnTo>
                  <a:pt x="2487" y="2629"/>
                </a:lnTo>
                <a:lnTo>
                  <a:pt x="2487" y="2624"/>
                </a:lnTo>
                <a:lnTo>
                  <a:pt x="2487" y="2616"/>
                </a:lnTo>
                <a:lnTo>
                  <a:pt x="2475" y="2622"/>
                </a:lnTo>
                <a:lnTo>
                  <a:pt x="2465" y="2632"/>
                </a:lnTo>
                <a:lnTo>
                  <a:pt x="2457" y="2647"/>
                </a:lnTo>
                <a:lnTo>
                  <a:pt x="2450" y="2662"/>
                </a:lnTo>
                <a:lnTo>
                  <a:pt x="2445" y="2679"/>
                </a:lnTo>
                <a:lnTo>
                  <a:pt x="2440" y="2699"/>
                </a:lnTo>
                <a:lnTo>
                  <a:pt x="2435" y="2722"/>
                </a:lnTo>
                <a:lnTo>
                  <a:pt x="2432" y="2744"/>
                </a:lnTo>
                <a:lnTo>
                  <a:pt x="2427" y="2767"/>
                </a:lnTo>
                <a:lnTo>
                  <a:pt x="2425" y="2789"/>
                </a:lnTo>
                <a:lnTo>
                  <a:pt x="2420" y="2812"/>
                </a:lnTo>
                <a:lnTo>
                  <a:pt x="2417" y="2832"/>
                </a:lnTo>
                <a:lnTo>
                  <a:pt x="2410" y="2852"/>
                </a:lnTo>
                <a:lnTo>
                  <a:pt x="2405" y="2869"/>
                </a:lnTo>
                <a:lnTo>
                  <a:pt x="2397" y="2882"/>
                </a:lnTo>
                <a:lnTo>
                  <a:pt x="2387" y="2894"/>
                </a:lnTo>
                <a:lnTo>
                  <a:pt x="2382" y="2897"/>
                </a:lnTo>
                <a:lnTo>
                  <a:pt x="2377" y="2902"/>
                </a:lnTo>
                <a:lnTo>
                  <a:pt x="2370" y="2904"/>
                </a:lnTo>
                <a:lnTo>
                  <a:pt x="2365" y="2907"/>
                </a:lnTo>
                <a:lnTo>
                  <a:pt x="2360" y="2907"/>
                </a:lnTo>
                <a:lnTo>
                  <a:pt x="2355" y="2907"/>
                </a:lnTo>
                <a:lnTo>
                  <a:pt x="2347" y="2907"/>
                </a:lnTo>
                <a:lnTo>
                  <a:pt x="2342" y="2907"/>
                </a:lnTo>
                <a:lnTo>
                  <a:pt x="2337" y="2907"/>
                </a:lnTo>
                <a:lnTo>
                  <a:pt x="2330" y="2904"/>
                </a:lnTo>
                <a:lnTo>
                  <a:pt x="2325" y="2902"/>
                </a:lnTo>
                <a:lnTo>
                  <a:pt x="2320" y="2902"/>
                </a:lnTo>
                <a:lnTo>
                  <a:pt x="2315" y="2899"/>
                </a:lnTo>
                <a:lnTo>
                  <a:pt x="2310" y="2894"/>
                </a:lnTo>
                <a:lnTo>
                  <a:pt x="2305" y="2892"/>
                </a:lnTo>
                <a:lnTo>
                  <a:pt x="2300" y="2889"/>
                </a:lnTo>
                <a:lnTo>
                  <a:pt x="2295" y="2884"/>
                </a:lnTo>
                <a:lnTo>
                  <a:pt x="2287" y="2877"/>
                </a:lnTo>
                <a:lnTo>
                  <a:pt x="2282" y="2869"/>
                </a:lnTo>
                <a:lnTo>
                  <a:pt x="2280" y="2862"/>
                </a:lnTo>
                <a:lnTo>
                  <a:pt x="2275" y="2852"/>
                </a:lnTo>
                <a:lnTo>
                  <a:pt x="2272" y="2844"/>
                </a:lnTo>
                <a:lnTo>
                  <a:pt x="2270" y="2834"/>
                </a:lnTo>
                <a:lnTo>
                  <a:pt x="2267" y="2824"/>
                </a:lnTo>
                <a:lnTo>
                  <a:pt x="2265" y="2812"/>
                </a:lnTo>
                <a:lnTo>
                  <a:pt x="2262" y="2802"/>
                </a:lnTo>
                <a:lnTo>
                  <a:pt x="2260" y="2792"/>
                </a:lnTo>
                <a:lnTo>
                  <a:pt x="2257" y="2779"/>
                </a:lnTo>
                <a:lnTo>
                  <a:pt x="2255" y="2767"/>
                </a:lnTo>
                <a:lnTo>
                  <a:pt x="2250" y="2757"/>
                </a:lnTo>
                <a:lnTo>
                  <a:pt x="2247" y="2744"/>
                </a:lnTo>
                <a:lnTo>
                  <a:pt x="2242" y="2732"/>
                </a:lnTo>
                <a:lnTo>
                  <a:pt x="2237" y="2739"/>
                </a:lnTo>
                <a:lnTo>
                  <a:pt x="2230" y="2749"/>
                </a:lnTo>
                <a:lnTo>
                  <a:pt x="2225" y="2757"/>
                </a:lnTo>
                <a:lnTo>
                  <a:pt x="2217" y="2764"/>
                </a:lnTo>
                <a:lnTo>
                  <a:pt x="2212" y="2772"/>
                </a:lnTo>
                <a:lnTo>
                  <a:pt x="2207" y="2779"/>
                </a:lnTo>
                <a:lnTo>
                  <a:pt x="2200" y="2787"/>
                </a:lnTo>
                <a:lnTo>
                  <a:pt x="2195" y="2794"/>
                </a:lnTo>
                <a:lnTo>
                  <a:pt x="2190" y="2799"/>
                </a:lnTo>
                <a:lnTo>
                  <a:pt x="2185" y="2804"/>
                </a:lnTo>
                <a:lnTo>
                  <a:pt x="2180" y="2809"/>
                </a:lnTo>
                <a:lnTo>
                  <a:pt x="2174" y="2814"/>
                </a:lnTo>
                <a:lnTo>
                  <a:pt x="2169" y="2819"/>
                </a:lnTo>
                <a:lnTo>
                  <a:pt x="2167" y="2822"/>
                </a:lnTo>
                <a:lnTo>
                  <a:pt x="2162" y="2822"/>
                </a:lnTo>
                <a:lnTo>
                  <a:pt x="2159" y="2824"/>
                </a:lnTo>
                <a:lnTo>
                  <a:pt x="2152" y="2824"/>
                </a:lnTo>
                <a:lnTo>
                  <a:pt x="2147" y="2822"/>
                </a:lnTo>
                <a:lnTo>
                  <a:pt x="2139" y="2822"/>
                </a:lnTo>
                <a:lnTo>
                  <a:pt x="2134" y="2819"/>
                </a:lnTo>
                <a:lnTo>
                  <a:pt x="2127" y="2819"/>
                </a:lnTo>
                <a:lnTo>
                  <a:pt x="2122" y="2817"/>
                </a:lnTo>
                <a:lnTo>
                  <a:pt x="2117" y="2814"/>
                </a:lnTo>
                <a:lnTo>
                  <a:pt x="2109" y="2812"/>
                </a:lnTo>
                <a:lnTo>
                  <a:pt x="2104" y="2809"/>
                </a:lnTo>
                <a:lnTo>
                  <a:pt x="2099" y="2804"/>
                </a:lnTo>
                <a:lnTo>
                  <a:pt x="2097" y="2802"/>
                </a:lnTo>
                <a:lnTo>
                  <a:pt x="2092" y="2797"/>
                </a:lnTo>
                <a:lnTo>
                  <a:pt x="2087" y="2792"/>
                </a:lnTo>
                <a:lnTo>
                  <a:pt x="2084" y="2789"/>
                </a:lnTo>
                <a:lnTo>
                  <a:pt x="2079" y="2784"/>
                </a:lnTo>
                <a:lnTo>
                  <a:pt x="2077" y="2777"/>
                </a:lnTo>
                <a:lnTo>
                  <a:pt x="2069" y="2764"/>
                </a:lnTo>
                <a:lnTo>
                  <a:pt x="2064" y="2752"/>
                </a:lnTo>
                <a:lnTo>
                  <a:pt x="2062" y="2737"/>
                </a:lnTo>
                <a:lnTo>
                  <a:pt x="2059" y="2722"/>
                </a:lnTo>
                <a:lnTo>
                  <a:pt x="2057" y="2704"/>
                </a:lnTo>
                <a:lnTo>
                  <a:pt x="2059" y="2687"/>
                </a:lnTo>
                <a:lnTo>
                  <a:pt x="2059" y="2672"/>
                </a:lnTo>
                <a:lnTo>
                  <a:pt x="2062" y="2654"/>
                </a:lnTo>
                <a:lnTo>
                  <a:pt x="2067" y="2637"/>
                </a:lnTo>
                <a:lnTo>
                  <a:pt x="2069" y="2619"/>
                </a:lnTo>
                <a:lnTo>
                  <a:pt x="2074" y="2604"/>
                </a:lnTo>
                <a:lnTo>
                  <a:pt x="2079" y="2586"/>
                </a:lnTo>
                <a:lnTo>
                  <a:pt x="2084" y="2574"/>
                </a:lnTo>
                <a:lnTo>
                  <a:pt x="2092" y="2559"/>
                </a:lnTo>
                <a:lnTo>
                  <a:pt x="2097" y="2549"/>
                </a:lnTo>
                <a:lnTo>
                  <a:pt x="2102" y="2539"/>
                </a:lnTo>
                <a:lnTo>
                  <a:pt x="2087" y="2546"/>
                </a:lnTo>
                <a:lnTo>
                  <a:pt x="2069" y="2559"/>
                </a:lnTo>
                <a:lnTo>
                  <a:pt x="2057" y="2571"/>
                </a:lnTo>
                <a:lnTo>
                  <a:pt x="2042" y="2584"/>
                </a:lnTo>
                <a:lnTo>
                  <a:pt x="2029" y="2596"/>
                </a:lnTo>
                <a:lnTo>
                  <a:pt x="2019" y="2611"/>
                </a:lnTo>
                <a:lnTo>
                  <a:pt x="2009" y="2627"/>
                </a:lnTo>
                <a:lnTo>
                  <a:pt x="1999" y="2642"/>
                </a:lnTo>
                <a:lnTo>
                  <a:pt x="1994" y="2657"/>
                </a:lnTo>
                <a:lnTo>
                  <a:pt x="1987" y="2672"/>
                </a:lnTo>
                <a:lnTo>
                  <a:pt x="1984" y="2687"/>
                </a:lnTo>
                <a:lnTo>
                  <a:pt x="1982" y="2699"/>
                </a:lnTo>
                <a:lnTo>
                  <a:pt x="1984" y="2714"/>
                </a:lnTo>
                <a:lnTo>
                  <a:pt x="1987" y="2729"/>
                </a:lnTo>
                <a:lnTo>
                  <a:pt x="1992" y="2742"/>
                </a:lnTo>
                <a:lnTo>
                  <a:pt x="1999" y="2754"/>
                </a:lnTo>
                <a:lnTo>
                  <a:pt x="2007" y="2764"/>
                </a:lnTo>
                <a:lnTo>
                  <a:pt x="2022" y="2779"/>
                </a:lnTo>
                <a:lnTo>
                  <a:pt x="2039" y="2794"/>
                </a:lnTo>
                <a:lnTo>
                  <a:pt x="2059" y="2812"/>
                </a:lnTo>
                <a:lnTo>
                  <a:pt x="2082" y="2832"/>
                </a:lnTo>
                <a:lnTo>
                  <a:pt x="2109" y="2852"/>
                </a:lnTo>
                <a:lnTo>
                  <a:pt x="2139" y="2872"/>
                </a:lnTo>
                <a:lnTo>
                  <a:pt x="2169" y="2894"/>
                </a:lnTo>
                <a:lnTo>
                  <a:pt x="2202" y="2917"/>
                </a:lnTo>
                <a:lnTo>
                  <a:pt x="2237" y="2937"/>
                </a:lnTo>
                <a:lnTo>
                  <a:pt x="2272" y="2960"/>
                </a:lnTo>
                <a:lnTo>
                  <a:pt x="2310" y="2980"/>
                </a:lnTo>
                <a:lnTo>
                  <a:pt x="2347" y="3000"/>
                </a:lnTo>
                <a:lnTo>
                  <a:pt x="2385" y="3017"/>
                </a:lnTo>
                <a:lnTo>
                  <a:pt x="2425" y="3035"/>
                </a:lnTo>
                <a:lnTo>
                  <a:pt x="2462" y="3052"/>
                </a:lnTo>
                <a:lnTo>
                  <a:pt x="2460" y="3037"/>
                </a:lnTo>
                <a:lnTo>
                  <a:pt x="2460" y="3025"/>
                </a:lnTo>
                <a:lnTo>
                  <a:pt x="2462" y="3010"/>
                </a:lnTo>
                <a:lnTo>
                  <a:pt x="2467" y="2995"/>
                </a:lnTo>
                <a:lnTo>
                  <a:pt x="2470" y="2977"/>
                </a:lnTo>
                <a:lnTo>
                  <a:pt x="2477" y="2962"/>
                </a:lnTo>
                <a:lnTo>
                  <a:pt x="2485" y="2947"/>
                </a:lnTo>
                <a:lnTo>
                  <a:pt x="2492" y="2932"/>
                </a:lnTo>
                <a:lnTo>
                  <a:pt x="2500" y="2917"/>
                </a:lnTo>
                <a:lnTo>
                  <a:pt x="2510" y="2904"/>
                </a:lnTo>
                <a:lnTo>
                  <a:pt x="2517" y="2892"/>
                </a:lnTo>
                <a:lnTo>
                  <a:pt x="2527" y="2882"/>
                </a:lnTo>
                <a:lnTo>
                  <a:pt x="2537" y="2874"/>
                </a:lnTo>
                <a:lnTo>
                  <a:pt x="2547" y="2869"/>
                </a:lnTo>
                <a:lnTo>
                  <a:pt x="2557" y="2864"/>
                </a:lnTo>
                <a:lnTo>
                  <a:pt x="2565" y="2864"/>
                </a:lnTo>
                <a:lnTo>
                  <a:pt x="2572" y="2867"/>
                </a:lnTo>
                <a:lnTo>
                  <a:pt x="2577" y="2867"/>
                </a:lnTo>
                <a:lnTo>
                  <a:pt x="2585" y="2869"/>
                </a:lnTo>
                <a:lnTo>
                  <a:pt x="2590" y="2872"/>
                </a:lnTo>
                <a:lnTo>
                  <a:pt x="2592" y="2874"/>
                </a:lnTo>
                <a:lnTo>
                  <a:pt x="2597" y="2879"/>
                </a:lnTo>
                <a:lnTo>
                  <a:pt x="2600" y="2882"/>
                </a:lnTo>
                <a:lnTo>
                  <a:pt x="2602" y="2887"/>
                </a:lnTo>
                <a:lnTo>
                  <a:pt x="2605" y="2889"/>
                </a:lnTo>
                <a:lnTo>
                  <a:pt x="2607" y="2894"/>
                </a:lnTo>
                <a:lnTo>
                  <a:pt x="2612" y="2897"/>
                </a:lnTo>
                <a:lnTo>
                  <a:pt x="2615" y="2899"/>
                </a:lnTo>
                <a:lnTo>
                  <a:pt x="2617" y="2904"/>
                </a:lnTo>
                <a:lnTo>
                  <a:pt x="2622" y="2907"/>
                </a:lnTo>
                <a:lnTo>
                  <a:pt x="2625" y="2909"/>
                </a:lnTo>
                <a:lnTo>
                  <a:pt x="2632" y="2909"/>
                </a:lnTo>
                <a:lnTo>
                  <a:pt x="2637" y="2912"/>
                </a:lnTo>
                <a:lnTo>
                  <a:pt x="2645" y="2912"/>
                </a:lnTo>
                <a:lnTo>
                  <a:pt x="2652" y="2914"/>
                </a:lnTo>
                <a:lnTo>
                  <a:pt x="2657" y="2914"/>
                </a:lnTo>
                <a:lnTo>
                  <a:pt x="2665" y="2914"/>
                </a:lnTo>
                <a:lnTo>
                  <a:pt x="2670" y="2914"/>
                </a:lnTo>
                <a:lnTo>
                  <a:pt x="2677" y="2914"/>
                </a:lnTo>
                <a:lnTo>
                  <a:pt x="2682" y="2914"/>
                </a:lnTo>
                <a:lnTo>
                  <a:pt x="2687" y="2912"/>
                </a:lnTo>
                <a:lnTo>
                  <a:pt x="2695" y="2912"/>
                </a:lnTo>
                <a:lnTo>
                  <a:pt x="2700" y="2909"/>
                </a:lnTo>
                <a:lnTo>
                  <a:pt x="2707" y="2907"/>
                </a:lnTo>
                <a:lnTo>
                  <a:pt x="2712" y="2907"/>
                </a:lnTo>
                <a:lnTo>
                  <a:pt x="2717" y="2904"/>
                </a:lnTo>
                <a:lnTo>
                  <a:pt x="2725" y="2902"/>
                </a:lnTo>
                <a:lnTo>
                  <a:pt x="2730" y="2897"/>
                </a:lnTo>
                <a:lnTo>
                  <a:pt x="2740" y="2892"/>
                </a:lnTo>
                <a:lnTo>
                  <a:pt x="2748" y="2887"/>
                </a:lnTo>
                <a:lnTo>
                  <a:pt x="2755" y="2882"/>
                </a:lnTo>
                <a:lnTo>
                  <a:pt x="2763" y="2877"/>
                </a:lnTo>
                <a:lnTo>
                  <a:pt x="2770" y="2872"/>
                </a:lnTo>
                <a:lnTo>
                  <a:pt x="2778" y="2867"/>
                </a:lnTo>
                <a:lnTo>
                  <a:pt x="2783" y="2859"/>
                </a:lnTo>
                <a:lnTo>
                  <a:pt x="2788" y="2852"/>
                </a:lnTo>
                <a:lnTo>
                  <a:pt x="2793" y="2844"/>
                </a:lnTo>
                <a:lnTo>
                  <a:pt x="2798" y="2837"/>
                </a:lnTo>
                <a:lnTo>
                  <a:pt x="2800" y="2829"/>
                </a:lnTo>
                <a:lnTo>
                  <a:pt x="2805" y="2822"/>
                </a:lnTo>
                <a:lnTo>
                  <a:pt x="2808" y="2812"/>
                </a:lnTo>
                <a:lnTo>
                  <a:pt x="2810" y="2802"/>
                </a:lnTo>
                <a:lnTo>
                  <a:pt x="2813" y="2792"/>
                </a:lnTo>
                <a:lnTo>
                  <a:pt x="2813" y="2782"/>
                </a:lnTo>
                <a:close/>
                <a:moveTo>
                  <a:pt x="2490" y="2514"/>
                </a:moveTo>
                <a:lnTo>
                  <a:pt x="2475" y="2521"/>
                </a:lnTo>
                <a:lnTo>
                  <a:pt x="2462" y="2529"/>
                </a:lnTo>
                <a:lnTo>
                  <a:pt x="2447" y="2534"/>
                </a:lnTo>
                <a:lnTo>
                  <a:pt x="2435" y="2541"/>
                </a:lnTo>
                <a:lnTo>
                  <a:pt x="2420" y="2549"/>
                </a:lnTo>
                <a:lnTo>
                  <a:pt x="2407" y="2554"/>
                </a:lnTo>
                <a:lnTo>
                  <a:pt x="2395" y="2561"/>
                </a:lnTo>
                <a:lnTo>
                  <a:pt x="2382" y="2566"/>
                </a:lnTo>
                <a:lnTo>
                  <a:pt x="2372" y="2574"/>
                </a:lnTo>
                <a:lnTo>
                  <a:pt x="2360" y="2579"/>
                </a:lnTo>
                <a:lnTo>
                  <a:pt x="2350" y="2586"/>
                </a:lnTo>
                <a:lnTo>
                  <a:pt x="2340" y="2594"/>
                </a:lnTo>
                <a:lnTo>
                  <a:pt x="2330" y="2601"/>
                </a:lnTo>
                <a:lnTo>
                  <a:pt x="2322" y="2609"/>
                </a:lnTo>
                <a:lnTo>
                  <a:pt x="2315" y="2616"/>
                </a:lnTo>
                <a:lnTo>
                  <a:pt x="2310" y="2624"/>
                </a:lnTo>
                <a:lnTo>
                  <a:pt x="2305" y="2629"/>
                </a:lnTo>
                <a:lnTo>
                  <a:pt x="2302" y="2632"/>
                </a:lnTo>
                <a:lnTo>
                  <a:pt x="2300" y="2637"/>
                </a:lnTo>
                <a:lnTo>
                  <a:pt x="2297" y="2639"/>
                </a:lnTo>
                <a:lnTo>
                  <a:pt x="2297" y="2644"/>
                </a:lnTo>
                <a:lnTo>
                  <a:pt x="2295" y="2647"/>
                </a:lnTo>
                <a:lnTo>
                  <a:pt x="2292" y="2652"/>
                </a:lnTo>
                <a:lnTo>
                  <a:pt x="2292" y="2657"/>
                </a:lnTo>
                <a:lnTo>
                  <a:pt x="2290" y="2659"/>
                </a:lnTo>
                <a:lnTo>
                  <a:pt x="2287" y="2664"/>
                </a:lnTo>
                <a:lnTo>
                  <a:pt x="2287" y="2669"/>
                </a:lnTo>
                <a:lnTo>
                  <a:pt x="2285" y="2674"/>
                </a:lnTo>
                <a:lnTo>
                  <a:pt x="2285" y="2679"/>
                </a:lnTo>
                <a:lnTo>
                  <a:pt x="2282" y="2687"/>
                </a:lnTo>
                <a:lnTo>
                  <a:pt x="2282" y="2692"/>
                </a:lnTo>
                <a:lnTo>
                  <a:pt x="2280" y="2699"/>
                </a:lnTo>
                <a:lnTo>
                  <a:pt x="2282" y="2709"/>
                </a:lnTo>
                <a:lnTo>
                  <a:pt x="2282" y="2722"/>
                </a:lnTo>
                <a:lnTo>
                  <a:pt x="2285" y="2732"/>
                </a:lnTo>
                <a:lnTo>
                  <a:pt x="2287" y="2742"/>
                </a:lnTo>
                <a:lnTo>
                  <a:pt x="2290" y="2752"/>
                </a:lnTo>
                <a:lnTo>
                  <a:pt x="2292" y="2762"/>
                </a:lnTo>
                <a:lnTo>
                  <a:pt x="2297" y="2772"/>
                </a:lnTo>
                <a:lnTo>
                  <a:pt x="2300" y="2782"/>
                </a:lnTo>
                <a:lnTo>
                  <a:pt x="2305" y="2789"/>
                </a:lnTo>
                <a:lnTo>
                  <a:pt x="2310" y="2797"/>
                </a:lnTo>
                <a:lnTo>
                  <a:pt x="2317" y="2804"/>
                </a:lnTo>
                <a:lnTo>
                  <a:pt x="2322" y="2809"/>
                </a:lnTo>
                <a:lnTo>
                  <a:pt x="2330" y="2814"/>
                </a:lnTo>
                <a:lnTo>
                  <a:pt x="2337" y="2819"/>
                </a:lnTo>
                <a:lnTo>
                  <a:pt x="2347" y="2822"/>
                </a:lnTo>
                <a:lnTo>
                  <a:pt x="2357" y="2824"/>
                </a:lnTo>
                <a:lnTo>
                  <a:pt x="2370" y="2822"/>
                </a:lnTo>
                <a:lnTo>
                  <a:pt x="2380" y="2819"/>
                </a:lnTo>
                <a:lnTo>
                  <a:pt x="2387" y="2814"/>
                </a:lnTo>
                <a:lnTo>
                  <a:pt x="2392" y="2807"/>
                </a:lnTo>
                <a:lnTo>
                  <a:pt x="2397" y="2799"/>
                </a:lnTo>
                <a:lnTo>
                  <a:pt x="2400" y="2789"/>
                </a:lnTo>
                <a:lnTo>
                  <a:pt x="2402" y="2777"/>
                </a:lnTo>
                <a:lnTo>
                  <a:pt x="2405" y="2764"/>
                </a:lnTo>
                <a:lnTo>
                  <a:pt x="2407" y="2752"/>
                </a:lnTo>
                <a:lnTo>
                  <a:pt x="2407" y="2739"/>
                </a:lnTo>
                <a:lnTo>
                  <a:pt x="2407" y="2724"/>
                </a:lnTo>
                <a:lnTo>
                  <a:pt x="2410" y="2709"/>
                </a:lnTo>
                <a:lnTo>
                  <a:pt x="2412" y="2697"/>
                </a:lnTo>
                <a:lnTo>
                  <a:pt x="2412" y="2682"/>
                </a:lnTo>
                <a:lnTo>
                  <a:pt x="2417" y="2669"/>
                </a:lnTo>
                <a:lnTo>
                  <a:pt x="2420" y="2659"/>
                </a:lnTo>
                <a:lnTo>
                  <a:pt x="2425" y="2647"/>
                </a:lnTo>
                <a:lnTo>
                  <a:pt x="2430" y="2637"/>
                </a:lnTo>
                <a:lnTo>
                  <a:pt x="2432" y="2627"/>
                </a:lnTo>
                <a:lnTo>
                  <a:pt x="2437" y="2616"/>
                </a:lnTo>
                <a:lnTo>
                  <a:pt x="2442" y="2606"/>
                </a:lnTo>
                <a:lnTo>
                  <a:pt x="2445" y="2599"/>
                </a:lnTo>
                <a:lnTo>
                  <a:pt x="2450" y="2589"/>
                </a:lnTo>
                <a:lnTo>
                  <a:pt x="2455" y="2581"/>
                </a:lnTo>
                <a:lnTo>
                  <a:pt x="2457" y="2571"/>
                </a:lnTo>
                <a:lnTo>
                  <a:pt x="2462" y="2564"/>
                </a:lnTo>
                <a:lnTo>
                  <a:pt x="2467" y="2556"/>
                </a:lnTo>
                <a:lnTo>
                  <a:pt x="2470" y="2549"/>
                </a:lnTo>
                <a:lnTo>
                  <a:pt x="2475" y="2539"/>
                </a:lnTo>
                <a:lnTo>
                  <a:pt x="2480" y="2531"/>
                </a:lnTo>
                <a:lnTo>
                  <a:pt x="2485" y="2521"/>
                </a:lnTo>
                <a:lnTo>
                  <a:pt x="2490" y="2514"/>
                </a:lnTo>
                <a:close/>
                <a:moveTo>
                  <a:pt x="1591" y="1507"/>
                </a:moveTo>
                <a:lnTo>
                  <a:pt x="1619" y="1505"/>
                </a:lnTo>
                <a:lnTo>
                  <a:pt x="1649" y="1502"/>
                </a:lnTo>
                <a:lnTo>
                  <a:pt x="1679" y="1502"/>
                </a:lnTo>
                <a:lnTo>
                  <a:pt x="1707" y="1505"/>
                </a:lnTo>
                <a:lnTo>
                  <a:pt x="1739" y="1507"/>
                </a:lnTo>
                <a:lnTo>
                  <a:pt x="1769" y="1510"/>
                </a:lnTo>
                <a:lnTo>
                  <a:pt x="1802" y="1515"/>
                </a:lnTo>
                <a:lnTo>
                  <a:pt x="1834" y="1520"/>
                </a:lnTo>
                <a:lnTo>
                  <a:pt x="1867" y="1527"/>
                </a:lnTo>
                <a:lnTo>
                  <a:pt x="1902" y="1535"/>
                </a:lnTo>
                <a:lnTo>
                  <a:pt x="1934" y="1545"/>
                </a:lnTo>
                <a:lnTo>
                  <a:pt x="1969" y="1555"/>
                </a:lnTo>
                <a:lnTo>
                  <a:pt x="2004" y="1567"/>
                </a:lnTo>
                <a:lnTo>
                  <a:pt x="2039" y="1577"/>
                </a:lnTo>
                <a:lnTo>
                  <a:pt x="2074" y="1592"/>
                </a:lnTo>
                <a:lnTo>
                  <a:pt x="2109" y="1607"/>
                </a:lnTo>
                <a:lnTo>
                  <a:pt x="2109" y="1595"/>
                </a:lnTo>
                <a:lnTo>
                  <a:pt x="2107" y="1585"/>
                </a:lnTo>
                <a:lnTo>
                  <a:pt x="2104" y="1575"/>
                </a:lnTo>
                <a:lnTo>
                  <a:pt x="2104" y="1562"/>
                </a:lnTo>
                <a:lnTo>
                  <a:pt x="2102" y="1552"/>
                </a:lnTo>
                <a:lnTo>
                  <a:pt x="2099" y="1542"/>
                </a:lnTo>
                <a:lnTo>
                  <a:pt x="2099" y="1532"/>
                </a:lnTo>
                <a:lnTo>
                  <a:pt x="2097" y="1520"/>
                </a:lnTo>
                <a:lnTo>
                  <a:pt x="2097" y="1510"/>
                </a:lnTo>
                <a:lnTo>
                  <a:pt x="2094" y="1500"/>
                </a:lnTo>
                <a:lnTo>
                  <a:pt x="2092" y="1487"/>
                </a:lnTo>
                <a:lnTo>
                  <a:pt x="2092" y="1477"/>
                </a:lnTo>
                <a:lnTo>
                  <a:pt x="2089" y="1467"/>
                </a:lnTo>
                <a:lnTo>
                  <a:pt x="2089" y="1455"/>
                </a:lnTo>
                <a:lnTo>
                  <a:pt x="2087" y="1445"/>
                </a:lnTo>
                <a:lnTo>
                  <a:pt x="2084" y="1432"/>
                </a:lnTo>
                <a:lnTo>
                  <a:pt x="2057" y="1422"/>
                </a:lnTo>
                <a:lnTo>
                  <a:pt x="2029" y="1410"/>
                </a:lnTo>
                <a:lnTo>
                  <a:pt x="1999" y="1400"/>
                </a:lnTo>
                <a:lnTo>
                  <a:pt x="1972" y="1390"/>
                </a:lnTo>
                <a:lnTo>
                  <a:pt x="1942" y="1382"/>
                </a:lnTo>
                <a:lnTo>
                  <a:pt x="1912" y="1372"/>
                </a:lnTo>
                <a:lnTo>
                  <a:pt x="1882" y="1365"/>
                </a:lnTo>
                <a:lnTo>
                  <a:pt x="1852" y="1360"/>
                </a:lnTo>
                <a:lnTo>
                  <a:pt x="1822" y="1352"/>
                </a:lnTo>
                <a:lnTo>
                  <a:pt x="1792" y="1347"/>
                </a:lnTo>
                <a:lnTo>
                  <a:pt x="1762" y="1345"/>
                </a:lnTo>
                <a:lnTo>
                  <a:pt x="1732" y="1342"/>
                </a:lnTo>
                <a:lnTo>
                  <a:pt x="1699" y="1340"/>
                </a:lnTo>
                <a:lnTo>
                  <a:pt x="1669" y="1340"/>
                </a:lnTo>
                <a:lnTo>
                  <a:pt x="1637" y="1340"/>
                </a:lnTo>
                <a:lnTo>
                  <a:pt x="1604" y="1342"/>
                </a:lnTo>
                <a:lnTo>
                  <a:pt x="1521" y="1347"/>
                </a:lnTo>
                <a:lnTo>
                  <a:pt x="1436" y="1357"/>
                </a:lnTo>
                <a:lnTo>
                  <a:pt x="1351" y="1367"/>
                </a:lnTo>
                <a:lnTo>
                  <a:pt x="1266" y="1385"/>
                </a:lnTo>
                <a:lnTo>
                  <a:pt x="1184" y="1402"/>
                </a:lnTo>
                <a:lnTo>
                  <a:pt x="1106" y="1427"/>
                </a:lnTo>
                <a:lnTo>
                  <a:pt x="1028" y="1455"/>
                </a:lnTo>
                <a:lnTo>
                  <a:pt x="958" y="1487"/>
                </a:lnTo>
                <a:lnTo>
                  <a:pt x="891" y="1525"/>
                </a:lnTo>
                <a:lnTo>
                  <a:pt x="831" y="1567"/>
                </a:lnTo>
                <a:lnTo>
                  <a:pt x="776" y="1615"/>
                </a:lnTo>
                <a:lnTo>
                  <a:pt x="731" y="1668"/>
                </a:lnTo>
                <a:lnTo>
                  <a:pt x="693" y="1728"/>
                </a:lnTo>
                <a:lnTo>
                  <a:pt x="663" y="1793"/>
                </a:lnTo>
                <a:lnTo>
                  <a:pt x="643" y="1865"/>
                </a:lnTo>
                <a:lnTo>
                  <a:pt x="636" y="1945"/>
                </a:lnTo>
                <a:lnTo>
                  <a:pt x="636" y="1950"/>
                </a:lnTo>
                <a:lnTo>
                  <a:pt x="636" y="1955"/>
                </a:lnTo>
                <a:lnTo>
                  <a:pt x="636" y="1963"/>
                </a:lnTo>
                <a:lnTo>
                  <a:pt x="638" y="1968"/>
                </a:lnTo>
                <a:lnTo>
                  <a:pt x="638" y="1973"/>
                </a:lnTo>
                <a:lnTo>
                  <a:pt x="638" y="1978"/>
                </a:lnTo>
                <a:lnTo>
                  <a:pt x="638" y="1983"/>
                </a:lnTo>
                <a:lnTo>
                  <a:pt x="641" y="1988"/>
                </a:lnTo>
                <a:lnTo>
                  <a:pt x="641" y="1996"/>
                </a:lnTo>
                <a:lnTo>
                  <a:pt x="643" y="2001"/>
                </a:lnTo>
                <a:lnTo>
                  <a:pt x="643" y="2006"/>
                </a:lnTo>
                <a:lnTo>
                  <a:pt x="646" y="2011"/>
                </a:lnTo>
                <a:lnTo>
                  <a:pt x="648" y="2016"/>
                </a:lnTo>
                <a:lnTo>
                  <a:pt x="648" y="2021"/>
                </a:lnTo>
                <a:lnTo>
                  <a:pt x="651" y="2028"/>
                </a:lnTo>
                <a:lnTo>
                  <a:pt x="653" y="2033"/>
                </a:lnTo>
                <a:lnTo>
                  <a:pt x="678" y="2016"/>
                </a:lnTo>
                <a:lnTo>
                  <a:pt x="701" y="1998"/>
                </a:lnTo>
                <a:lnTo>
                  <a:pt x="728" y="1983"/>
                </a:lnTo>
                <a:lnTo>
                  <a:pt x="753" y="1968"/>
                </a:lnTo>
                <a:lnTo>
                  <a:pt x="778" y="1953"/>
                </a:lnTo>
                <a:lnTo>
                  <a:pt x="803" y="1938"/>
                </a:lnTo>
                <a:lnTo>
                  <a:pt x="831" y="1923"/>
                </a:lnTo>
                <a:lnTo>
                  <a:pt x="856" y="1908"/>
                </a:lnTo>
                <a:lnTo>
                  <a:pt x="883" y="1895"/>
                </a:lnTo>
                <a:lnTo>
                  <a:pt x="908" y="1883"/>
                </a:lnTo>
                <a:lnTo>
                  <a:pt x="936" y="1873"/>
                </a:lnTo>
                <a:lnTo>
                  <a:pt x="961" y="1860"/>
                </a:lnTo>
                <a:lnTo>
                  <a:pt x="986" y="1850"/>
                </a:lnTo>
                <a:lnTo>
                  <a:pt x="1013" y="1843"/>
                </a:lnTo>
                <a:lnTo>
                  <a:pt x="1038" y="1833"/>
                </a:lnTo>
                <a:lnTo>
                  <a:pt x="1063" y="1825"/>
                </a:lnTo>
                <a:lnTo>
                  <a:pt x="1076" y="1790"/>
                </a:lnTo>
                <a:lnTo>
                  <a:pt x="1094" y="1755"/>
                </a:lnTo>
                <a:lnTo>
                  <a:pt x="1111" y="1725"/>
                </a:lnTo>
                <a:lnTo>
                  <a:pt x="1131" y="1700"/>
                </a:lnTo>
                <a:lnTo>
                  <a:pt x="1156" y="1675"/>
                </a:lnTo>
                <a:lnTo>
                  <a:pt x="1179" y="1653"/>
                </a:lnTo>
                <a:lnTo>
                  <a:pt x="1206" y="1632"/>
                </a:lnTo>
                <a:lnTo>
                  <a:pt x="1236" y="1615"/>
                </a:lnTo>
                <a:lnTo>
                  <a:pt x="1266" y="1600"/>
                </a:lnTo>
                <a:lnTo>
                  <a:pt x="1296" y="1585"/>
                </a:lnTo>
                <a:lnTo>
                  <a:pt x="1329" y="1572"/>
                </a:lnTo>
                <a:lnTo>
                  <a:pt x="1364" y="1562"/>
                </a:lnTo>
                <a:lnTo>
                  <a:pt x="1399" y="1550"/>
                </a:lnTo>
                <a:lnTo>
                  <a:pt x="1434" y="1540"/>
                </a:lnTo>
                <a:lnTo>
                  <a:pt x="1471" y="1532"/>
                </a:lnTo>
                <a:lnTo>
                  <a:pt x="1509" y="1525"/>
                </a:lnTo>
                <a:lnTo>
                  <a:pt x="1504" y="1517"/>
                </a:lnTo>
                <a:lnTo>
                  <a:pt x="1496" y="1510"/>
                </a:lnTo>
                <a:lnTo>
                  <a:pt x="1491" y="1505"/>
                </a:lnTo>
                <a:lnTo>
                  <a:pt x="1486" y="1497"/>
                </a:lnTo>
                <a:lnTo>
                  <a:pt x="1479" y="1492"/>
                </a:lnTo>
                <a:lnTo>
                  <a:pt x="1474" y="1487"/>
                </a:lnTo>
                <a:lnTo>
                  <a:pt x="1469" y="1485"/>
                </a:lnTo>
                <a:lnTo>
                  <a:pt x="1461" y="1480"/>
                </a:lnTo>
                <a:lnTo>
                  <a:pt x="1456" y="1475"/>
                </a:lnTo>
                <a:lnTo>
                  <a:pt x="1451" y="1472"/>
                </a:lnTo>
                <a:lnTo>
                  <a:pt x="1449" y="1467"/>
                </a:lnTo>
                <a:lnTo>
                  <a:pt x="1444" y="1465"/>
                </a:lnTo>
                <a:lnTo>
                  <a:pt x="1441" y="1460"/>
                </a:lnTo>
                <a:lnTo>
                  <a:pt x="1436" y="1457"/>
                </a:lnTo>
                <a:lnTo>
                  <a:pt x="1434" y="1455"/>
                </a:lnTo>
                <a:lnTo>
                  <a:pt x="1431" y="1452"/>
                </a:lnTo>
                <a:lnTo>
                  <a:pt x="1431" y="1447"/>
                </a:lnTo>
                <a:lnTo>
                  <a:pt x="1434" y="1442"/>
                </a:lnTo>
                <a:lnTo>
                  <a:pt x="1436" y="1437"/>
                </a:lnTo>
                <a:lnTo>
                  <a:pt x="1439" y="1430"/>
                </a:lnTo>
                <a:lnTo>
                  <a:pt x="1444" y="1422"/>
                </a:lnTo>
                <a:lnTo>
                  <a:pt x="1449" y="1417"/>
                </a:lnTo>
                <a:lnTo>
                  <a:pt x="1454" y="1410"/>
                </a:lnTo>
                <a:lnTo>
                  <a:pt x="1459" y="1402"/>
                </a:lnTo>
                <a:lnTo>
                  <a:pt x="1464" y="1397"/>
                </a:lnTo>
                <a:lnTo>
                  <a:pt x="1469" y="1390"/>
                </a:lnTo>
                <a:lnTo>
                  <a:pt x="1471" y="1385"/>
                </a:lnTo>
                <a:lnTo>
                  <a:pt x="1476" y="1380"/>
                </a:lnTo>
                <a:lnTo>
                  <a:pt x="1479" y="1375"/>
                </a:lnTo>
                <a:lnTo>
                  <a:pt x="1481" y="1372"/>
                </a:lnTo>
                <a:lnTo>
                  <a:pt x="1484" y="1372"/>
                </a:lnTo>
                <a:lnTo>
                  <a:pt x="1484" y="1370"/>
                </a:lnTo>
                <a:lnTo>
                  <a:pt x="1494" y="1377"/>
                </a:lnTo>
                <a:lnTo>
                  <a:pt x="1501" y="1382"/>
                </a:lnTo>
                <a:lnTo>
                  <a:pt x="1511" y="1390"/>
                </a:lnTo>
                <a:lnTo>
                  <a:pt x="1519" y="1397"/>
                </a:lnTo>
                <a:lnTo>
                  <a:pt x="1526" y="1405"/>
                </a:lnTo>
                <a:lnTo>
                  <a:pt x="1534" y="1412"/>
                </a:lnTo>
                <a:lnTo>
                  <a:pt x="1541" y="1420"/>
                </a:lnTo>
                <a:lnTo>
                  <a:pt x="1549" y="1427"/>
                </a:lnTo>
                <a:lnTo>
                  <a:pt x="1554" y="1437"/>
                </a:lnTo>
                <a:lnTo>
                  <a:pt x="1561" y="1445"/>
                </a:lnTo>
                <a:lnTo>
                  <a:pt x="1566" y="1455"/>
                </a:lnTo>
                <a:lnTo>
                  <a:pt x="1571" y="1465"/>
                </a:lnTo>
                <a:lnTo>
                  <a:pt x="1579" y="1475"/>
                </a:lnTo>
                <a:lnTo>
                  <a:pt x="1584" y="1485"/>
                </a:lnTo>
                <a:lnTo>
                  <a:pt x="1586" y="1495"/>
                </a:lnTo>
                <a:lnTo>
                  <a:pt x="1591" y="1507"/>
                </a:lnTo>
                <a:close/>
                <a:moveTo>
                  <a:pt x="2260" y="1760"/>
                </a:moveTo>
                <a:lnTo>
                  <a:pt x="2255" y="1758"/>
                </a:lnTo>
                <a:lnTo>
                  <a:pt x="2247" y="1755"/>
                </a:lnTo>
                <a:lnTo>
                  <a:pt x="2242" y="1753"/>
                </a:lnTo>
                <a:lnTo>
                  <a:pt x="2237" y="1750"/>
                </a:lnTo>
                <a:lnTo>
                  <a:pt x="2230" y="1748"/>
                </a:lnTo>
                <a:lnTo>
                  <a:pt x="2225" y="1745"/>
                </a:lnTo>
                <a:lnTo>
                  <a:pt x="2220" y="1740"/>
                </a:lnTo>
                <a:lnTo>
                  <a:pt x="2212" y="1738"/>
                </a:lnTo>
                <a:lnTo>
                  <a:pt x="2207" y="1735"/>
                </a:lnTo>
                <a:lnTo>
                  <a:pt x="2200" y="1733"/>
                </a:lnTo>
                <a:lnTo>
                  <a:pt x="2195" y="1730"/>
                </a:lnTo>
                <a:lnTo>
                  <a:pt x="2190" y="1725"/>
                </a:lnTo>
                <a:lnTo>
                  <a:pt x="2182" y="1723"/>
                </a:lnTo>
                <a:lnTo>
                  <a:pt x="2177" y="1720"/>
                </a:lnTo>
                <a:lnTo>
                  <a:pt x="2169" y="1718"/>
                </a:lnTo>
                <a:lnTo>
                  <a:pt x="2164" y="1715"/>
                </a:lnTo>
                <a:lnTo>
                  <a:pt x="2164" y="1718"/>
                </a:lnTo>
                <a:lnTo>
                  <a:pt x="2164" y="1720"/>
                </a:lnTo>
                <a:lnTo>
                  <a:pt x="2164" y="1723"/>
                </a:lnTo>
                <a:lnTo>
                  <a:pt x="2164" y="1725"/>
                </a:lnTo>
                <a:lnTo>
                  <a:pt x="2164" y="1730"/>
                </a:lnTo>
                <a:lnTo>
                  <a:pt x="2164" y="1733"/>
                </a:lnTo>
                <a:lnTo>
                  <a:pt x="2164" y="1735"/>
                </a:lnTo>
                <a:lnTo>
                  <a:pt x="2164" y="1738"/>
                </a:lnTo>
                <a:lnTo>
                  <a:pt x="2167" y="1740"/>
                </a:lnTo>
                <a:lnTo>
                  <a:pt x="2167" y="1745"/>
                </a:lnTo>
                <a:lnTo>
                  <a:pt x="2167" y="1748"/>
                </a:lnTo>
                <a:lnTo>
                  <a:pt x="2167" y="1750"/>
                </a:lnTo>
                <a:lnTo>
                  <a:pt x="2167" y="1753"/>
                </a:lnTo>
                <a:lnTo>
                  <a:pt x="2167" y="1755"/>
                </a:lnTo>
                <a:lnTo>
                  <a:pt x="2167" y="1758"/>
                </a:lnTo>
                <a:lnTo>
                  <a:pt x="2167" y="1760"/>
                </a:lnTo>
                <a:lnTo>
                  <a:pt x="2174" y="1760"/>
                </a:lnTo>
                <a:lnTo>
                  <a:pt x="2180" y="1760"/>
                </a:lnTo>
                <a:lnTo>
                  <a:pt x="2187" y="1760"/>
                </a:lnTo>
                <a:lnTo>
                  <a:pt x="2192" y="1763"/>
                </a:lnTo>
                <a:lnTo>
                  <a:pt x="2197" y="1763"/>
                </a:lnTo>
                <a:lnTo>
                  <a:pt x="2205" y="1763"/>
                </a:lnTo>
                <a:lnTo>
                  <a:pt x="2210" y="1763"/>
                </a:lnTo>
                <a:lnTo>
                  <a:pt x="2215" y="1763"/>
                </a:lnTo>
                <a:lnTo>
                  <a:pt x="2220" y="1763"/>
                </a:lnTo>
                <a:lnTo>
                  <a:pt x="2227" y="1763"/>
                </a:lnTo>
                <a:lnTo>
                  <a:pt x="2232" y="1763"/>
                </a:lnTo>
                <a:lnTo>
                  <a:pt x="2237" y="1763"/>
                </a:lnTo>
                <a:lnTo>
                  <a:pt x="2242" y="1760"/>
                </a:lnTo>
                <a:lnTo>
                  <a:pt x="2247" y="1760"/>
                </a:lnTo>
                <a:lnTo>
                  <a:pt x="2255" y="1760"/>
                </a:lnTo>
                <a:lnTo>
                  <a:pt x="2260" y="1760"/>
                </a:lnTo>
                <a:close/>
                <a:moveTo>
                  <a:pt x="1531" y="1557"/>
                </a:moveTo>
                <a:lnTo>
                  <a:pt x="1499" y="1562"/>
                </a:lnTo>
                <a:lnTo>
                  <a:pt x="1469" y="1570"/>
                </a:lnTo>
                <a:lnTo>
                  <a:pt x="1439" y="1577"/>
                </a:lnTo>
                <a:lnTo>
                  <a:pt x="1409" y="1585"/>
                </a:lnTo>
                <a:lnTo>
                  <a:pt x="1381" y="1595"/>
                </a:lnTo>
                <a:lnTo>
                  <a:pt x="1354" y="1605"/>
                </a:lnTo>
                <a:lnTo>
                  <a:pt x="1326" y="1617"/>
                </a:lnTo>
                <a:lnTo>
                  <a:pt x="1301" y="1630"/>
                </a:lnTo>
                <a:lnTo>
                  <a:pt x="1279" y="1645"/>
                </a:lnTo>
                <a:lnTo>
                  <a:pt x="1256" y="1663"/>
                </a:lnTo>
                <a:lnTo>
                  <a:pt x="1236" y="1680"/>
                </a:lnTo>
                <a:lnTo>
                  <a:pt x="1216" y="1700"/>
                </a:lnTo>
                <a:lnTo>
                  <a:pt x="1201" y="1723"/>
                </a:lnTo>
                <a:lnTo>
                  <a:pt x="1186" y="1748"/>
                </a:lnTo>
                <a:lnTo>
                  <a:pt x="1176" y="1775"/>
                </a:lnTo>
                <a:lnTo>
                  <a:pt x="1166" y="1805"/>
                </a:lnTo>
                <a:lnTo>
                  <a:pt x="1171" y="1805"/>
                </a:lnTo>
                <a:lnTo>
                  <a:pt x="1179" y="1803"/>
                </a:lnTo>
                <a:lnTo>
                  <a:pt x="1184" y="1803"/>
                </a:lnTo>
                <a:lnTo>
                  <a:pt x="1191" y="1803"/>
                </a:lnTo>
                <a:lnTo>
                  <a:pt x="1196" y="1803"/>
                </a:lnTo>
                <a:lnTo>
                  <a:pt x="1201" y="1803"/>
                </a:lnTo>
                <a:lnTo>
                  <a:pt x="1209" y="1803"/>
                </a:lnTo>
                <a:lnTo>
                  <a:pt x="1214" y="1803"/>
                </a:lnTo>
                <a:lnTo>
                  <a:pt x="1219" y="1805"/>
                </a:lnTo>
                <a:lnTo>
                  <a:pt x="1224" y="1805"/>
                </a:lnTo>
                <a:lnTo>
                  <a:pt x="1231" y="1805"/>
                </a:lnTo>
                <a:lnTo>
                  <a:pt x="1236" y="1805"/>
                </a:lnTo>
                <a:lnTo>
                  <a:pt x="1241" y="1808"/>
                </a:lnTo>
                <a:lnTo>
                  <a:pt x="1246" y="1808"/>
                </a:lnTo>
                <a:lnTo>
                  <a:pt x="1251" y="1808"/>
                </a:lnTo>
                <a:lnTo>
                  <a:pt x="1259" y="1810"/>
                </a:lnTo>
                <a:lnTo>
                  <a:pt x="1274" y="1813"/>
                </a:lnTo>
                <a:lnTo>
                  <a:pt x="1291" y="1818"/>
                </a:lnTo>
                <a:lnTo>
                  <a:pt x="1306" y="1820"/>
                </a:lnTo>
                <a:lnTo>
                  <a:pt x="1321" y="1825"/>
                </a:lnTo>
                <a:lnTo>
                  <a:pt x="1336" y="1830"/>
                </a:lnTo>
                <a:lnTo>
                  <a:pt x="1349" y="1833"/>
                </a:lnTo>
                <a:lnTo>
                  <a:pt x="1361" y="1840"/>
                </a:lnTo>
                <a:lnTo>
                  <a:pt x="1374" y="1845"/>
                </a:lnTo>
                <a:lnTo>
                  <a:pt x="1386" y="1853"/>
                </a:lnTo>
                <a:lnTo>
                  <a:pt x="1399" y="1863"/>
                </a:lnTo>
                <a:lnTo>
                  <a:pt x="1409" y="1873"/>
                </a:lnTo>
                <a:lnTo>
                  <a:pt x="1421" y="1883"/>
                </a:lnTo>
                <a:lnTo>
                  <a:pt x="1431" y="1895"/>
                </a:lnTo>
                <a:lnTo>
                  <a:pt x="1444" y="1910"/>
                </a:lnTo>
                <a:lnTo>
                  <a:pt x="1456" y="1928"/>
                </a:lnTo>
                <a:lnTo>
                  <a:pt x="1469" y="1945"/>
                </a:lnTo>
                <a:lnTo>
                  <a:pt x="1469" y="1935"/>
                </a:lnTo>
                <a:lnTo>
                  <a:pt x="1471" y="1923"/>
                </a:lnTo>
                <a:lnTo>
                  <a:pt x="1471" y="1910"/>
                </a:lnTo>
                <a:lnTo>
                  <a:pt x="1476" y="1898"/>
                </a:lnTo>
                <a:lnTo>
                  <a:pt x="1481" y="1883"/>
                </a:lnTo>
                <a:lnTo>
                  <a:pt x="1486" y="1868"/>
                </a:lnTo>
                <a:lnTo>
                  <a:pt x="1491" y="1855"/>
                </a:lnTo>
                <a:lnTo>
                  <a:pt x="1499" y="1840"/>
                </a:lnTo>
                <a:lnTo>
                  <a:pt x="1506" y="1828"/>
                </a:lnTo>
                <a:lnTo>
                  <a:pt x="1516" y="1815"/>
                </a:lnTo>
                <a:lnTo>
                  <a:pt x="1526" y="1805"/>
                </a:lnTo>
                <a:lnTo>
                  <a:pt x="1536" y="1795"/>
                </a:lnTo>
                <a:lnTo>
                  <a:pt x="1549" y="1785"/>
                </a:lnTo>
                <a:lnTo>
                  <a:pt x="1561" y="1780"/>
                </a:lnTo>
                <a:lnTo>
                  <a:pt x="1574" y="1775"/>
                </a:lnTo>
                <a:lnTo>
                  <a:pt x="1589" y="1773"/>
                </a:lnTo>
                <a:lnTo>
                  <a:pt x="1596" y="1773"/>
                </a:lnTo>
                <a:lnTo>
                  <a:pt x="1604" y="1773"/>
                </a:lnTo>
                <a:lnTo>
                  <a:pt x="1611" y="1778"/>
                </a:lnTo>
                <a:lnTo>
                  <a:pt x="1619" y="1780"/>
                </a:lnTo>
                <a:lnTo>
                  <a:pt x="1624" y="1788"/>
                </a:lnTo>
                <a:lnTo>
                  <a:pt x="1629" y="1793"/>
                </a:lnTo>
                <a:lnTo>
                  <a:pt x="1634" y="1800"/>
                </a:lnTo>
                <a:lnTo>
                  <a:pt x="1639" y="1808"/>
                </a:lnTo>
                <a:lnTo>
                  <a:pt x="1644" y="1815"/>
                </a:lnTo>
                <a:lnTo>
                  <a:pt x="1649" y="1823"/>
                </a:lnTo>
                <a:lnTo>
                  <a:pt x="1654" y="1830"/>
                </a:lnTo>
                <a:lnTo>
                  <a:pt x="1659" y="1838"/>
                </a:lnTo>
                <a:lnTo>
                  <a:pt x="1667" y="1845"/>
                </a:lnTo>
                <a:lnTo>
                  <a:pt x="1672" y="1850"/>
                </a:lnTo>
                <a:lnTo>
                  <a:pt x="1679" y="1855"/>
                </a:lnTo>
                <a:lnTo>
                  <a:pt x="1689" y="1858"/>
                </a:lnTo>
                <a:lnTo>
                  <a:pt x="1704" y="1865"/>
                </a:lnTo>
                <a:lnTo>
                  <a:pt x="1722" y="1868"/>
                </a:lnTo>
                <a:lnTo>
                  <a:pt x="1737" y="1870"/>
                </a:lnTo>
                <a:lnTo>
                  <a:pt x="1752" y="1873"/>
                </a:lnTo>
                <a:lnTo>
                  <a:pt x="1769" y="1873"/>
                </a:lnTo>
                <a:lnTo>
                  <a:pt x="1784" y="1873"/>
                </a:lnTo>
                <a:lnTo>
                  <a:pt x="1799" y="1870"/>
                </a:lnTo>
                <a:lnTo>
                  <a:pt x="1814" y="1865"/>
                </a:lnTo>
                <a:lnTo>
                  <a:pt x="1829" y="1863"/>
                </a:lnTo>
                <a:lnTo>
                  <a:pt x="1842" y="1855"/>
                </a:lnTo>
                <a:lnTo>
                  <a:pt x="1857" y="1848"/>
                </a:lnTo>
                <a:lnTo>
                  <a:pt x="1869" y="1840"/>
                </a:lnTo>
                <a:lnTo>
                  <a:pt x="1882" y="1830"/>
                </a:lnTo>
                <a:lnTo>
                  <a:pt x="1894" y="1820"/>
                </a:lnTo>
                <a:lnTo>
                  <a:pt x="1904" y="1810"/>
                </a:lnTo>
                <a:lnTo>
                  <a:pt x="1914" y="1798"/>
                </a:lnTo>
                <a:lnTo>
                  <a:pt x="1894" y="1793"/>
                </a:lnTo>
                <a:lnTo>
                  <a:pt x="1874" y="1788"/>
                </a:lnTo>
                <a:lnTo>
                  <a:pt x="1857" y="1783"/>
                </a:lnTo>
                <a:lnTo>
                  <a:pt x="1842" y="1778"/>
                </a:lnTo>
                <a:lnTo>
                  <a:pt x="1829" y="1775"/>
                </a:lnTo>
                <a:lnTo>
                  <a:pt x="1817" y="1770"/>
                </a:lnTo>
                <a:lnTo>
                  <a:pt x="1804" y="1765"/>
                </a:lnTo>
                <a:lnTo>
                  <a:pt x="1792" y="1763"/>
                </a:lnTo>
                <a:lnTo>
                  <a:pt x="1779" y="1760"/>
                </a:lnTo>
                <a:lnTo>
                  <a:pt x="1767" y="1758"/>
                </a:lnTo>
                <a:lnTo>
                  <a:pt x="1754" y="1758"/>
                </a:lnTo>
                <a:lnTo>
                  <a:pt x="1737" y="1758"/>
                </a:lnTo>
                <a:lnTo>
                  <a:pt x="1719" y="1758"/>
                </a:lnTo>
                <a:lnTo>
                  <a:pt x="1699" y="1760"/>
                </a:lnTo>
                <a:lnTo>
                  <a:pt x="1677" y="1765"/>
                </a:lnTo>
                <a:lnTo>
                  <a:pt x="1652" y="1773"/>
                </a:lnTo>
                <a:lnTo>
                  <a:pt x="1642" y="1735"/>
                </a:lnTo>
                <a:lnTo>
                  <a:pt x="1647" y="1728"/>
                </a:lnTo>
                <a:lnTo>
                  <a:pt x="1652" y="1720"/>
                </a:lnTo>
                <a:lnTo>
                  <a:pt x="1657" y="1715"/>
                </a:lnTo>
                <a:lnTo>
                  <a:pt x="1664" y="1708"/>
                </a:lnTo>
                <a:lnTo>
                  <a:pt x="1672" y="1700"/>
                </a:lnTo>
                <a:lnTo>
                  <a:pt x="1679" y="1695"/>
                </a:lnTo>
                <a:lnTo>
                  <a:pt x="1687" y="1688"/>
                </a:lnTo>
                <a:lnTo>
                  <a:pt x="1697" y="1680"/>
                </a:lnTo>
                <a:lnTo>
                  <a:pt x="1707" y="1675"/>
                </a:lnTo>
                <a:lnTo>
                  <a:pt x="1717" y="1670"/>
                </a:lnTo>
                <a:lnTo>
                  <a:pt x="1727" y="1665"/>
                </a:lnTo>
                <a:lnTo>
                  <a:pt x="1737" y="1663"/>
                </a:lnTo>
                <a:lnTo>
                  <a:pt x="1749" y="1660"/>
                </a:lnTo>
                <a:lnTo>
                  <a:pt x="1759" y="1658"/>
                </a:lnTo>
                <a:lnTo>
                  <a:pt x="1772" y="1655"/>
                </a:lnTo>
                <a:lnTo>
                  <a:pt x="1784" y="1655"/>
                </a:lnTo>
                <a:lnTo>
                  <a:pt x="1809" y="1658"/>
                </a:lnTo>
                <a:lnTo>
                  <a:pt x="1832" y="1663"/>
                </a:lnTo>
                <a:lnTo>
                  <a:pt x="1854" y="1668"/>
                </a:lnTo>
                <a:lnTo>
                  <a:pt x="1877" y="1673"/>
                </a:lnTo>
                <a:lnTo>
                  <a:pt x="1897" y="1680"/>
                </a:lnTo>
                <a:lnTo>
                  <a:pt x="1917" y="1690"/>
                </a:lnTo>
                <a:lnTo>
                  <a:pt x="1937" y="1698"/>
                </a:lnTo>
                <a:lnTo>
                  <a:pt x="1957" y="1705"/>
                </a:lnTo>
                <a:lnTo>
                  <a:pt x="1974" y="1715"/>
                </a:lnTo>
                <a:lnTo>
                  <a:pt x="1994" y="1723"/>
                </a:lnTo>
                <a:lnTo>
                  <a:pt x="2014" y="1733"/>
                </a:lnTo>
                <a:lnTo>
                  <a:pt x="2034" y="1740"/>
                </a:lnTo>
                <a:lnTo>
                  <a:pt x="2057" y="1745"/>
                </a:lnTo>
                <a:lnTo>
                  <a:pt x="2079" y="1753"/>
                </a:lnTo>
                <a:lnTo>
                  <a:pt x="2102" y="1755"/>
                </a:lnTo>
                <a:lnTo>
                  <a:pt x="2127" y="1760"/>
                </a:lnTo>
                <a:lnTo>
                  <a:pt x="2127" y="1755"/>
                </a:lnTo>
                <a:lnTo>
                  <a:pt x="2127" y="1750"/>
                </a:lnTo>
                <a:lnTo>
                  <a:pt x="2127" y="1745"/>
                </a:lnTo>
                <a:lnTo>
                  <a:pt x="2124" y="1743"/>
                </a:lnTo>
                <a:lnTo>
                  <a:pt x="2124" y="1738"/>
                </a:lnTo>
                <a:lnTo>
                  <a:pt x="2124" y="1733"/>
                </a:lnTo>
                <a:lnTo>
                  <a:pt x="2124" y="1728"/>
                </a:lnTo>
                <a:lnTo>
                  <a:pt x="2124" y="1725"/>
                </a:lnTo>
                <a:lnTo>
                  <a:pt x="2124" y="1720"/>
                </a:lnTo>
                <a:lnTo>
                  <a:pt x="2124" y="1718"/>
                </a:lnTo>
                <a:lnTo>
                  <a:pt x="2124" y="1713"/>
                </a:lnTo>
                <a:lnTo>
                  <a:pt x="2122" y="1708"/>
                </a:lnTo>
                <a:lnTo>
                  <a:pt x="2122" y="1705"/>
                </a:lnTo>
                <a:lnTo>
                  <a:pt x="2122" y="1700"/>
                </a:lnTo>
                <a:lnTo>
                  <a:pt x="2122" y="1698"/>
                </a:lnTo>
                <a:lnTo>
                  <a:pt x="2122" y="1693"/>
                </a:lnTo>
                <a:lnTo>
                  <a:pt x="2089" y="1680"/>
                </a:lnTo>
                <a:lnTo>
                  <a:pt x="2054" y="1665"/>
                </a:lnTo>
                <a:lnTo>
                  <a:pt x="2019" y="1653"/>
                </a:lnTo>
                <a:lnTo>
                  <a:pt x="1984" y="1638"/>
                </a:lnTo>
                <a:lnTo>
                  <a:pt x="1949" y="1625"/>
                </a:lnTo>
                <a:lnTo>
                  <a:pt x="1914" y="1612"/>
                </a:lnTo>
                <a:lnTo>
                  <a:pt x="1882" y="1600"/>
                </a:lnTo>
                <a:lnTo>
                  <a:pt x="1847" y="1590"/>
                </a:lnTo>
                <a:lnTo>
                  <a:pt x="1814" y="1580"/>
                </a:lnTo>
                <a:lnTo>
                  <a:pt x="1779" y="1570"/>
                </a:lnTo>
                <a:lnTo>
                  <a:pt x="1747" y="1562"/>
                </a:lnTo>
                <a:lnTo>
                  <a:pt x="1717" y="1555"/>
                </a:lnTo>
                <a:lnTo>
                  <a:pt x="1687" y="1550"/>
                </a:lnTo>
                <a:lnTo>
                  <a:pt x="1659" y="1547"/>
                </a:lnTo>
                <a:lnTo>
                  <a:pt x="1631" y="1545"/>
                </a:lnTo>
                <a:lnTo>
                  <a:pt x="1604" y="1545"/>
                </a:lnTo>
                <a:lnTo>
                  <a:pt x="1606" y="1557"/>
                </a:lnTo>
                <a:lnTo>
                  <a:pt x="1609" y="1570"/>
                </a:lnTo>
                <a:lnTo>
                  <a:pt x="1611" y="1580"/>
                </a:lnTo>
                <a:lnTo>
                  <a:pt x="1611" y="1592"/>
                </a:lnTo>
                <a:lnTo>
                  <a:pt x="1614" y="1605"/>
                </a:lnTo>
                <a:lnTo>
                  <a:pt x="1614" y="1617"/>
                </a:lnTo>
                <a:lnTo>
                  <a:pt x="1614" y="1627"/>
                </a:lnTo>
                <a:lnTo>
                  <a:pt x="1611" y="1640"/>
                </a:lnTo>
                <a:lnTo>
                  <a:pt x="1611" y="1650"/>
                </a:lnTo>
                <a:lnTo>
                  <a:pt x="1609" y="1660"/>
                </a:lnTo>
                <a:lnTo>
                  <a:pt x="1609" y="1670"/>
                </a:lnTo>
                <a:lnTo>
                  <a:pt x="1606" y="1680"/>
                </a:lnTo>
                <a:lnTo>
                  <a:pt x="1606" y="1690"/>
                </a:lnTo>
                <a:lnTo>
                  <a:pt x="1604" y="1700"/>
                </a:lnTo>
                <a:lnTo>
                  <a:pt x="1601" y="1710"/>
                </a:lnTo>
                <a:lnTo>
                  <a:pt x="1601" y="1718"/>
                </a:lnTo>
                <a:lnTo>
                  <a:pt x="1599" y="1718"/>
                </a:lnTo>
                <a:lnTo>
                  <a:pt x="1599" y="1720"/>
                </a:lnTo>
                <a:lnTo>
                  <a:pt x="1596" y="1723"/>
                </a:lnTo>
                <a:lnTo>
                  <a:pt x="1596" y="1725"/>
                </a:lnTo>
                <a:lnTo>
                  <a:pt x="1594" y="1728"/>
                </a:lnTo>
                <a:lnTo>
                  <a:pt x="1591" y="1730"/>
                </a:lnTo>
                <a:lnTo>
                  <a:pt x="1591" y="1733"/>
                </a:lnTo>
                <a:lnTo>
                  <a:pt x="1589" y="1735"/>
                </a:lnTo>
                <a:lnTo>
                  <a:pt x="1586" y="1738"/>
                </a:lnTo>
                <a:lnTo>
                  <a:pt x="1584" y="1740"/>
                </a:lnTo>
                <a:lnTo>
                  <a:pt x="1581" y="1740"/>
                </a:lnTo>
                <a:lnTo>
                  <a:pt x="1579" y="1743"/>
                </a:lnTo>
                <a:lnTo>
                  <a:pt x="1574" y="1745"/>
                </a:lnTo>
                <a:lnTo>
                  <a:pt x="1571" y="1748"/>
                </a:lnTo>
                <a:lnTo>
                  <a:pt x="1574" y="1730"/>
                </a:lnTo>
                <a:lnTo>
                  <a:pt x="1574" y="1715"/>
                </a:lnTo>
                <a:lnTo>
                  <a:pt x="1574" y="1700"/>
                </a:lnTo>
                <a:lnTo>
                  <a:pt x="1574" y="1688"/>
                </a:lnTo>
                <a:lnTo>
                  <a:pt x="1571" y="1673"/>
                </a:lnTo>
                <a:lnTo>
                  <a:pt x="1569" y="1660"/>
                </a:lnTo>
                <a:lnTo>
                  <a:pt x="1569" y="1648"/>
                </a:lnTo>
                <a:lnTo>
                  <a:pt x="1564" y="1635"/>
                </a:lnTo>
                <a:lnTo>
                  <a:pt x="1561" y="1622"/>
                </a:lnTo>
                <a:lnTo>
                  <a:pt x="1559" y="1612"/>
                </a:lnTo>
                <a:lnTo>
                  <a:pt x="1554" y="1602"/>
                </a:lnTo>
                <a:lnTo>
                  <a:pt x="1549" y="1592"/>
                </a:lnTo>
                <a:lnTo>
                  <a:pt x="1546" y="1582"/>
                </a:lnTo>
                <a:lnTo>
                  <a:pt x="1541" y="1572"/>
                </a:lnTo>
                <a:lnTo>
                  <a:pt x="1536" y="1565"/>
                </a:lnTo>
                <a:lnTo>
                  <a:pt x="1531" y="1557"/>
                </a:lnTo>
                <a:close/>
                <a:moveTo>
                  <a:pt x="2778" y="2156"/>
                </a:moveTo>
                <a:lnTo>
                  <a:pt x="2770" y="2148"/>
                </a:lnTo>
                <a:lnTo>
                  <a:pt x="2763" y="2141"/>
                </a:lnTo>
                <a:lnTo>
                  <a:pt x="2755" y="2133"/>
                </a:lnTo>
                <a:lnTo>
                  <a:pt x="2748" y="2126"/>
                </a:lnTo>
                <a:lnTo>
                  <a:pt x="2740" y="2118"/>
                </a:lnTo>
                <a:lnTo>
                  <a:pt x="2733" y="2111"/>
                </a:lnTo>
                <a:lnTo>
                  <a:pt x="2725" y="2103"/>
                </a:lnTo>
                <a:lnTo>
                  <a:pt x="2717" y="2098"/>
                </a:lnTo>
                <a:lnTo>
                  <a:pt x="2710" y="2091"/>
                </a:lnTo>
                <a:lnTo>
                  <a:pt x="2705" y="2083"/>
                </a:lnTo>
                <a:lnTo>
                  <a:pt x="2697" y="2076"/>
                </a:lnTo>
                <a:lnTo>
                  <a:pt x="2690" y="2068"/>
                </a:lnTo>
                <a:lnTo>
                  <a:pt x="2682" y="2061"/>
                </a:lnTo>
                <a:lnTo>
                  <a:pt x="2675" y="2056"/>
                </a:lnTo>
                <a:lnTo>
                  <a:pt x="2667" y="2048"/>
                </a:lnTo>
                <a:lnTo>
                  <a:pt x="2660" y="2041"/>
                </a:lnTo>
                <a:lnTo>
                  <a:pt x="2660" y="2046"/>
                </a:lnTo>
                <a:lnTo>
                  <a:pt x="2662" y="2051"/>
                </a:lnTo>
                <a:lnTo>
                  <a:pt x="2662" y="2056"/>
                </a:lnTo>
                <a:lnTo>
                  <a:pt x="2662" y="2061"/>
                </a:lnTo>
                <a:lnTo>
                  <a:pt x="2665" y="2068"/>
                </a:lnTo>
                <a:lnTo>
                  <a:pt x="2665" y="2073"/>
                </a:lnTo>
                <a:lnTo>
                  <a:pt x="2665" y="2078"/>
                </a:lnTo>
                <a:lnTo>
                  <a:pt x="2665" y="2081"/>
                </a:lnTo>
                <a:lnTo>
                  <a:pt x="2667" y="2086"/>
                </a:lnTo>
                <a:lnTo>
                  <a:pt x="2667" y="2091"/>
                </a:lnTo>
                <a:lnTo>
                  <a:pt x="2667" y="2096"/>
                </a:lnTo>
                <a:lnTo>
                  <a:pt x="2667" y="2101"/>
                </a:lnTo>
                <a:lnTo>
                  <a:pt x="2667" y="2106"/>
                </a:lnTo>
                <a:lnTo>
                  <a:pt x="2667" y="2111"/>
                </a:lnTo>
                <a:lnTo>
                  <a:pt x="2667" y="2116"/>
                </a:lnTo>
                <a:lnTo>
                  <a:pt x="2667" y="2121"/>
                </a:lnTo>
                <a:lnTo>
                  <a:pt x="2675" y="2121"/>
                </a:lnTo>
                <a:lnTo>
                  <a:pt x="2680" y="2123"/>
                </a:lnTo>
                <a:lnTo>
                  <a:pt x="2687" y="2126"/>
                </a:lnTo>
                <a:lnTo>
                  <a:pt x="2695" y="2128"/>
                </a:lnTo>
                <a:lnTo>
                  <a:pt x="2700" y="2131"/>
                </a:lnTo>
                <a:lnTo>
                  <a:pt x="2707" y="2133"/>
                </a:lnTo>
                <a:lnTo>
                  <a:pt x="2715" y="2133"/>
                </a:lnTo>
                <a:lnTo>
                  <a:pt x="2720" y="2136"/>
                </a:lnTo>
                <a:lnTo>
                  <a:pt x="2728" y="2138"/>
                </a:lnTo>
                <a:lnTo>
                  <a:pt x="2735" y="2141"/>
                </a:lnTo>
                <a:lnTo>
                  <a:pt x="2743" y="2143"/>
                </a:lnTo>
                <a:lnTo>
                  <a:pt x="2748" y="2146"/>
                </a:lnTo>
                <a:lnTo>
                  <a:pt x="2755" y="2148"/>
                </a:lnTo>
                <a:lnTo>
                  <a:pt x="2763" y="2151"/>
                </a:lnTo>
                <a:lnTo>
                  <a:pt x="2770" y="2153"/>
                </a:lnTo>
                <a:lnTo>
                  <a:pt x="2778" y="2156"/>
                </a:lnTo>
                <a:close/>
                <a:moveTo>
                  <a:pt x="1977" y="1868"/>
                </a:moveTo>
                <a:lnTo>
                  <a:pt x="1979" y="1873"/>
                </a:lnTo>
                <a:lnTo>
                  <a:pt x="1979" y="1875"/>
                </a:lnTo>
                <a:lnTo>
                  <a:pt x="1982" y="1880"/>
                </a:lnTo>
                <a:lnTo>
                  <a:pt x="1984" y="1885"/>
                </a:lnTo>
                <a:lnTo>
                  <a:pt x="1984" y="1888"/>
                </a:lnTo>
                <a:lnTo>
                  <a:pt x="1987" y="1893"/>
                </a:lnTo>
                <a:lnTo>
                  <a:pt x="1987" y="1898"/>
                </a:lnTo>
                <a:lnTo>
                  <a:pt x="1989" y="1900"/>
                </a:lnTo>
                <a:lnTo>
                  <a:pt x="1992" y="1905"/>
                </a:lnTo>
                <a:lnTo>
                  <a:pt x="1994" y="1908"/>
                </a:lnTo>
                <a:lnTo>
                  <a:pt x="1997" y="1910"/>
                </a:lnTo>
                <a:lnTo>
                  <a:pt x="1999" y="1915"/>
                </a:lnTo>
                <a:lnTo>
                  <a:pt x="2002" y="1918"/>
                </a:lnTo>
                <a:lnTo>
                  <a:pt x="2007" y="1920"/>
                </a:lnTo>
                <a:lnTo>
                  <a:pt x="2009" y="1923"/>
                </a:lnTo>
                <a:lnTo>
                  <a:pt x="2014" y="1925"/>
                </a:lnTo>
                <a:lnTo>
                  <a:pt x="2022" y="1928"/>
                </a:lnTo>
                <a:lnTo>
                  <a:pt x="2032" y="1930"/>
                </a:lnTo>
                <a:lnTo>
                  <a:pt x="2039" y="1930"/>
                </a:lnTo>
                <a:lnTo>
                  <a:pt x="2049" y="1930"/>
                </a:lnTo>
                <a:lnTo>
                  <a:pt x="2057" y="1930"/>
                </a:lnTo>
                <a:lnTo>
                  <a:pt x="2067" y="1928"/>
                </a:lnTo>
                <a:lnTo>
                  <a:pt x="2074" y="1925"/>
                </a:lnTo>
                <a:lnTo>
                  <a:pt x="2084" y="1923"/>
                </a:lnTo>
                <a:lnTo>
                  <a:pt x="2092" y="1920"/>
                </a:lnTo>
                <a:lnTo>
                  <a:pt x="2099" y="1915"/>
                </a:lnTo>
                <a:lnTo>
                  <a:pt x="2104" y="1910"/>
                </a:lnTo>
                <a:lnTo>
                  <a:pt x="2112" y="1908"/>
                </a:lnTo>
                <a:lnTo>
                  <a:pt x="2117" y="1903"/>
                </a:lnTo>
                <a:lnTo>
                  <a:pt x="2119" y="1898"/>
                </a:lnTo>
                <a:lnTo>
                  <a:pt x="2122" y="1893"/>
                </a:lnTo>
                <a:lnTo>
                  <a:pt x="2122" y="1888"/>
                </a:lnTo>
                <a:lnTo>
                  <a:pt x="2122" y="1885"/>
                </a:lnTo>
                <a:lnTo>
                  <a:pt x="2122" y="1883"/>
                </a:lnTo>
                <a:lnTo>
                  <a:pt x="2122" y="1880"/>
                </a:lnTo>
                <a:lnTo>
                  <a:pt x="2122" y="1878"/>
                </a:lnTo>
                <a:lnTo>
                  <a:pt x="2122" y="1875"/>
                </a:lnTo>
                <a:lnTo>
                  <a:pt x="2122" y="1873"/>
                </a:lnTo>
                <a:lnTo>
                  <a:pt x="2122" y="1870"/>
                </a:lnTo>
                <a:lnTo>
                  <a:pt x="2122" y="1868"/>
                </a:lnTo>
                <a:lnTo>
                  <a:pt x="2122" y="1865"/>
                </a:lnTo>
                <a:lnTo>
                  <a:pt x="2122" y="1863"/>
                </a:lnTo>
                <a:lnTo>
                  <a:pt x="2122" y="1858"/>
                </a:lnTo>
                <a:lnTo>
                  <a:pt x="2122" y="1855"/>
                </a:lnTo>
                <a:lnTo>
                  <a:pt x="2122" y="1853"/>
                </a:lnTo>
                <a:lnTo>
                  <a:pt x="2122" y="1850"/>
                </a:lnTo>
                <a:lnTo>
                  <a:pt x="2122" y="1848"/>
                </a:lnTo>
                <a:lnTo>
                  <a:pt x="2122" y="1845"/>
                </a:lnTo>
                <a:lnTo>
                  <a:pt x="2119" y="1845"/>
                </a:lnTo>
                <a:lnTo>
                  <a:pt x="2117" y="1845"/>
                </a:lnTo>
                <a:lnTo>
                  <a:pt x="2112" y="1845"/>
                </a:lnTo>
                <a:lnTo>
                  <a:pt x="2109" y="1845"/>
                </a:lnTo>
                <a:lnTo>
                  <a:pt x="2107" y="1845"/>
                </a:lnTo>
                <a:lnTo>
                  <a:pt x="2104" y="1845"/>
                </a:lnTo>
                <a:lnTo>
                  <a:pt x="2099" y="1845"/>
                </a:lnTo>
                <a:lnTo>
                  <a:pt x="2097" y="1845"/>
                </a:lnTo>
                <a:lnTo>
                  <a:pt x="2094" y="1845"/>
                </a:lnTo>
                <a:lnTo>
                  <a:pt x="2089" y="1845"/>
                </a:lnTo>
                <a:lnTo>
                  <a:pt x="2087" y="1845"/>
                </a:lnTo>
                <a:lnTo>
                  <a:pt x="2084" y="1845"/>
                </a:lnTo>
                <a:lnTo>
                  <a:pt x="2079" y="1845"/>
                </a:lnTo>
                <a:lnTo>
                  <a:pt x="2077" y="1845"/>
                </a:lnTo>
                <a:lnTo>
                  <a:pt x="2072" y="1845"/>
                </a:lnTo>
                <a:lnTo>
                  <a:pt x="2069" y="1845"/>
                </a:lnTo>
                <a:lnTo>
                  <a:pt x="2062" y="1845"/>
                </a:lnTo>
                <a:lnTo>
                  <a:pt x="2057" y="1848"/>
                </a:lnTo>
                <a:lnTo>
                  <a:pt x="2049" y="1848"/>
                </a:lnTo>
                <a:lnTo>
                  <a:pt x="2044" y="1848"/>
                </a:lnTo>
                <a:lnTo>
                  <a:pt x="2039" y="1848"/>
                </a:lnTo>
                <a:lnTo>
                  <a:pt x="2032" y="1850"/>
                </a:lnTo>
                <a:lnTo>
                  <a:pt x="2027" y="1850"/>
                </a:lnTo>
                <a:lnTo>
                  <a:pt x="2022" y="1853"/>
                </a:lnTo>
                <a:lnTo>
                  <a:pt x="2017" y="1853"/>
                </a:lnTo>
                <a:lnTo>
                  <a:pt x="2009" y="1855"/>
                </a:lnTo>
                <a:lnTo>
                  <a:pt x="2004" y="1858"/>
                </a:lnTo>
                <a:lnTo>
                  <a:pt x="1999" y="1858"/>
                </a:lnTo>
                <a:lnTo>
                  <a:pt x="1994" y="1860"/>
                </a:lnTo>
                <a:lnTo>
                  <a:pt x="1989" y="1863"/>
                </a:lnTo>
                <a:lnTo>
                  <a:pt x="1982" y="1865"/>
                </a:lnTo>
                <a:lnTo>
                  <a:pt x="1977" y="1868"/>
                </a:lnTo>
                <a:close/>
                <a:moveTo>
                  <a:pt x="1804" y="2096"/>
                </a:moveTo>
                <a:lnTo>
                  <a:pt x="1754" y="2151"/>
                </a:lnTo>
                <a:lnTo>
                  <a:pt x="1692" y="2088"/>
                </a:lnTo>
                <a:lnTo>
                  <a:pt x="1754" y="2016"/>
                </a:lnTo>
                <a:lnTo>
                  <a:pt x="1804" y="2058"/>
                </a:lnTo>
                <a:lnTo>
                  <a:pt x="1849" y="2001"/>
                </a:lnTo>
                <a:lnTo>
                  <a:pt x="1914" y="2058"/>
                </a:lnTo>
                <a:lnTo>
                  <a:pt x="1849" y="2141"/>
                </a:lnTo>
                <a:lnTo>
                  <a:pt x="1804" y="2096"/>
                </a:lnTo>
                <a:close/>
                <a:moveTo>
                  <a:pt x="2512" y="1187"/>
                </a:moveTo>
                <a:lnTo>
                  <a:pt x="2492" y="1174"/>
                </a:lnTo>
                <a:lnTo>
                  <a:pt x="2475" y="1162"/>
                </a:lnTo>
                <a:lnTo>
                  <a:pt x="2457" y="1147"/>
                </a:lnTo>
                <a:lnTo>
                  <a:pt x="2442" y="1134"/>
                </a:lnTo>
                <a:lnTo>
                  <a:pt x="2425" y="1122"/>
                </a:lnTo>
                <a:lnTo>
                  <a:pt x="2410" y="1112"/>
                </a:lnTo>
                <a:lnTo>
                  <a:pt x="2395" y="1099"/>
                </a:lnTo>
                <a:lnTo>
                  <a:pt x="2382" y="1087"/>
                </a:lnTo>
                <a:lnTo>
                  <a:pt x="2370" y="1077"/>
                </a:lnTo>
                <a:lnTo>
                  <a:pt x="2357" y="1067"/>
                </a:lnTo>
                <a:lnTo>
                  <a:pt x="2345" y="1054"/>
                </a:lnTo>
                <a:lnTo>
                  <a:pt x="2335" y="1044"/>
                </a:lnTo>
                <a:lnTo>
                  <a:pt x="2327" y="1034"/>
                </a:lnTo>
                <a:lnTo>
                  <a:pt x="2317" y="1024"/>
                </a:lnTo>
                <a:lnTo>
                  <a:pt x="2310" y="1014"/>
                </a:lnTo>
                <a:lnTo>
                  <a:pt x="2305" y="1007"/>
                </a:lnTo>
                <a:lnTo>
                  <a:pt x="2307" y="1022"/>
                </a:lnTo>
                <a:lnTo>
                  <a:pt x="2310" y="1037"/>
                </a:lnTo>
                <a:lnTo>
                  <a:pt x="2312" y="1052"/>
                </a:lnTo>
                <a:lnTo>
                  <a:pt x="2315" y="1067"/>
                </a:lnTo>
                <a:lnTo>
                  <a:pt x="2317" y="1082"/>
                </a:lnTo>
                <a:lnTo>
                  <a:pt x="2317" y="1097"/>
                </a:lnTo>
                <a:lnTo>
                  <a:pt x="2320" y="1112"/>
                </a:lnTo>
                <a:lnTo>
                  <a:pt x="2322" y="1127"/>
                </a:lnTo>
                <a:lnTo>
                  <a:pt x="2325" y="1142"/>
                </a:lnTo>
                <a:lnTo>
                  <a:pt x="2327" y="1154"/>
                </a:lnTo>
                <a:lnTo>
                  <a:pt x="2330" y="1169"/>
                </a:lnTo>
                <a:lnTo>
                  <a:pt x="2330" y="1184"/>
                </a:lnTo>
                <a:lnTo>
                  <a:pt x="2332" y="1197"/>
                </a:lnTo>
                <a:lnTo>
                  <a:pt x="2335" y="1212"/>
                </a:lnTo>
                <a:lnTo>
                  <a:pt x="2335" y="1224"/>
                </a:lnTo>
                <a:lnTo>
                  <a:pt x="2337" y="1237"/>
                </a:lnTo>
                <a:lnTo>
                  <a:pt x="2352" y="1252"/>
                </a:lnTo>
                <a:lnTo>
                  <a:pt x="2370" y="1264"/>
                </a:lnTo>
                <a:lnTo>
                  <a:pt x="2385" y="1277"/>
                </a:lnTo>
                <a:lnTo>
                  <a:pt x="2400" y="1292"/>
                </a:lnTo>
                <a:lnTo>
                  <a:pt x="2415" y="1304"/>
                </a:lnTo>
                <a:lnTo>
                  <a:pt x="2430" y="1320"/>
                </a:lnTo>
                <a:lnTo>
                  <a:pt x="2445" y="1332"/>
                </a:lnTo>
                <a:lnTo>
                  <a:pt x="2460" y="1347"/>
                </a:lnTo>
                <a:lnTo>
                  <a:pt x="2472" y="1360"/>
                </a:lnTo>
                <a:lnTo>
                  <a:pt x="2487" y="1375"/>
                </a:lnTo>
                <a:lnTo>
                  <a:pt x="2500" y="1387"/>
                </a:lnTo>
                <a:lnTo>
                  <a:pt x="2512" y="1402"/>
                </a:lnTo>
                <a:lnTo>
                  <a:pt x="2522" y="1415"/>
                </a:lnTo>
                <a:lnTo>
                  <a:pt x="2535" y="1430"/>
                </a:lnTo>
                <a:lnTo>
                  <a:pt x="2545" y="1442"/>
                </a:lnTo>
                <a:lnTo>
                  <a:pt x="2552" y="1457"/>
                </a:lnTo>
                <a:lnTo>
                  <a:pt x="2550" y="1440"/>
                </a:lnTo>
                <a:lnTo>
                  <a:pt x="2547" y="1425"/>
                </a:lnTo>
                <a:lnTo>
                  <a:pt x="2545" y="1407"/>
                </a:lnTo>
                <a:lnTo>
                  <a:pt x="2542" y="1392"/>
                </a:lnTo>
                <a:lnTo>
                  <a:pt x="2540" y="1375"/>
                </a:lnTo>
                <a:lnTo>
                  <a:pt x="2537" y="1357"/>
                </a:lnTo>
                <a:lnTo>
                  <a:pt x="2535" y="1342"/>
                </a:lnTo>
                <a:lnTo>
                  <a:pt x="2532" y="1325"/>
                </a:lnTo>
                <a:lnTo>
                  <a:pt x="2530" y="1307"/>
                </a:lnTo>
                <a:lnTo>
                  <a:pt x="2527" y="1289"/>
                </a:lnTo>
                <a:lnTo>
                  <a:pt x="2525" y="1272"/>
                </a:lnTo>
                <a:lnTo>
                  <a:pt x="2522" y="1257"/>
                </a:lnTo>
                <a:lnTo>
                  <a:pt x="2520" y="1239"/>
                </a:lnTo>
                <a:lnTo>
                  <a:pt x="2517" y="1222"/>
                </a:lnTo>
                <a:lnTo>
                  <a:pt x="2515" y="1204"/>
                </a:lnTo>
                <a:lnTo>
                  <a:pt x="2512" y="1187"/>
                </a:lnTo>
                <a:close/>
                <a:moveTo>
                  <a:pt x="2440" y="699"/>
                </a:moveTo>
                <a:lnTo>
                  <a:pt x="2432" y="714"/>
                </a:lnTo>
                <a:lnTo>
                  <a:pt x="2425" y="726"/>
                </a:lnTo>
                <a:lnTo>
                  <a:pt x="2415" y="741"/>
                </a:lnTo>
                <a:lnTo>
                  <a:pt x="2407" y="756"/>
                </a:lnTo>
                <a:lnTo>
                  <a:pt x="2397" y="769"/>
                </a:lnTo>
                <a:lnTo>
                  <a:pt x="2390" y="784"/>
                </a:lnTo>
                <a:lnTo>
                  <a:pt x="2380" y="799"/>
                </a:lnTo>
                <a:lnTo>
                  <a:pt x="2375" y="814"/>
                </a:lnTo>
                <a:lnTo>
                  <a:pt x="2367" y="829"/>
                </a:lnTo>
                <a:lnTo>
                  <a:pt x="2362" y="841"/>
                </a:lnTo>
                <a:lnTo>
                  <a:pt x="2357" y="856"/>
                </a:lnTo>
                <a:lnTo>
                  <a:pt x="2355" y="871"/>
                </a:lnTo>
                <a:lnTo>
                  <a:pt x="2355" y="884"/>
                </a:lnTo>
                <a:lnTo>
                  <a:pt x="2355" y="896"/>
                </a:lnTo>
                <a:lnTo>
                  <a:pt x="2357" y="909"/>
                </a:lnTo>
                <a:lnTo>
                  <a:pt x="2362" y="919"/>
                </a:lnTo>
                <a:lnTo>
                  <a:pt x="2365" y="924"/>
                </a:lnTo>
                <a:lnTo>
                  <a:pt x="2370" y="929"/>
                </a:lnTo>
                <a:lnTo>
                  <a:pt x="2372" y="936"/>
                </a:lnTo>
                <a:lnTo>
                  <a:pt x="2377" y="941"/>
                </a:lnTo>
                <a:lnTo>
                  <a:pt x="2385" y="949"/>
                </a:lnTo>
                <a:lnTo>
                  <a:pt x="2390" y="954"/>
                </a:lnTo>
                <a:lnTo>
                  <a:pt x="2397" y="961"/>
                </a:lnTo>
                <a:lnTo>
                  <a:pt x="2407" y="966"/>
                </a:lnTo>
                <a:lnTo>
                  <a:pt x="2415" y="974"/>
                </a:lnTo>
                <a:lnTo>
                  <a:pt x="2425" y="981"/>
                </a:lnTo>
                <a:lnTo>
                  <a:pt x="2435" y="989"/>
                </a:lnTo>
                <a:lnTo>
                  <a:pt x="2445" y="997"/>
                </a:lnTo>
                <a:lnTo>
                  <a:pt x="2455" y="1004"/>
                </a:lnTo>
                <a:lnTo>
                  <a:pt x="2467" y="1014"/>
                </a:lnTo>
                <a:lnTo>
                  <a:pt x="2477" y="1022"/>
                </a:lnTo>
                <a:lnTo>
                  <a:pt x="2490" y="1032"/>
                </a:lnTo>
                <a:lnTo>
                  <a:pt x="2487" y="1009"/>
                </a:lnTo>
                <a:lnTo>
                  <a:pt x="2485" y="989"/>
                </a:lnTo>
                <a:lnTo>
                  <a:pt x="2482" y="969"/>
                </a:lnTo>
                <a:lnTo>
                  <a:pt x="2477" y="946"/>
                </a:lnTo>
                <a:lnTo>
                  <a:pt x="2475" y="926"/>
                </a:lnTo>
                <a:lnTo>
                  <a:pt x="2472" y="906"/>
                </a:lnTo>
                <a:lnTo>
                  <a:pt x="2470" y="884"/>
                </a:lnTo>
                <a:lnTo>
                  <a:pt x="2465" y="864"/>
                </a:lnTo>
                <a:lnTo>
                  <a:pt x="2462" y="844"/>
                </a:lnTo>
                <a:lnTo>
                  <a:pt x="2460" y="821"/>
                </a:lnTo>
                <a:lnTo>
                  <a:pt x="2457" y="801"/>
                </a:lnTo>
                <a:lnTo>
                  <a:pt x="2452" y="781"/>
                </a:lnTo>
                <a:lnTo>
                  <a:pt x="2450" y="761"/>
                </a:lnTo>
                <a:lnTo>
                  <a:pt x="2447" y="741"/>
                </a:lnTo>
                <a:lnTo>
                  <a:pt x="2445" y="719"/>
                </a:lnTo>
                <a:lnTo>
                  <a:pt x="2440" y="699"/>
                </a:lnTo>
                <a:close/>
                <a:moveTo>
                  <a:pt x="3120" y="2121"/>
                </a:moveTo>
                <a:lnTo>
                  <a:pt x="3128" y="2101"/>
                </a:lnTo>
                <a:lnTo>
                  <a:pt x="3135" y="2083"/>
                </a:lnTo>
                <a:lnTo>
                  <a:pt x="3143" y="2063"/>
                </a:lnTo>
                <a:lnTo>
                  <a:pt x="3148" y="2046"/>
                </a:lnTo>
                <a:lnTo>
                  <a:pt x="3153" y="2026"/>
                </a:lnTo>
                <a:lnTo>
                  <a:pt x="3158" y="2008"/>
                </a:lnTo>
                <a:lnTo>
                  <a:pt x="3163" y="1991"/>
                </a:lnTo>
                <a:lnTo>
                  <a:pt x="3165" y="1973"/>
                </a:lnTo>
                <a:lnTo>
                  <a:pt x="3170" y="1955"/>
                </a:lnTo>
                <a:lnTo>
                  <a:pt x="3170" y="1940"/>
                </a:lnTo>
                <a:lnTo>
                  <a:pt x="3173" y="1925"/>
                </a:lnTo>
                <a:lnTo>
                  <a:pt x="3173" y="1913"/>
                </a:lnTo>
                <a:lnTo>
                  <a:pt x="3173" y="1898"/>
                </a:lnTo>
                <a:lnTo>
                  <a:pt x="3173" y="1888"/>
                </a:lnTo>
                <a:lnTo>
                  <a:pt x="3170" y="1875"/>
                </a:lnTo>
                <a:lnTo>
                  <a:pt x="3170" y="1868"/>
                </a:lnTo>
                <a:lnTo>
                  <a:pt x="3155" y="1818"/>
                </a:lnTo>
                <a:lnTo>
                  <a:pt x="3135" y="1768"/>
                </a:lnTo>
                <a:lnTo>
                  <a:pt x="3110" y="1723"/>
                </a:lnTo>
                <a:lnTo>
                  <a:pt x="3080" y="1675"/>
                </a:lnTo>
                <a:lnTo>
                  <a:pt x="3048" y="1632"/>
                </a:lnTo>
                <a:lnTo>
                  <a:pt x="3013" y="1587"/>
                </a:lnTo>
                <a:lnTo>
                  <a:pt x="2973" y="1547"/>
                </a:lnTo>
                <a:lnTo>
                  <a:pt x="2933" y="1505"/>
                </a:lnTo>
                <a:lnTo>
                  <a:pt x="2888" y="1467"/>
                </a:lnTo>
                <a:lnTo>
                  <a:pt x="2843" y="1430"/>
                </a:lnTo>
                <a:lnTo>
                  <a:pt x="2798" y="1392"/>
                </a:lnTo>
                <a:lnTo>
                  <a:pt x="2753" y="1355"/>
                </a:lnTo>
                <a:lnTo>
                  <a:pt x="2705" y="1322"/>
                </a:lnTo>
                <a:lnTo>
                  <a:pt x="2660" y="1287"/>
                </a:lnTo>
                <a:lnTo>
                  <a:pt x="2612" y="1257"/>
                </a:lnTo>
                <a:lnTo>
                  <a:pt x="2570" y="1224"/>
                </a:lnTo>
                <a:lnTo>
                  <a:pt x="2570" y="1234"/>
                </a:lnTo>
                <a:lnTo>
                  <a:pt x="2572" y="1244"/>
                </a:lnTo>
                <a:lnTo>
                  <a:pt x="2572" y="1254"/>
                </a:lnTo>
                <a:lnTo>
                  <a:pt x="2575" y="1264"/>
                </a:lnTo>
                <a:lnTo>
                  <a:pt x="2575" y="1272"/>
                </a:lnTo>
                <a:lnTo>
                  <a:pt x="2577" y="1279"/>
                </a:lnTo>
                <a:lnTo>
                  <a:pt x="2577" y="1289"/>
                </a:lnTo>
                <a:lnTo>
                  <a:pt x="2580" y="1297"/>
                </a:lnTo>
                <a:lnTo>
                  <a:pt x="2580" y="1304"/>
                </a:lnTo>
                <a:lnTo>
                  <a:pt x="2580" y="1312"/>
                </a:lnTo>
                <a:lnTo>
                  <a:pt x="2582" y="1317"/>
                </a:lnTo>
                <a:lnTo>
                  <a:pt x="2582" y="1325"/>
                </a:lnTo>
                <a:lnTo>
                  <a:pt x="2582" y="1330"/>
                </a:lnTo>
                <a:lnTo>
                  <a:pt x="2585" y="1335"/>
                </a:lnTo>
                <a:lnTo>
                  <a:pt x="2585" y="1340"/>
                </a:lnTo>
                <a:lnTo>
                  <a:pt x="2585" y="1345"/>
                </a:lnTo>
                <a:lnTo>
                  <a:pt x="2587" y="1362"/>
                </a:lnTo>
                <a:lnTo>
                  <a:pt x="2590" y="1382"/>
                </a:lnTo>
                <a:lnTo>
                  <a:pt x="2592" y="1400"/>
                </a:lnTo>
                <a:lnTo>
                  <a:pt x="2595" y="1417"/>
                </a:lnTo>
                <a:lnTo>
                  <a:pt x="2597" y="1437"/>
                </a:lnTo>
                <a:lnTo>
                  <a:pt x="2600" y="1455"/>
                </a:lnTo>
                <a:lnTo>
                  <a:pt x="2602" y="1475"/>
                </a:lnTo>
                <a:lnTo>
                  <a:pt x="2605" y="1492"/>
                </a:lnTo>
                <a:lnTo>
                  <a:pt x="2607" y="1512"/>
                </a:lnTo>
                <a:lnTo>
                  <a:pt x="2610" y="1530"/>
                </a:lnTo>
                <a:lnTo>
                  <a:pt x="2612" y="1550"/>
                </a:lnTo>
                <a:lnTo>
                  <a:pt x="2615" y="1567"/>
                </a:lnTo>
                <a:lnTo>
                  <a:pt x="2615" y="1587"/>
                </a:lnTo>
                <a:lnTo>
                  <a:pt x="2617" y="1605"/>
                </a:lnTo>
                <a:lnTo>
                  <a:pt x="2620" y="1625"/>
                </a:lnTo>
                <a:lnTo>
                  <a:pt x="2622" y="1643"/>
                </a:lnTo>
                <a:lnTo>
                  <a:pt x="2657" y="1670"/>
                </a:lnTo>
                <a:lnTo>
                  <a:pt x="2692" y="1698"/>
                </a:lnTo>
                <a:lnTo>
                  <a:pt x="2725" y="1725"/>
                </a:lnTo>
                <a:lnTo>
                  <a:pt x="2758" y="1755"/>
                </a:lnTo>
                <a:lnTo>
                  <a:pt x="2790" y="1783"/>
                </a:lnTo>
                <a:lnTo>
                  <a:pt x="2823" y="1813"/>
                </a:lnTo>
                <a:lnTo>
                  <a:pt x="2853" y="1843"/>
                </a:lnTo>
                <a:lnTo>
                  <a:pt x="2885" y="1873"/>
                </a:lnTo>
                <a:lnTo>
                  <a:pt x="2915" y="1905"/>
                </a:lnTo>
                <a:lnTo>
                  <a:pt x="2945" y="1935"/>
                </a:lnTo>
                <a:lnTo>
                  <a:pt x="2975" y="1966"/>
                </a:lnTo>
                <a:lnTo>
                  <a:pt x="3003" y="1998"/>
                </a:lnTo>
                <a:lnTo>
                  <a:pt x="3033" y="2028"/>
                </a:lnTo>
                <a:lnTo>
                  <a:pt x="3063" y="2058"/>
                </a:lnTo>
                <a:lnTo>
                  <a:pt x="3090" y="2088"/>
                </a:lnTo>
                <a:lnTo>
                  <a:pt x="3120" y="2121"/>
                </a:lnTo>
                <a:close/>
                <a:moveTo>
                  <a:pt x="3025" y="2256"/>
                </a:moveTo>
                <a:lnTo>
                  <a:pt x="3028" y="2253"/>
                </a:lnTo>
                <a:lnTo>
                  <a:pt x="3030" y="2251"/>
                </a:lnTo>
                <a:lnTo>
                  <a:pt x="3030" y="2248"/>
                </a:lnTo>
                <a:lnTo>
                  <a:pt x="3033" y="2246"/>
                </a:lnTo>
                <a:lnTo>
                  <a:pt x="3035" y="2243"/>
                </a:lnTo>
                <a:lnTo>
                  <a:pt x="3038" y="2243"/>
                </a:lnTo>
                <a:lnTo>
                  <a:pt x="3040" y="2241"/>
                </a:lnTo>
                <a:lnTo>
                  <a:pt x="3043" y="2238"/>
                </a:lnTo>
                <a:lnTo>
                  <a:pt x="3045" y="2236"/>
                </a:lnTo>
                <a:lnTo>
                  <a:pt x="3048" y="2233"/>
                </a:lnTo>
                <a:lnTo>
                  <a:pt x="3050" y="2231"/>
                </a:lnTo>
                <a:lnTo>
                  <a:pt x="3053" y="2228"/>
                </a:lnTo>
                <a:lnTo>
                  <a:pt x="3055" y="2226"/>
                </a:lnTo>
                <a:lnTo>
                  <a:pt x="3058" y="2223"/>
                </a:lnTo>
                <a:lnTo>
                  <a:pt x="3060" y="2221"/>
                </a:lnTo>
                <a:lnTo>
                  <a:pt x="3063" y="2218"/>
                </a:lnTo>
                <a:lnTo>
                  <a:pt x="3040" y="2196"/>
                </a:lnTo>
                <a:lnTo>
                  <a:pt x="3018" y="2173"/>
                </a:lnTo>
                <a:lnTo>
                  <a:pt x="2995" y="2148"/>
                </a:lnTo>
                <a:lnTo>
                  <a:pt x="2973" y="2123"/>
                </a:lnTo>
                <a:lnTo>
                  <a:pt x="2948" y="2098"/>
                </a:lnTo>
                <a:lnTo>
                  <a:pt x="2923" y="2071"/>
                </a:lnTo>
                <a:lnTo>
                  <a:pt x="2898" y="2046"/>
                </a:lnTo>
                <a:lnTo>
                  <a:pt x="2870" y="2018"/>
                </a:lnTo>
                <a:lnTo>
                  <a:pt x="2845" y="1991"/>
                </a:lnTo>
                <a:lnTo>
                  <a:pt x="2818" y="1963"/>
                </a:lnTo>
                <a:lnTo>
                  <a:pt x="2788" y="1935"/>
                </a:lnTo>
                <a:lnTo>
                  <a:pt x="2760" y="1908"/>
                </a:lnTo>
                <a:lnTo>
                  <a:pt x="2730" y="1880"/>
                </a:lnTo>
                <a:lnTo>
                  <a:pt x="2700" y="1855"/>
                </a:lnTo>
                <a:lnTo>
                  <a:pt x="2670" y="1828"/>
                </a:lnTo>
                <a:lnTo>
                  <a:pt x="2640" y="1800"/>
                </a:lnTo>
                <a:lnTo>
                  <a:pt x="2640" y="1808"/>
                </a:lnTo>
                <a:lnTo>
                  <a:pt x="2640" y="1813"/>
                </a:lnTo>
                <a:lnTo>
                  <a:pt x="2642" y="1820"/>
                </a:lnTo>
                <a:lnTo>
                  <a:pt x="2642" y="1825"/>
                </a:lnTo>
                <a:lnTo>
                  <a:pt x="2642" y="1833"/>
                </a:lnTo>
                <a:lnTo>
                  <a:pt x="2645" y="1838"/>
                </a:lnTo>
                <a:lnTo>
                  <a:pt x="2645" y="1845"/>
                </a:lnTo>
                <a:lnTo>
                  <a:pt x="2645" y="1850"/>
                </a:lnTo>
                <a:lnTo>
                  <a:pt x="2647" y="1858"/>
                </a:lnTo>
                <a:lnTo>
                  <a:pt x="2647" y="1863"/>
                </a:lnTo>
                <a:lnTo>
                  <a:pt x="2647" y="1870"/>
                </a:lnTo>
                <a:lnTo>
                  <a:pt x="2650" y="1875"/>
                </a:lnTo>
                <a:lnTo>
                  <a:pt x="2650" y="1880"/>
                </a:lnTo>
                <a:lnTo>
                  <a:pt x="2650" y="1888"/>
                </a:lnTo>
                <a:lnTo>
                  <a:pt x="2652" y="1893"/>
                </a:lnTo>
                <a:lnTo>
                  <a:pt x="2652" y="1900"/>
                </a:lnTo>
                <a:lnTo>
                  <a:pt x="2680" y="1923"/>
                </a:lnTo>
                <a:lnTo>
                  <a:pt x="2705" y="1943"/>
                </a:lnTo>
                <a:lnTo>
                  <a:pt x="2730" y="1966"/>
                </a:lnTo>
                <a:lnTo>
                  <a:pt x="2755" y="1988"/>
                </a:lnTo>
                <a:lnTo>
                  <a:pt x="2780" y="2011"/>
                </a:lnTo>
                <a:lnTo>
                  <a:pt x="2805" y="2033"/>
                </a:lnTo>
                <a:lnTo>
                  <a:pt x="2830" y="2056"/>
                </a:lnTo>
                <a:lnTo>
                  <a:pt x="2853" y="2081"/>
                </a:lnTo>
                <a:lnTo>
                  <a:pt x="2875" y="2103"/>
                </a:lnTo>
                <a:lnTo>
                  <a:pt x="2898" y="2126"/>
                </a:lnTo>
                <a:lnTo>
                  <a:pt x="2920" y="2148"/>
                </a:lnTo>
                <a:lnTo>
                  <a:pt x="2940" y="2171"/>
                </a:lnTo>
                <a:lnTo>
                  <a:pt x="2963" y="2191"/>
                </a:lnTo>
                <a:lnTo>
                  <a:pt x="2983" y="2213"/>
                </a:lnTo>
                <a:lnTo>
                  <a:pt x="3005" y="2236"/>
                </a:lnTo>
                <a:lnTo>
                  <a:pt x="3025" y="2256"/>
                </a:lnTo>
                <a:close/>
                <a:moveTo>
                  <a:pt x="2117" y="1317"/>
                </a:moveTo>
                <a:lnTo>
                  <a:pt x="2129" y="1325"/>
                </a:lnTo>
                <a:lnTo>
                  <a:pt x="2139" y="1332"/>
                </a:lnTo>
                <a:lnTo>
                  <a:pt x="2152" y="1340"/>
                </a:lnTo>
                <a:lnTo>
                  <a:pt x="2162" y="1350"/>
                </a:lnTo>
                <a:lnTo>
                  <a:pt x="2174" y="1357"/>
                </a:lnTo>
                <a:lnTo>
                  <a:pt x="2185" y="1365"/>
                </a:lnTo>
                <a:lnTo>
                  <a:pt x="2197" y="1372"/>
                </a:lnTo>
                <a:lnTo>
                  <a:pt x="2207" y="1382"/>
                </a:lnTo>
                <a:lnTo>
                  <a:pt x="2220" y="1390"/>
                </a:lnTo>
                <a:lnTo>
                  <a:pt x="2230" y="1400"/>
                </a:lnTo>
                <a:lnTo>
                  <a:pt x="2242" y="1407"/>
                </a:lnTo>
                <a:lnTo>
                  <a:pt x="2252" y="1417"/>
                </a:lnTo>
                <a:lnTo>
                  <a:pt x="2262" y="1425"/>
                </a:lnTo>
                <a:lnTo>
                  <a:pt x="2272" y="1435"/>
                </a:lnTo>
                <a:lnTo>
                  <a:pt x="2282" y="1445"/>
                </a:lnTo>
                <a:lnTo>
                  <a:pt x="2292" y="1452"/>
                </a:lnTo>
                <a:lnTo>
                  <a:pt x="2295" y="1455"/>
                </a:lnTo>
                <a:lnTo>
                  <a:pt x="2297" y="1455"/>
                </a:lnTo>
                <a:lnTo>
                  <a:pt x="2300" y="1455"/>
                </a:lnTo>
                <a:lnTo>
                  <a:pt x="2300" y="1457"/>
                </a:lnTo>
                <a:lnTo>
                  <a:pt x="2302" y="1457"/>
                </a:lnTo>
                <a:lnTo>
                  <a:pt x="2305" y="1457"/>
                </a:lnTo>
                <a:lnTo>
                  <a:pt x="2307" y="1460"/>
                </a:lnTo>
                <a:lnTo>
                  <a:pt x="2310" y="1460"/>
                </a:lnTo>
                <a:lnTo>
                  <a:pt x="2312" y="1460"/>
                </a:lnTo>
                <a:lnTo>
                  <a:pt x="2312" y="1462"/>
                </a:lnTo>
                <a:lnTo>
                  <a:pt x="2312" y="1455"/>
                </a:lnTo>
                <a:lnTo>
                  <a:pt x="2312" y="1447"/>
                </a:lnTo>
                <a:lnTo>
                  <a:pt x="2310" y="1440"/>
                </a:lnTo>
                <a:lnTo>
                  <a:pt x="2310" y="1432"/>
                </a:lnTo>
                <a:lnTo>
                  <a:pt x="2307" y="1425"/>
                </a:lnTo>
                <a:lnTo>
                  <a:pt x="2307" y="1417"/>
                </a:lnTo>
                <a:lnTo>
                  <a:pt x="2305" y="1410"/>
                </a:lnTo>
                <a:lnTo>
                  <a:pt x="2305" y="1402"/>
                </a:lnTo>
                <a:lnTo>
                  <a:pt x="2302" y="1395"/>
                </a:lnTo>
                <a:lnTo>
                  <a:pt x="2302" y="1390"/>
                </a:lnTo>
                <a:lnTo>
                  <a:pt x="2302" y="1382"/>
                </a:lnTo>
                <a:lnTo>
                  <a:pt x="2300" y="1375"/>
                </a:lnTo>
                <a:lnTo>
                  <a:pt x="2300" y="1367"/>
                </a:lnTo>
                <a:lnTo>
                  <a:pt x="2297" y="1360"/>
                </a:lnTo>
                <a:lnTo>
                  <a:pt x="2297" y="1352"/>
                </a:lnTo>
                <a:lnTo>
                  <a:pt x="2297" y="1345"/>
                </a:lnTo>
                <a:lnTo>
                  <a:pt x="2282" y="1332"/>
                </a:lnTo>
                <a:lnTo>
                  <a:pt x="2267" y="1320"/>
                </a:lnTo>
                <a:lnTo>
                  <a:pt x="2252" y="1307"/>
                </a:lnTo>
                <a:lnTo>
                  <a:pt x="2237" y="1294"/>
                </a:lnTo>
                <a:lnTo>
                  <a:pt x="2222" y="1282"/>
                </a:lnTo>
                <a:lnTo>
                  <a:pt x="2210" y="1269"/>
                </a:lnTo>
                <a:lnTo>
                  <a:pt x="2195" y="1257"/>
                </a:lnTo>
                <a:lnTo>
                  <a:pt x="2182" y="1247"/>
                </a:lnTo>
                <a:lnTo>
                  <a:pt x="2169" y="1234"/>
                </a:lnTo>
                <a:lnTo>
                  <a:pt x="2157" y="1224"/>
                </a:lnTo>
                <a:lnTo>
                  <a:pt x="2144" y="1212"/>
                </a:lnTo>
                <a:lnTo>
                  <a:pt x="2134" y="1202"/>
                </a:lnTo>
                <a:lnTo>
                  <a:pt x="2122" y="1189"/>
                </a:lnTo>
                <a:lnTo>
                  <a:pt x="2114" y="1179"/>
                </a:lnTo>
                <a:lnTo>
                  <a:pt x="2104" y="1169"/>
                </a:lnTo>
                <a:lnTo>
                  <a:pt x="2097" y="1159"/>
                </a:lnTo>
                <a:lnTo>
                  <a:pt x="2099" y="1169"/>
                </a:lnTo>
                <a:lnTo>
                  <a:pt x="2099" y="1177"/>
                </a:lnTo>
                <a:lnTo>
                  <a:pt x="2099" y="1187"/>
                </a:lnTo>
                <a:lnTo>
                  <a:pt x="2102" y="1197"/>
                </a:lnTo>
                <a:lnTo>
                  <a:pt x="2102" y="1207"/>
                </a:lnTo>
                <a:lnTo>
                  <a:pt x="2104" y="1217"/>
                </a:lnTo>
                <a:lnTo>
                  <a:pt x="2104" y="1227"/>
                </a:lnTo>
                <a:lnTo>
                  <a:pt x="2107" y="1237"/>
                </a:lnTo>
                <a:lnTo>
                  <a:pt x="2107" y="1247"/>
                </a:lnTo>
                <a:lnTo>
                  <a:pt x="2109" y="1257"/>
                </a:lnTo>
                <a:lnTo>
                  <a:pt x="2109" y="1267"/>
                </a:lnTo>
                <a:lnTo>
                  <a:pt x="2112" y="1277"/>
                </a:lnTo>
                <a:lnTo>
                  <a:pt x="2114" y="1287"/>
                </a:lnTo>
                <a:lnTo>
                  <a:pt x="2114" y="1297"/>
                </a:lnTo>
                <a:lnTo>
                  <a:pt x="2117" y="1307"/>
                </a:lnTo>
                <a:lnTo>
                  <a:pt x="2117" y="1317"/>
                </a:lnTo>
                <a:close/>
                <a:moveTo>
                  <a:pt x="2202" y="2078"/>
                </a:moveTo>
                <a:lnTo>
                  <a:pt x="2192" y="2086"/>
                </a:lnTo>
                <a:lnTo>
                  <a:pt x="2182" y="2096"/>
                </a:lnTo>
                <a:lnTo>
                  <a:pt x="2172" y="2103"/>
                </a:lnTo>
                <a:lnTo>
                  <a:pt x="2162" y="2111"/>
                </a:lnTo>
                <a:lnTo>
                  <a:pt x="2154" y="2118"/>
                </a:lnTo>
                <a:lnTo>
                  <a:pt x="2144" y="2126"/>
                </a:lnTo>
                <a:lnTo>
                  <a:pt x="2134" y="2133"/>
                </a:lnTo>
                <a:lnTo>
                  <a:pt x="2124" y="2141"/>
                </a:lnTo>
                <a:lnTo>
                  <a:pt x="2114" y="2146"/>
                </a:lnTo>
                <a:lnTo>
                  <a:pt x="2104" y="2153"/>
                </a:lnTo>
                <a:lnTo>
                  <a:pt x="2094" y="2158"/>
                </a:lnTo>
                <a:lnTo>
                  <a:pt x="2087" y="2166"/>
                </a:lnTo>
                <a:lnTo>
                  <a:pt x="2077" y="2171"/>
                </a:lnTo>
                <a:lnTo>
                  <a:pt x="2067" y="2176"/>
                </a:lnTo>
                <a:lnTo>
                  <a:pt x="2057" y="2181"/>
                </a:lnTo>
                <a:lnTo>
                  <a:pt x="2049" y="2186"/>
                </a:lnTo>
                <a:lnTo>
                  <a:pt x="2027" y="2173"/>
                </a:lnTo>
                <a:lnTo>
                  <a:pt x="2054" y="2156"/>
                </a:lnTo>
                <a:lnTo>
                  <a:pt x="2082" y="2136"/>
                </a:lnTo>
                <a:lnTo>
                  <a:pt x="2107" y="2113"/>
                </a:lnTo>
                <a:lnTo>
                  <a:pt x="2134" y="2091"/>
                </a:lnTo>
                <a:lnTo>
                  <a:pt x="2157" y="2066"/>
                </a:lnTo>
                <a:lnTo>
                  <a:pt x="2182" y="2041"/>
                </a:lnTo>
                <a:lnTo>
                  <a:pt x="2205" y="2013"/>
                </a:lnTo>
                <a:lnTo>
                  <a:pt x="2225" y="1988"/>
                </a:lnTo>
                <a:lnTo>
                  <a:pt x="2242" y="1960"/>
                </a:lnTo>
                <a:lnTo>
                  <a:pt x="2262" y="1933"/>
                </a:lnTo>
                <a:lnTo>
                  <a:pt x="2277" y="1905"/>
                </a:lnTo>
                <a:lnTo>
                  <a:pt x="2290" y="1880"/>
                </a:lnTo>
                <a:lnTo>
                  <a:pt x="2302" y="1855"/>
                </a:lnTo>
                <a:lnTo>
                  <a:pt x="2312" y="1830"/>
                </a:lnTo>
                <a:lnTo>
                  <a:pt x="2320" y="1808"/>
                </a:lnTo>
                <a:lnTo>
                  <a:pt x="2325" y="1788"/>
                </a:lnTo>
                <a:lnTo>
                  <a:pt x="2322" y="1788"/>
                </a:lnTo>
                <a:lnTo>
                  <a:pt x="2320" y="1785"/>
                </a:lnTo>
                <a:lnTo>
                  <a:pt x="2317" y="1785"/>
                </a:lnTo>
                <a:lnTo>
                  <a:pt x="2312" y="1783"/>
                </a:lnTo>
                <a:lnTo>
                  <a:pt x="2310" y="1783"/>
                </a:lnTo>
                <a:lnTo>
                  <a:pt x="2307" y="1780"/>
                </a:lnTo>
                <a:lnTo>
                  <a:pt x="2305" y="1780"/>
                </a:lnTo>
                <a:lnTo>
                  <a:pt x="2302" y="1778"/>
                </a:lnTo>
                <a:lnTo>
                  <a:pt x="2300" y="1778"/>
                </a:lnTo>
                <a:lnTo>
                  <a:pt x="2297" y="1775"/>
                </a:lnTo>
                <a:lnTo>
                  <a:pt x="2295" y="1775"/>
                </a:lnTo>
                <a:lnTo>
                  <a:pt x="2292" y="1773"/>
                </a:lnTo>
                <a:lnTo>
                  <a:pt x="2287" y="1773"/>
                </a:lnTo>
                <a:lnTo>
                  <a:pt x="2285" y="1770"/>
                </a:lnTo>
                <a:lnTo>
                  <a:pt x="2282" y="1770"/>
                </a:lnTo>
                <a:lnTo>
                  <a:pt x="2280" y="1768"/>
                </a:lnTo>
                <a:lnTo>
                  <a:pt x="2215" y="1858"/>
                </a:lnTo>
                <a:lnTo>
                  <a:pt x="2210" y="1858"/>
                </a:lnTo>
                <a:lnTo>
                  <a:pt x="2207" y="1858"/>
                </a:lnTo>
                <a:lnTo>
                  <a:pt x="2205" y="1858"/>
                </a:lnTo>
                <a:lnTo>
                  <a:pt x="2202" y="1855"/>
                </a:lnTo>
                <a:lnTo>
                  <a:pt x="2200" y="1855"/>
                </a:lnTo>
                <a:lnTo>
                  <a:pt x="2197" y="1855"/>
                </a:lnTo>
                <a:lnTo>
                  <a:pt x="2195" y="1855"/>
                </a:lnTo>
                <a:lnTo>
                  <a:pt x="2192" y="1855"/>
                </a:lnTo>
                <a:lnTo>
                  <a:pt x="2190" y="1853"/>
                </a:lnTo>
                <a:lnTo>
                  <a:pt x="2187" y="1853"/>
                </a:lnTo>
                <a:lnTo>
                  <a:pt x="2185" y="1853"/>
                </a:lnTo>
                <a:lnTo>
                  <a:pt x="2182" y="1853"/>
                </a:lnTo>
                <a:lnTo>
                  <a:pt x="2180" y="1853"/>
                </a:lnTo>
                <a:lnTo>
                  <a:pt x="2177" y="1853"/>
                </a:lnTo>
                <a:lnTo>
                  <a:pt x="2174" y="1850"/>
                </a:lnTo>
                <a:lnTo>
                  <a:pt x="2172" y="1850"/>
                </a:lnTo>
                <a:lnTo>
                  <a:pt x="2172" y="1855"/>
                </a:lnTo>
                <a:lnTo>
                  <a:pt x="2172" y="1858"/>
                </a:lnTo>
                <a:lnTo>
                  <a:pt x="2172" y="1863"/>
                </a:lnTo>
                <a:lnTo>
                  <a:pt x="2172" y="1868"/>
                </a:lnTo>
                <a:lnTo>
                  <a:pt x="2172" y="1870"/>
                </a:lnTo>
                <a:lnTo>
                  <a:pt x="2172" y="1875"/>
                </a:lnTo>
                <a:lnTo>
                  <a:pt x="2172" y="1880"/>
                </a:lnTo>
                <a:lnTo>
                  <a:pt x="2172" y="1883"/>
                </a:lnTo>
                <a:lnTo>
                  <a:pt x="2172" y="1888"/>
                </a:lnTo>
                <a:lnTo>
                  <a:pt x="2172" y="1893"/>
                </a:lnTo>
                <a:lnTo>
                  <a:pt x="2172" y="1895"/>
                </a:lnTo>
                <a:lnTo>
                  <a:pt x="2172" y="1900"/>
                </a:lnTo>
                <a:lnTo>
                  <a:pt x="2172" y="1905"/>
                </a:lnTo>
                <a:lnTo>
                  <a:pt x="2172" y="1908"/>
                </a:lnTo>
                <a:lnTo>
                  <a:pt x="2172" y="1913"/>
                </a:lnTo>
                <a:lnTo>
                  <a:pt x="2172" y="1918"/>
                </a:lnTo>
                <a:lnTo>
                  <a:pt x="2172" y="1923"/>
                </a:lnTo>
                <a:lnTo>
                  <a:pt x="2172" y="1928"/>
                </a:lnTo>
                <a:lnTo>
                  <a:pt x="2169" y="1935"/>
                </a:lnTo>
                <a:lnTo>
                  <a:pt x="2167" y="1945"/>
                </a:lnTo>
                <a:lnTo>
                  <a:pt x="2164" y="1953"/>
                </a:lnTo>
                <a:lnTo>
                  <a:pt x="2162" y="1963"/>
                </a:lnTo>
                <a:lnTo>
                  <a:pt x="2157" y="1973"/>
                </a:lnTo>
                <a:lnTo>
                  <a:pt x="2152" y="1981"/>
                </a:lnTo>
                <a:lnTo>
                  <a:pt x="2147" y="1991"/>
                </a:lnTo>
                <a:lnTo>
                  <a:pt x="2142" y="2001"/>
                </a:lnTo>
                <a:lnTo>
                  <a:pt x="2134" y="2011"/>
                </a:lnTo>
                <a:lnTo>
                  <a:pt x="2129" y="2018"/>
                </a:lnTo>
                <a:lnTo>
                  <a:pt x="2119" y="2026"/>
                </a:lnTo>
                <a:lnTo>
                  <a:pt x="2112" y="2031"/>
                </a:lnTo>
                <a:lnTo>
                  <a:pt x="2102" y="2038"/>
                </a:lnTo>
                <a:lnTo>
                  <a:pt x="2094" y="2041"/>
                </a:lnTo>
                <a:lnTo>
                  <a:pt x="2087" y="2043"/>
                </a:lnTo>
                <a:lnTo>
                  <a:pt x="2082" y="2043"/>
                </a:lnTo>
                <a:lnTo>
                  <a:pt x="2077" y="2046"/>
                </a:lnTo>
                <a:lnTo>
                  <a:pt x="2069" y="2046"/>
                </a:lnTo>
                <a:lnTo>
                  <a:pt x="2064" y="2046"/>
                </a:lnTo>
                <a:lnTo>
                  <a:pt x="2059" y="2046"/>
                </a:lnTo>
                <a:lnTo>
                  <a:pt x="2054" y="2046"/>
                </a:lnTo>
                <a:lnTo>
                  <a:pt x="2049" y="2046"/>
                </a:lnTo>
                <a:lnTo>
                  <a:pt x="2044" y="2046"/>
                </a:lnTo>
                <a:lnTo>
                  <a:pt x="2042" y="2046"/>
                </a:lnTo>
                <a:lnTo>
                  <a:pt x="2037" y="2046"/>
                </a:lnTo>
                <a:lnTo>
                  <a:pt x="2032" y="2043"/>
                </a:lnTo>
                <a:lnTo>
                  <a:pt x="2027" y="2043"/>
                </a:lnTo>
                <a:lnTo>
                  <a:pt x="2022" y="2041"/>
                </a:lnTo>
                <a:lnTo>
                  <a:pt x="2017" y="2038"/>
                </a:lnTo>
                <a:lnTo>
                  <a:pt x="2012" y="2038"/>
                </a:lnTo>
                <a:lnTo>
                  <a:pt x="2009" y="2043"/>
                </a:lnTo>
                <a:lnTo>
                  <a:pt x="2009" y="2048"/>
                </a:lnTo>
                <a:lnTo>
                  <a:pt x="2009" y="2053"/>
                </a:lnTo>
                <a:lnTo>
                  <a:pt x="2009" y="2058"/>
                </a:lnTo>
                <a:lnTo>
                  <a:pt x="2009" y="2063"/>
                </a:lnTo>
                <a:lnTo>
                  <a:pt x="2009" y="2066"/>
                </a:lnTo>
                <a:lnTo>
                  <a:pt x="2009" y="2071"/>
                </a:lnTo>
                <a:lnTo>
                  <a:pt x="2007" y="2076"/>
                </a:lnTo>
                <a:lnTo>
                  <a:pt x="2007" y="2081"/>
                </a:lnTo>
                <a:lnTo>
                  <a:pt x="2007" y="2086"/>
                </a:lnTo>
                <a:lnTo>
                  <a:pt x="2007" y="2091"/>
                </a:lnTo>
                <a:lnTo>
                  <a:pt x="2007" y="2096"/>
                </a:lnTo>
                <a:lnTo>
                  <a:pt x="2007" y="2101"/>
                </a:lnTo>
                <a:lnTo>
                  <a:pt x="2004" y="2106"/>
                </a:lnTo>
                <a:lnTo>
                  <a:pt x="2004" y="2111"/>
                </a:lnTo>
                <a:lnTo>
                  <a:pt x="2002" y="2116"/>
                </a:lnTo>
                <a:lnTo>
                  <a:pt x="1994" y="2143"/>
                </a:lnTo>
                <a:lnTo>
                  <a:pt x="1982" y="2171"/>
                </a:lnTo>
                <a:lnTo>
                  <a:pt x="1967" y="2193"/>
                </a:lnTo>
                <a:lnTo>
                  <a:pt x="1952" y="2213"/>
                </a:lnTo>
                <a:lnTo>
                  <a:pt x="1932" y="2231"/>
                </a:lnTo>
                <a:lnTo>
                  <a:pt x="1909" y="2248"/>
                </a:lnTo>
                <a:lnTo>
                  <a:pt x="1887" y="2261"/>
                </a:lnTo>
                <a:lnTo>
                  <a:pt x="1862" y="2273"/>
                </a:lnTo>
                <a:lnTo>
                  <a:pt x="1834" y="2283"/>
                </a:lnTo>
                <a:lnTo>
                  <a:pt x="1807" y="2291"/>
                </a:lnTo>
                <a:lnTo>
                  <a:pt x="1779" y="2299"/>
                </a:lnTo>
                <a:lnTo>
                  <a:pt x="1749" y="2304"/>
                </a:lnTo>
                <a:lnTo>
                  <a:pt x="1719" y="2309"/>
                </a:lnTo>
                <a:lnTo>
                  <a:pt x="1687" y="2314"/>
                </a:lnTo>
                <a:lnTo>
                  <a:pt x="1657" y="2316"/>
                </a:lnTo>
                <a:lnTo>
                  <a:pt x="1626" y="2319"/>
                </a:lnTo>
                <a:lnTo>
                  <a:pt x="1584" y="2319"/>
                </a:lnTo>
                <a:lnTo>
                  <a:pt x="1539" y="2316"/>
                </a:lnTo>
                <a:lnTo>
                  <a:pt x="1494" y="2309"/>
                </a:lnTo>
                <a:lnTo>
                  <a:pt x="1446" y="2299"/>
                </a:lnTo>
                <a:lnTo>
                  <a:pt x="1399" y="2283"/>
                </a:lnTo>
                <a:lnTo>
                  <a:pt x="1351" y="2263"/>
                </a:lnTo>
                <a:lnTo>
                  <a:pt x="1304" y="2243"/>
                </a:lnTo>
                <a:lnTo>
                  <a:pt x="1259" y="2218"/>
                </a:lnTo>
                <a:lnTo>
                  <a:pt x="1216" y="2188"/>
                </a:lnTo>
                <a:lnTo>
                  <a:pt x="1176" y="2158"/>
                </a:lnTo>
                <a:lnTo>
                  <a:pt x="1139" y="2126"/>
                </a:lnTo>
                <a:lnTo>
                  <a:pt x="1109" y="2088"/>
                </a:lnTo>
                <a:lnTo>
                  <a:pt x="1083" y="2051"/>
                </a:lnTo>
                <a:lnTo>
                  <a:pt x="1063" y="2008"/>
                </a:lnTo>
                <a:lnTo>
                  <a:pt x="1051" y="1966"/>
                </a:lnTo>
                <a:lnTo>
                  <a:pt x="1046" y="1920"/>
                </a:lnTo>
                <a:lnTo>
                  <a:pt x="1023" y="1925"/>
                </a:lnTo>
                <a:lnTo>
                  <a:pt x="1001" y="1930"/>
                </a:lnTo>
                <a:lnTo>
                  <a:pt x="978" y="1938"/>
                </a:lnTo>
                <a:lnTo>
                  <a:pt x="953" y="1945"/>
                </a:lnTo>
                <a:lnTo>
                  <a:pt x="931" y="1953"/>
                </a:lnTo>
                <a:lnTo>
                  <a:pt x="908" y="1960"/>
                </a:lnTo>
                <a:lnTo>
                  <a:pt x="883" y="1971"/>
                </a:lnTo>
                <a:lnTo>
                  <a:pt x="861" y="1978"/>
                </a:lnTo>
                <a:lnTo>
                  <a:pt x="836" y="1991"/>
                </a:lnTo>
                <a:lnTo>
                  <a:pt x="813" y="2001"/>
                </a:lnTo>
                <a:lnTo>
                  <a:pt x="788" y="2011"/>
                </a:lnTo>
                <a:lnTo>
                  <a:pt x="766" y="2023"/>
                </a:lnTo>
                <a:lnTo>
                  <a:pt x="743" y="2036"/>
                </a:lnTo>
                <a:lnTo>
                  <a:pt x="718" y="2051"/>
                </a:lnTo>
                <a:lnTo>
                  <a:pt x="696" y="2063"/>
                </a:lnTo>
                <a:lnTo>
                  <a:pt x="673" y="2078"/>
                </a:lnTo>
                <a:lnTo>
                  <a:pt x="698" y="2121"/>
                </a:lnTo>
                <a:lnTo>
                  <a:pt x="731" y="2166"/>
                </a:lnTo>
                <a:lnTo>
                  <a:pt x="768" y="2208"/>
                </a:lnTo>
                <a:lnTo>
                  <a:pt x="811" y="2251"/>
                </a:lnTo>
                <a:lnTo>
                  <a:pt x="858" y="2294"/>
                </a:lnTo>
                <a:lnTo>
                  <a:pt x="911" y="2336"/>
                </a:lnTo>
                <a:lnTo>
                  <a:pt x="971" y="2374"/>
                </a:lnTo>
                <a:lnTo>
                  <a:pt x="1031" y="2411"/>
                </a:lnTo>
                <a:lnTo>
                  <a:pt x="1099" y="2446"/>
                </a:lnTo>
                <a:lnTo>
                  <a:pt x="1169" y="2479"/>
                </a:lnTo>
                <a:lnTo>
                  <a:pt x="1241" y="2506"/>
                </a:lnTo>
                <a:lnTo>
                  <a:pt x="1316" y="2529"/>
                </a:lnTo>
                <a:lnTo>
                  <a:pt x="1396" y="2549"/>
                </a:lnTo>
                <a:lnTo>
                  <a:pt x="1476" y="2564"/>
                </a:lnTo>
                <a:lnTo>
                  <a:pt x="1559" y="2571"/>
                </a:lnTo>
                <a:lnTo>
                  <a:pt x="1642" y="2576"/>
                </a:lnTo>
                <a:lnTo>
                  <a:pt x="1669" y="2574"/>
                </a:lnTo>
                <a:lnTo>
                  <a:pt x="1694" y="2574"/>
                </a:lnTo>
                <a:lnTo>
                  <a:pt x="1724" y="2571"/>
                </a:lnTo>
                <a:lnTo>
                  <a:pt x="1752" y="2566"/>
                </a:lnTo>
                <a:lnTo>
                  <a:pt x="1777" y="2564"/>
                </a:lnTo>
                <a:lnTo>
                  <a:pt x="1804" y="2559"/>
                </a:lnTo>
                <a:lnTo>
                  <a:pt x="1832" y="2551"/>
                </a:lnTo>
                <a:lnTo>
                  <a:pt x="1857" y="2546"/>
                </a:lnTo>
                <a:lnTo>
                  <a:pt x="1879" y="2539"/>
                </a:lnTo>
                <a:lnTo>
                  <a:pt x="1902" y="2531"/>
                </a:lnTo>
                <a:lnTo>
                  <a:pt x="1922" y="2521"/>
                </a:lnTo>
                <a:lnTo>
                  <a:pt x="1939" y="2514"/>
                </a:lnTo>
                <a:lnTo>
                  <a:pt x="1954" y="2504"/>
                </a:lnTo>
                <a:lnTo>
                  <a:pt x="1964" y="2496"/>
                </a:lnTo>
                <a:lnTo>
                  <a:pt x="1974" y="2486"/>
                </a:lnTo>
                <a:lnTo>
                  <a:pt x="1977" y="2476"/>
                </a:lnTo>
                <a:lnTo>
                  <a:pt x="1979" y="2464"/>
                </a:lnTo>
                <a:lnTo>
                  <a:pt x="1982" y="2449"/>
                </a:lnTo>
                <a:lnTo>
                  <a:pt x="1984" y="2436"/>
                </a:lnTo>
                <a:lnTo>
                  <a:pt x="1984" y="2426"/>
                </a:lnTo>
                <a:lnTo>
                  <a:pt x="1984" y="2414"/>
                </a:lnTo>
                <a:lnTo>
                  <a:pt x="1984" y="2401"/>
                </a:lnTo>
                <a:lnTo>
                  <a:pt x="1984" y="2389"/>
                </a:lnTo>
                <a:lnTo>
                  <a:pt x="1982" y="2379"/>
                </a:lnTo>
                <a:lnTo>
                  <a:pt x="1979" y="2366"/>
                </a:lnTo>
                <a:lnTo>
                  <a:pt x="1974" y="2356"/>
                </a:lnTo>
                <a:lnTo>
                  <a:pt x="1972" y="2344"/>
                </a:lnTo>
                <a:lnTo>
                  <a:pt x="1967" y="2334"/>
                </a:lnTo>
                <a:lnTo>
                  <a:pt x="1959" y="2321"/>
                </a:lnTo>
                <a:lnTo>
                  <a:pt x="1952" y="2311"/>
                </a:lnTo>
                <a:lnTo>
                  <a:pt x="1944" y="2301"/>
                </a:lnTo>
                <a:lnTo>
                  <a:pt x="1937" y="2288"/>
                </a:lnTo>
                <a:lnTo>
                  <a:pt x="1937" y="2286"/>
                </a:lnTo>
                <a:lnTo>
                  <a:pt x="1937" y="2283"/>
                </a:lnTo>
                <a:lnTo>
                  <a:pt x="1937" y="2278"/>
                </a:lnTo>
                <a:lnTo>
                  <a:pt x="1939" y="2276"/>
                </a:lnTo>
                <a:lnTo>
                  <a:pt x="1939" y="2268"/>
                </a:lnTo>
                <a:lnTo>
                  <a:pt x="1942" y="2263"/>
                </a:lnTo>
                <a:lnTo>
                  <a:pt x="1942" y="2258"/>
                </a:lnTo>
                <a:lnTo>
                  <a:pt x="1944" y="2251"/>
                </a:lnTo>
                <a:lnTo>
                  <a:pt x="1949" y="2243"/>
                </a:lnTo>
                <a:lnTo>
                  <a:pt x="1952" y="2236"/>
                </a:lnTo>
                <a:lnTo>
                  <a:pt x="1954" y="2231"/>
                </a:lnTo>
                <a:lnTo>
                  <a:pt x="1959" y="2223"/>
                </a:lnTo>
                <a:lnTo>
                  <a:pt x="1964" y="2218"/>
                </a:lnTo>
                <a:lnTo>
                  <a:pt x="1972" y="2211"/>
                </a:lnTo>
                <a:lnTo>
                  <a:pt x="1977" y="2206"/>
                </a:lnTo>
                <a:lnTo>
                  <a:pt x="1979" y="2213"/>
                </a:lnTo>
                <a:lnTo>
                  <a:pt x="1982" y="2221"/>
                </a:lnTo>
                <a:lnTo>
                  <a:pt x="1984" y="2228"/>
                </a:lnTo>
                <a:lnTo>
                  <a:pt x="1989" y="2236"/>
                </a:lnTo>
                <a:lnTo>
                  <a:pt x="1992" y="2243"/>
                </a:lnTo>
                <a:lnTo>
                  <a:pt x="1994" y="2248"/>
                </a:lnTo>
                <a:lnTo>
                  <a:pt x="1997" y="2256"/>
                </a:lnTo>
                <a:lnTo>
                  <a:pt x="2002" y="2261"/>
                </a:lnTo>
                <a:lnTo>
                  <a:pt x="2004" y="2266"/>
                </a:lnTo>
                <a:lnTo>
                  <a:pt x="2007" y="2271"/>
                </a:lnTo>
                <a:lnTo>
                  <a:pt x="2012" y="2273"/>
                </a:lnTo>
                <a:lnTo>
                  <a:pt x="2014" y="2278"/>
                </a:lnTo>
                <a:lnTo>
                  <a:pt x="2017" y="2281"/>
                </a:lnTo>
                <a:lnTo>
                  <a:pt x="2022" y="2286"/>
                </a:lnTo>
                <a:lnTo>
                  <a:pt x="2024" y="2288"/>
                </a:lnTo>
                <a:lnTo>
                  <a:pt x="2027" y="2288"/>
                </a:lnTo>
                <a:lnTo>
                  <a:pt x="2029" y="2291"/>
                </a:lnTo>
                <a:lnTo>
                  <a:pt x="2034" y="2291"/>
                </a:lnTo>
                <a:lnTo>
                  <a:pt x="2039" y="2294"/>
                </a:lnTo>
                <a:lnTo>
                  <a:pt x="2044" y="2294"/>
                </a:lnTo>
                <a:lnTo>
                  <a:pt x="2049" y="2294"/>
                </a:lnTo>
                <a:lnTo>
                  <a:pt x="2057" y="2294"/>
                </a:lnTo>
                <a:lnTo>
                  <a:pt x="2062" y="2294"/>
                </a:lnTo>
                <a:lnTo>
                  <a:pt x="2069" y="2294"/>
                </a:lnTo>
                <a:lnTo>
                  <a:pt x="2077" y="2294"/>
                </a:lnTo>
                <a:lnTo>
                  <a:pt x="2082" y="2294"/>
                </a:lnTo>
                <a:lnTo>
                  <a:pt x="2089" y="2291"/>
                </a:lnTo>
                <a:lnTo>
                  <a:pt x="2097" y="2291"/>
                </a:lnTo>
                <a:lnTo>
                  <a:pt x="2104" y="2288"/>
                </a:lnTo>
                <a:lnTo>
                  <a:pt x="2112" y="2286"/>
                </a:lnTo>
                <a:lnTo>
                  <a:pt x="2119" y="2283"/>
                </a:lnTo>
                <a:lnTo>
                  <a:pt x="2127" y="2281"/>
                </a:lnTo>
                <a:lnTo>
                  <a:pt x="2132" y="2278"/>
                </a:lnTo>
                <a:lnTo>
                  <a:pt x="2137" y="2273"/>
                </a:lnTo>
                <a:lnTo>
                  <a:pt x="2142" y="2268"/>
                </a:lnTo>
                <a:lnTo>
                  <a:pt x="2149" y="2261"/>
                </a:lnTo>
                <a:lnTo>
                  <a:pt x="2154" y="2256"/>
                </a:lnTo>
                <a:lnTo>
                  <a:pt x="2162" y="2246"/>
                </a:lnTo>
                <a:lnTo>
                  <a:pt x="2169" y="2238"/>
                </a:lnTo>
                <a:lnTo>
                  <a:pt x="2177" y="2231"/>
                </a:lnTo>
                <a:lnTo>
                  <a:pt x="2185" y="2223"/>
                </a:lnTo>
                <a:lnTo>
                  <a:pt x="2195" y="2213"/>
                </a:lnTo>
                <a:lnTo>
                  <a:pt x="2205" y="2206"/>
                </a:lnTo>
                <a:lnTo>
                  <a:pt x="2215" y="2198"/>
                </a:lnTo>
                <a:lnTo>
                  <a:pt x="2227" y="2191"/>
                </a:lnTo>
                <a:lnTo>
                  <a:pt x="2237" y="2186"/>
                </a:lnTo>
                <a:lnTo>
                  <a:pt x="2252" y="2181"/>
                </a:lnTo>
                <a:lnTo>
                  <a:pt x="2267" y="2178"/>
                </a:lnTo>
                <a:lnTo>
                  <a:pt x="2280" y="2176"/>
                </a:lnTo>
                <a:lnTo>
                  <a:pt x="2292" y="2173"/>
                </a:lnTo>
                <a:lnTo>
                  <a:pt x="2307" y="2171"/>
                </a:lnTo>
                <a:lnTo>
                  <a:pt x="2322" y="2168"/>
                </a:lnTo>
                <a:lnTo>
                  <a:pt x="2337" y="2166"/>
                </a:lnTo>
                <a:lnTo>
                  <a:pt x="2355" y="2166"/>
                </a:lnTo>
                <a:lnTo>
                  <a:pt x="2372" y="2163"/>
                </a:lnTo>
                <a:lnTo>
                  <a:pt x="2387" y="2161"/>
                </a:lnTo>
                <a:lnTo>
                  <a:pt x="2405" y="2161"/>
                </a:lnTo>
                <a:lnTo>
                  <a:pt x="2422" y="2158"/>
                </a:lnTo>
                <a:lnTo>
                  <a:pt x="2437" y="2156"/>
                </a:lnTo>
                <a:lnTo>
                  <a:pt x="2455" y="2156"/>
                </a:lnTo>
                <a:lnTo>
                  <a:pt x="2467" y="2153"/>
                </a:lnTo>
                <a:lnTo>
                  <a:pt x="2482" y="2151"/>
                </a:lnTo>
                <a:lnTo>
                  <a:pt x="2492" y="2151"/>
                </a:lnTo>
                <a:lnTo>
                  <a:pt x="2502" y="2148"/>
                </a:lnTo>
                <a:lnTo>
                  <a:pt x="2482" y="2138"/>
                </a:lnTo>
                <a:lnTo>
                  <a:pt x="2462" y="2131"/>
                </a:lnTo>
                <a:lnTo>
                  <a:pt x="2442" y="2121"/>
                </a:lnTo>
                <a:lnTo>
                  <a:pt x="2422" y="2113"/>
                </a:lnTo>
                <a:lnTo>
                  <a:pt x="2405" y="2106"/>
                </a:lnTo>
                <a:lnTo>
                  <a:pt x="2387" y="2101"/>
                </a:lnTo>
                <a:lnTo>
                  <a:pt x="2367" y="2096"/>
                </a:lnTo>
                <a:lnTo>
                  <a:pt x="2350" y="2091"/>
                </a:lnTo>
                <a:lnTo>
                  <a:pt x="2332" y="2086"/>
                </a:lnTo>
                <a:lnTo>
                  <a:pt x="2315" y="2083"/>
                </a:lnTo>
                <a:lnTo>
                  <a:pt x="2297" y="2081"/>
                </a:lnTo>
                <a:lnTo>
                  <a:pt x="2280" y="2078"/>
                </a:lnTo>
                <a:lnTo>
                  <a:pt x="2260" y="2078"/>
                </a:lnTo>
                <a:lnTo>
                  <a:pt x="2242" y="2076"/>
                </a:lnTo>
                <a:lnTo>
                  <a:pt x="2222" y="2078"/>
                </a:lnTo>
                <a:lnTo>
                  <a:pt x="2202" y="2078"/>
                </a:lnTo>
                <a:close/>
                <a:moveTo>
                  <a:pt x="2375" y="1813"/>
                </a:moveTo>
                <a:lnTo>
                  <a:pt x="2370" y="1825"/>
                </a:lnTo>
                <a:lnTo>
                  <a:pt x="2367" y="1840"/>
                </a:lnTo>
                <a:lnTo>
                  <a:pt x="2362" y="1853"/>
                </a:lnTo>
                <a:lnTo>
                  <a:pt x="2355" y="1865"/>
                </a:lnTo>
                <a:lnTo>
                  <a:pt x="2350" y="1878"/>
                </a:lnTo>
                <a:lnTo>
                  <a:pt x="2342" y="1893"/>
                </a:lnTo>
                <a:lnTo>
                  <a:pt x="2337" y="1905"/>
                </a:lnTo>
                <a:lnTo>
                  <a:pt x="2330" y="1918"/>
                </a:lnTo>
                <a:lnTo>
                  <a:pt x="2322" y="1930"/>
                </a:lnTo>
                <a:lnTo>
                  <a:pt x="2315" y="1943"/>
                </a:lnTo>
                <a:lnTo>
                  <a:pt x="2307" y="1955"/>
                </a:lnTo>
                <a:lnTo>
                  <a:pt x="2300" y="1966"/>
                </a:lnTo>
                <a:lnTo>
                  <a:pt x="2290" y="1978"/>
                </a:lnTo>
                <a:lnTo>
                  <a:pt x="2282" y="1991"/>
                </a:lnTo>
                <a:lnTo>
                  <a:pt x="2272" y="2001"/>
                </a:lnTo>
                <a:lnTo>
                  <a:pt x="2262" y="2013"/>
                </a:lnTo>
                <a:lnTo>
                  <a:pt x="2270" y="2011"/>
                </a:lnTo>
                <a:lnTo>
                  <a:pt x="2275" y="2008"/>
                </a:lnTo>
                <a:lnTo>
                  <a:pt x="2282" y="2008"/>
                </a:lnTo>
                <a:lnTo>
                  <a:pt x="2287" y="2006"/>
                </a:lnTo>
                <a:lnTo>
                  <a:pt x="2295" y="2006"/>
                </a:lnTo>
                <a:lnTo>
                  <a:pt x="2302" y="2003"/>
                </a:lnTo>
                <a:lnTo>
                  <a:pt x="2310" y="2003"/>
                </a:lnTo>
                <a:lnTo>
                  <a:pt x="2317" y="2001"/>
                </a:lnTo>
                <a:lnTo>
                  <a:pt x="2325" y="2001"/>
                </a:lnTo>
                <a:lnTo>
                  <a:pt x="2335" y="1998"/>
                </a:lnTo>
                <a:lnTo>
                  <a:pt x="2342" y="1998"/>
                </a:lnTo>
                <a:lnTo>
                  <a:pt x="2352" y="1998"/>
                </a:lnTo>
                <a:lnTo>
                  <a:pt x="2362" y="1996"/>
                </a:lnTo>
                <a:lnTo>
                  <a:pt x="2372" y="1996"/>
                </a:lnTo>
                <a:lnTo>
                  <a:pt x="2385" y="1996"/>
                </a:lnTo>
                <a:lnTo>
                  <a:pt x="2395" y="1996"/>
                </a:lnTo>
                <a:lnTo>
                  <a:pt x="2407" y="2001"/>
                </a:lnTo>
                <a:lnTo>
                  <a:pt x="2420" y="2003"/>
                </a:lnTo>
                <a:lnTo>
                  <a:pt x="2430" y="2008"/>
                </a:lnTo>
                <a:lnTo>
                  <a:pt x="2440" y="2013"/>
                </a:lnTo>
                <a:lnTo>
                  <a:pt x="2450" y="2018"/>
                </a:lnTo>
                <a:lnTo>
                  <a:pt x="2460" y="2023"/>
                </a:lnTo>
                <a:lnTo>
                  <a:pt x="2470" y="2031"/>
                </a:lnTo>
                <a:lnTo>
                  <a:pt x="2482" y="2036"/>
                </a:lnTo>
                <a:lnTo>
                  <a:pt x="2495" y="2043"/>
                </a:lnTo>
                <a:lnTo>
                  <a:pt x="2507" y="2051"/>
                </a:lnTo>
                <a:lnTo>
                  <a:pt x="2522" y="2056"/>
                </a:lnTo>
                <a:lnTo>
                  <a:pt x="2537" y="2066"/>
                </a:lnTo>
                <a:lnTo>
                  <a:pt x="2555" y="2073"/>
                </a:lnTo>
                <a:lnTo>
                  <a:pt x="2575" y="2081"/>
                </a:lnTo>
                <a:lnTo>
                  <a:pt x="2595" y="2091"/>
                </a:lnTo>
                <a:lnTo>
                  <a:pt x="2620" y="2098"/>
                </a:lnTo>
                <a:lnTo>
                  <a:pt x="2620" y="2093"/>
                </a:lnTo>
                <a:lnTo>
                  <a:pt x="2620" y="2086"/>
                </a:lnTo>
                <a:lnTo>
                  <a:pt x="2617" y="2081"/>
                </a:lnTo>
                <a:lnTo>
                  <a:pt x="2617" y="2073"/>
                </a:lnTo>
                <a:lnTo>
                  <a:pt x="2617" y="2068"/>
                </a:lnTo>
                <a:lnTo>
                  <a:pt x="2617" y="2061"/>
                </a:lnTo>
                <a:lnTo>
                  <a:pt x="2617" y="2056"/>
                </a:lnTo>
                <a:lnTo>
                  <a:pt x="2617" y="2048"/>
                </a:lnTo>
                <a:lnTo>
                  <a:pt x="2615" y="2043"/>
                </a:lnTo>
                <a:lnTo>
                  <a:pt x="2615" y="2036"/>
                </a:lnTo>
                <a:lnTo>
                  <a:pt x="2615" y="2028"/>
                </a:lnTo>
                <a:lnTo>
                  <a:pt x="2615" y="2023"/>
                </a:lnTo>
                <a:lnTo>
                  <a:pt x="2612" y="2016"/>
                </a:lnTo>
                <a:lnTo>
                  <a:pt x="2612" y="2011"/>
                </a:lnTo>
                <a:lnTo>
                  <a:pt x="2612" y="2003"/>
                </a:lnTo>
                <a:lnTo>
                  <a:pt x="2610" y="1996"/>
                </a:lnTo>
                <a:lnTo>
                  <a:pt x="2597" y="1983"/>
                </a:lnTo>
                <a:lnTo>
                  <a:pt x="2585" y="1971"/>
                </a:lnTo>
                <a:lnTo>
                  <a:pt x="2570" y="1958"/>
                </a:lnTo>
                <a:lnTo>
                  <a:pt x="2557" y="1948"/>
                </a:lnTo>
                <a:lnTo>
                  <a:pt x="2542" y="1935"/>
                </a:lnTo>
                <a:lnTo>
                  <a:pt x="2530" y="1923"/>
                </a:lnTo>
                <a:lnTo>
                  <a:pt x="2517" y="1913"/>
                </a:lnTo>
                <a:lnTo>
                  <a:pt x="2502" y="1903"/>
                </a:lnTo>
                <a:lnTo>
                  <a:pt x="2490" y="1893"/>
                </a:lnTo>
                <a:lnTo>
                  <a:pt x="2477" y="1883"/>
                </a:lnTo>
                <a:lnTo>
                  <a:pt x="2465" y="1873"/>
                </a:lnTo>
                <a:lnTo>
                  <a:pt x="2452" y="1863"/>
                </a:lnTo>
                <a:lnTo>
                  <a:pt x="2440" y="1855"/>
                </a:lnTo>
                <a:lnTo>
                  <a:pt x="2430" y="1848"/>
                </a:lnTo>
                <a:lnTo>
                  <a:pt x="2420" y="1840"/>
                </a:lnTo>
                <a:lnTo>
                  <a:pt x="2407" y="1833"/>
                </a:lnTo>
                <a:lnTo>
                  <a:pt x="2405" y="1833"/>
                </a:lnTo>
                <a:lnTo>
                  <a:pt x="2402" y="1830"/>
                </a:lnTo>
                <a:lnTo>
                  <a:pt x="2400" y="1830"/>
                </a:lnTo>
                <a:lnTo>
                  <a:pt x="2397" y="1828"/>
                </a:lnTo>
                <a:lnTo>
                  <a:pt x="2395" y="1825"/>
                </a:lnTo>
                <a:lnTo>
                  <a:pt x="2392" y="1823"/>
                </a:lnTo>
                <a:lnTo>
                  <a:pt x="2390" y="1823"/>
                </a:lnTo>
                <a:lnTo>
                  <a:pt x="2387" y="1820"/>
                </a:lnTo>
                <a:lnTo>
                  <a:pt x="2385" y="1820"/>
                </a:lnTo>
                <a:lnTo>
                  <a:pt x="2382" y="1818"/>
                </a:lnTo>
                <a:lnTo>
                  <a:pt x="2380" y="1815"/>
                </a:lnTo>
                <a:lnTo>
                  <a:pt x="2377" y="1815"/>
                </a:lnTo>
                <a:lnTo>
                  <a:pt x="2375" y="1813"/>
                </a:lnTo>
                <a:close/>
                <a:moveTo>
                  <a:pt x="2382" y="1602"/>
                </a:moveTo>
                <a:lnTo>
                  <a:pt x="2385" y="1610"/>
                </a:lnTo>
                <a:lnTo>
                  <a:pt x="2387" y="1617"/>
                </a:lnTo>
                <a:lnTo>
                  <a:pt x="2390" y="1625"/>
                </a:lnTo>
                <a:lnTo>
                  <a:pt x="2390" y="1635"/>
                </a:lnTo>
                <a:lnTo>
                  <a:pt x="2392" y="1643"/>
                </a:lnTo>
                <a:lnTo>
                  <a:pt x="2392" y="1650"/>
                </a:lnTo>
                <a:lnTo>
                  <a:pt x="2395" y="1658"/>
                </a:lnTo>
                <a:lnTo>
                  <a:pt x="2395" y="1668"/>
                </a:lnTo>
                <a:lnTo>
                  <a:pt x="2395" y="1675"/>
                </a:lnTo>
                <a:lnTo>
                  <a:pt x="2395" y="1683"/>
                </a:lnTo>
                <a:lnTo>
                  <a:pt x="2395" y="1693"/>
                </a:lnTo>
                <a:lnTo>
                  <a:pt x="2395" y="1700"/>
                </a:lnTo>
                <a:lnTo>
                  <a:pt x="2395" y="1708"/>
                </a:lnTo>
                <a:lnTo>
                  <a:pt x="2395" y="1718"/>
                </a:lnTo>
                <a:lnTo>
                  <a:pt x="2392" y="1725"/>
                </a:lnTo>
                <a:lnTo>
                  <a:pt x="2392" y="1735"/>
                </a:lnTo>
                <a:lnTo>
                  <a:pt x="2395" y="1735"/>
                </a:lnTo>
                <a:lnTo>
                  <a:pt x="2400" y="1738"/>
                </a:lnTo>
                <a:lnTo>
                  <a:pt x="2402" y="1740"/>
                </a:lnTo>
                <a:lnTo>
                  <a:pt x="2407" y="1740"/>
                </a:lnTo>
                <a:lnTo>
                  <a:pt x="2410" y="1743"/>
                </a:lnTo>
                <a:lnTo>
                  <a:pt x="2412" y="1745"/>
                </a:lnTo>
                <a:lnTo>
                  <a:pt x="2417" y="1748"/>
                </a:lnTo>
                <a:lnTo>
                  <a:pt x="2420" y="1748"/>
                </a:lnTo>
                <a:lnTo>
                  <a:pt x="2422" y="1750"/>
                </a:lnTo>
                <a:lnTo>
                  <a:pt x="2427" y="1753"/>
                </a:lnTo>
                <a:lnTo>
                  <a:pt x="2430" y="1755"/>
                </a:lnTo>
                <a:lnTo>
                  <a:pt x="2432" y="1758"/>
                </a:lnTo>
                <a:lnTo>
                  <a:pt x="2435" y="1758"/>
                </a:lnTo>
                <a:lnTo>
                  <a:pt x="2440" y="1760"/>
                </a:lnTo>
                <a:lnTo>
                  <a:pt x="2442" y="1763"/>
                </a:lnTo>
                <a:lnTo>
                  <a:pt x="2445" y="1763"/>
                </a:lnTo>
                <a:lnTo>
                  <a:pt x="2455" y="1768"/>
                </a:lnTo>
                <a:lnTo>
                  <a:pt x="2465" y="1775"/>
                </a:lnTo>
                <a:lnTo>
                  <a:pt x="2475" y="1780"/>
                </a:lnTo>
                <a:lnTo>
                  <a:pt x="2485" y="1785"/>
                </a:lnTo>
                <a:lnTo>
                  <a:pt x="2495" y="1793"/>
                </a:lnTo>
                <a:lnTo>
                  <a:pt x="2505" y="1798"/>
                </a:lnTo>
                <a:lnTo>
                  <a:pt x="2515" y="1803"/>
                </a:lnTo>
                <a:lnTo>
                  <a:pt x="2522" y="1810"/>
                </a:lnTo>
                <a:lnTo>
                  <a:pt x="2532" y="1815"/>
                </a:lnTo>
                <a:lnTo>
                  <a:pt x="2542" y="1823"/>
                </a:lnTo>
                <a:lnTo>
                  <a:pt x="2552" y="1830"/>
                </a:lnTo>
                <a:lnTo>
                  <a:pt x="2560" y="1835"/>
                </a:lnTo>
                <a:lnTo>
                  <a:pt x="2570" y="1843"/>
                </a:lnTo>
                <a:lnTo>
                  <a:pt x="2580" y="1850"/>
                </a:lnTo>
                <a:lnTo>
                  <a:pt x="2590" y="1855"/>
                </a:lnTo>
                <a:lnTo>
                  <a:pt x="2597" y="1863"/>
                </a:lnTo>
                <a:lnTo>
                  <a:pt x="2597" y="1855"/>
                </a:lnTo>
                <a:lnTo>
                  <a:pt x="2597" y="1850"/>
                </a:lnTo>
                <a:lnTo>
                  <a:pt x="2595" y="1843"/>
                </a:lnTo>
                <a:lnTo>
                  <a:pt x="2595" y="1835"/>
                </a:lnTo>
                <a:lnTo>
                  <a:pt x="2595" y="1828"/>
                </a:lnTo>
                <a:lnTo>
                  <a:pt x="2592" y="1820"/>
                </a:lnTo>
                <a:lnTo>
                  <a:pt x="2592" y="1815"/>
                </a:lnTo>
                <a:lnTo>
                  <a:pt x="2592" y="1808"/>
                </a:lnTo>
                <a:lnTo>
                  <a:pt x="2592" y="1800"/>
                </a:lnTo>
                <a:lnTo>
                  <a:pt x="2590" y="1795"/>
                </a:lnTo>
                <a:lnTo>
                  <a:pt x="2590" y="1788"/>
                </a:lnTo>
                <a:lnTo>
                  <a:pt x="2590" y="1780"/>
                </a:lnTo>
                <a:lnTo>
                  <a:pt x="2587" y="1775"/>
                </a:lnTo>
                <a:lnTo>
                  <a:pt x="2587" y="1768"/>
                </a:lnTo>
                <a:lnTo>
                  <a:pt x="2587" y="1763"/>
                </a:lnTo>
                <a:lnTo>
                  <a:pt x="2585" y="1755"/>
                </a:lnTo>
                <a:lnTo>
                  <a:pt x="2575" y="1745"/>
                </a:lnTo>
                <a:lnTo>
                  <a:pt x="2562" y="1735"/>
                </a:lnTo>
                <a:lnTo>
                  <a:pt x="2550" y="1725"/>
                </a:lnTo>
                <a:lnTo>
                  <a:pt x="2537" y="1715"/>
                </a:lnTo>
                <a:lnTo>
                  <a:pt x="2525" y="1705"/>
                </a:lnTo>
                <a:lnTo>
                  <a:pt x="2512" y="1695"/>
                </a:lnTo>
                <a:lnTo>
                  <a:pt x="2500" y="1685"/>
                </a:lnTo>
                <a:lnTo>
                  <a:pt x="2487" y="1675"/>
                </a:lnTo>
                <a:lnTo>
                  <a:pt x="2475" y="1665"/>
                </a:lnTo>
                <a:lnTo>
                  <a:pt x="2462" y="1658"/>
                </a:lnTo>
                <a:lnTo>
                  <a:pt x="2450" y="1648"/>
                </a:lnTo>
                <a:lnTo>
                  <a:pt x="2435" y="1638"/>
                </a:lnTo>
                <a:lnTo>
                  <a:pt x="2422" y="1627"/>
                </a:lnTo>
                <a:lnTo>
                  <a:pt x="2410" y="1620"/>
                </a:lnTo>
                <a:lnTo>
                  <a:pt x="2397" y="1610"/>
                </a:lnTo>
                <a:lnTo>
                  <a:pt x="2382" y="1602"/>
                </a:lnTo>
                <a:close/>
                <a:moveTo>
                  <a:pt x="2312" y="1693"/>
                </a:moveTo>
                <a:lnTo>
                  <a:pt x="2307" y="1673"/>
                </a:lnTo>
                <a:lnTo>
                  <a:pt x="2300" y="1655"/>
                </a:lnTo>
                <a:lnTo>
                  <a:pt x="2290" y="1638"/>
                </a:lnTo>
                <a:lnTo>
                  <a:pt x="2282" y="1620"/>
                </a:lnTo>
                <a:lnTo>
                  <a:pt x="2272" y="1602"/>
                </a:lnTo>
                <a:lnTo>
                  <a:pt x="2262" y="1587"/>
                </a:lnTo>
                <a:lnTo>
                  <a:pt x="2252" y="1572"/>
                </a:lnTo>
                <a:lnTo>
                  <a:pt x="2242" y="1557"/>
                </a:lnTo>
                <a:lnTo>
                  <a:pt x="2232" y="1542"/>
                </a:lnTo>
                <a:lnTo>
                  <a:pt x="2220" y="1530"/>
                </a:lnTo>
                <a:lnTo>
                  <a:pt x="2207" y="1517"/>
                </a:lnTo>
                <a:lnTo>
                  <a:pt x="2197" y="1505"/>
                </a:lnTo>
                <a:lnTo>
                  <a:pt x="2185" y="1492"/>
                </a:lnTo>
                <a:lnTo>
                  <a:pt x="2172" y="1482"/>
                </a:lnTo>
                <a:lnTo>
                  <a:pt x="2159" y="1472"/>
                </a:lnTo>
                <a:lnTo>
                  <a:pt x="2147" y="1462"/>
                </a:lnTo>
                <a:lnTo>
                  <a:pt x="2147" y="1460"/>
                </a:lnTo>
                <a:lnTo>
                  <a:pt x="2144" y="1460"/>
                </a:lnTo>
                <a:lnTo>
                  <a:pt x="2142" y="1457"/>
                </a:lnTo>
                <a:lnTo>
                  <a:pt x="2139" y="1457"/>
                </a:lnTo>
                <a:lnTo>
                  <a:pt x="2139" y="1455"/>
                </a:lnTo>
                <a:lnTo>
                  <a:pt x="2137" y="1455"/>
                </a:lnTo>
                <a:lnTo>
                  <a:pt x="2134" y="1455"/>
                </a:lnTo>
                <a:lnTo>
                  <a:pt x="2134" y="1452"/>
                </a:lnTo>
                <a:lnTo>
                  <a:pt x="2137" y="1465"/>
                </a:lnTo>
                <a:lnTo>
                  <a:pt x="2137" y="1475"/>
                </a:lnTo>
                <a:lnTo>
                  <a:pt x="2139" y="1487"/>
                </a:lnTo>
                <a:lnTo>
                  <a:pt x="2139" y="1497"/>
                </a:lnTo>
                <a:lnTo>
                  <a:pt x="2142" y="1510"/>
                </a:lnTo>
                <a:lnTo>
                  <a:pt x="2142" y="1520"/>
                </a:lnTo>
                <a:lnTo>
                  <a:pt x="2144" y="1530"/>
                </a:lnTo>
                <a:lnTo>
                  <a:pt x="2144" y="1540"/>
                </a:lnTo>
                <a:lnTo>
                  <a:pt x="2147" y="1552"/>
                </a:lnTo>
                <a:lnTo>
                  <a:pt x="2147" y="1562"/>
                </a:lnTo>
                <a:lnTo>
                  <a:pt x="2149" y="1572"/>
                </a:lnTo>
                <a:lnTo>
                  <a:pt x="2149" y="1582"/>
                </a:lnTo>
                <a:lnTo>
                  <a:pt x="2152" y="1592"/>
                </a:lnTo>
                <a:lnTo>
                  <a:pt x="2152" y="1602"/>
                </a:lnTo>
                <a:lnTo>
                  <a:pt x="2154" y="1612"/>
                </a:lnTo>
                <a:lnTo>
                  <a:pt x="2154" y="1622"/>
                </a:lnTo>
                <a:lnTo>
                  <a:pt x="2164" y="1627"/>
                </a:lnTo>
                <a:lnTo>
                  <a:pt x="2174" y="1630"/>
                </a:lnTo>
                <a:lnTo>
                  <a:pt x="2185" y="1635"/>
                </a:lnTo>
                <a:lnTo>
                  <a:pt x="2192" y="1640"/>
                </a:lnTo>
                <a:lnTo>
                  <a:pt x="2202" y="1643"/>
                </a:lnTo>
                <a:lnTo>
                  <a:pt x="2212" y="1648"/>
                </a:lnTo>
                <a:lnTo>
                  <a:pt x="2222" y="1653"/>
                </a:lnTo>
                <a:lnTo>
                  <a:pt x="2232" y="1658"/>
                </a:lnTo>
                <a:lnTo>
                  <a:pt x="2242" y="1660"/>
                </a:lnTo>
                <a:lnTo>
                  <a:pt x="2252" y="1665"/>
                </a:lnTo>
                <a:lnTo>
                  <a:pt x="2262" y="1670"/>
                </a:lnTo>
                <a:lnTo>
                  <a:pt x="2272" y="1675"/>
                </a:lnTo>
                <a:lnTo>
                  <a:pt x="2282" y="1680"/>
                </a:lnTo>
                <a:lnTo>
                  <a:pt x="2292" y="1685"/>
                </a:lnTo>
                <a:lnTo>
                  <a:pt x="2302" y="1688"/>
                </a:lnTo>
                <a:lnTo>
                  <a:pt x="2312" y="1693"/>
                </a:lnTo>
                <a:close/>
                <a:moveTo>
                  <a:pt x="2014" y="969"/>
                </a:moveTo>
                <a:lnTo>
                  <a:pt x="2007" y="981"/>
                </a:lnTo>
                <a:lnTo>
                  <a:pt x="1999" y="994"/>
                </a:lnTo>
                <a:lnTo>
                  <a:pt x="1992" y="1007"/>
                </a:lnTo>
                <a:lnTo>
                  <a:pt x="1982" y="1019"/>
                </a:lnTo>
                <a:lnTo>
                  <a:pt x="1974" y="1032"/>
                </a:lnTo>
                <a:lnTo>
                  <a:pt x="1967" y="1047"/>
                </a:lnTo>
                <a:lnTo>
                  <a:pt x="1962" y="1059"/>
                </a:lnTo>
                <a:lnTo>
                  <a:pt x="1954" y="1074"/>
                </a:lnTo>
                <a:lnTo>
                  <a:pt x="1949" y="1087"/>
                </a:lnTo>
                <a:lnTo>
                  <a:pt x="1947" y="1099"/>
                </a:lnTo>
                <a:lnTo>
                  <a:pt x="1942" y="1114"/>
                </a:lnTo>
                <a:lnTo>
                  <a:pt x="1942" y="1127"/>
                </a:lnTo>
                <a:lnTo>
                  <a:pt x="1939" y="1137"/>
                </a:lnTo>
                <a:lnTo>
                  <a:pt x="1942" y="1149"/>
                </a:lnTo>
                <a:lnTo>
                  <a:pt x="1944" y="1162"/>
                </a:lnTo>
                <a:lnTo>
                  <a:pt x="1949" y="1172"/>
                </a:lnTo>
                <a:lnTo>
                  <a:pt x="1952" y="1179"/>
                </a:lnTo>
                <a:lnTo>
                  <a:pt x="1957" y="1184"/>
                </a:lnTo>
                <a:lnTo>
                  <a:pt x="1959" y="1192"/>
                </a:lnTo>
                <a:lnTo>
                  <a:pt x="1967" y="1199"/>
                </a:lnTo>
                <a:lnTo>
                  <a:pt x="1972" y="1204"/>
                </a:lnTo>
                <a:lnTo>
                  <a:pt x="1979" y="1212"/>
                </a:lnTo>
                <a:lnTo>
                  <a:pt x="1984" y="1219"/>
                </a:lnTo>
                <a:lnTo>
                  <a:pt x="1992" y="1224"/>
                </a:lnTo>
                <a:lnTo>
                  <a:pt x="1999" y="1232"/>
                </a:lnTo>
                <a:lnTo>
                  <a:pt x="2009" y="1239"/>
                </a:lnTo>
                <a:lnTo>
                  <a:pt x="2017" y="1244"/>
                </a:lnTo>
                <a:lnTo>
                  <a:pt x="2027" y="1252"/>
                </a:lnTo>
                <a:lnTo>
                  <a:pt x="2034" y="1259"/>
                </a:lnTo>
                <a:lnTo>
                  <a:pt x="2044" y="1264"/>
                </a:lnTo>
                <a:lnTo>
                  <a:pt x="2054" y="1272"/>
                </a:lnTo>
                <a:lnTo>
                  <a:pt x="2064" y="1279"/>
                </a:lnTo>
                <a:lnTo>
                  <a:pt x="2062" y="1257"/>
                </a:lnTo>
                <a:lnTo>
                  <a:pt x="2059" y="1237"/>
                </a:lnTo>
                <a:lnTo>
                  <a:pt x="2054" y="1217"/>
                </a:lnTo>
                <a:lnTo>
                  <a:pt x="2052" y="1194"/>
                </a:lnTo>
                <a:lnTo>
                  <a:pt x="2049" y="1174"/>
                </a:lnTo>
                <a:lnTo>
                  <a:pt x="2047" y="1154"/>
                </a:lnTo>
                <a:lnTo>
                  <a:pt x="2042" y="1137"/>
                </a:lnTo>
                <a:lnTo>
                  <a:pt x="2039" y="1117"/>
                </a:lnTo>
                <a:lnTo>
                  <a:pt x="2037" y="1097"/>
                </a:lnTo>
                <a:lnTo>
                  <a:pt x="2034" y="1079"/>
                </a:lnTo>
                <a:lnTo>
                  <a:pt x="2029" y="1059"/>
                </a:lnTo>
                <a:lnTo>
                  <a:pt x="2027" y="1042"/>
                </a:lnTo>
                <a:lnTo>
                  <a:pt x="2024" y="1022"/>
                </a:lnTo>
                <a:lnTo>
                  <a:pt x="2022" y="1004"/>
                </a:lnTo>
                <a:lnTo>
                  <a:pt x="2017" y="987"/>
                </a:lnTo>
                <a:lnTo>
                  <a:pt x="2014" y="969"/>
                </a:lnTo>
                <a:close/>
                <a:moveTo>
                  <a:pt x="2805" y="3042"/>
                </a:moveTo>
                <a:lnTo>
                  <a:pt x="2873" y="3100"/>
                </a:lnTo>
                <a:lnTo>
                  <a:pt x="2805" y="3185"/>
                </a:lnTo>
                <a:lnTo>
                  <a:pt x="2743" y="3122"/>
                </a:lnTo>
                <a:lnTo>
                  <a:pt x="2805" y="3042"/>
                </a:lnTo>
                <a:close/>
                <a:moveTo>
                  <a:pt x="1749" y="2346"/>
                </a:moveTo>
                <a:lnTo>
                  <a:pt x="1817" y="2406"/>
                </a:lnTo>
                <a:lnTo>
                  <a:pt x="1749" y="2489"/>
                </a:lnTo>
                <a:lnTo>
                  <a:pt x="1689" y="2426"/>
                </a:lnTo>
                <a:lnTo>
                  <a:pt x="1749" y="2346"/>
                </a:lnTo>
                <a:close/>
              </a:path>
            </a:pathLst>
          </a:custGeom>
          <a:solidFill>
            <a:schemeClr val="accent2">
              <a:lumMod val="75000"/>
            </a:schemeClr>
          </a:solidFill>
          <a:ln w="9525">
            <a:gradFill flip="none" rotWithShape="1">
              <a:gsLst>
                <a:gs pos="3500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round/>
            <a:headEnd/>
            <a:tailEnd/>
          </a:ln>
        </p:spPr>
        <p:txBody>
          <a:bodyPr/>
          <a:lstStyle>
            <a:defPPr>
              <a:defRPr lang="ar-SA"/>
            </a:defPPr>
            <a:lvl1pPr algn="r" rtl="1" fontAlgn="base">
              <a:spcBef>
                <a:spcPct val="0"/>
              </a:spcBef>
              <a:spcAft>
                <a:spcPct val="0"/>
              </a:spcAft>
              <a:defRPr kern="1200">
                <a:solidFill>
                  <a:schemeClr val="tx1"/>
                </a:solidFill>
                <a:latin typeface="Verdana" pitchFamily="34" charset="0"/>
                <a:ea typeface="+mn-ea"/>
                <a:cs typeface="Arial" charset="0"/>
              </a:defRPr>
            </a:lvl1pPr>
            <a:lvl2pPr marL="457200" algn="r" rtl="1" fontAlgn="base">
              <a:spcBef>
                <a:spcPct val="0"/>
              </a:spcBef>
              <a:spcAft>
                <a:spcPct val="0"/>
              </a:spcAft>
              <a:defRPr kern="1200">
                <a:solidFill>
                  <a:schemeClr val="tx1"/>
                </a:solidFill>
                <a:latin typeface="Verdana" pitchFamily="34" charset="0"/>
                <a:ea typeface="+mn-ea"/>
                <a:cs typeface="Arial" charset="0"/>
              </a:defRPr>
            </a:lvl2pPr>
            <a:lvl3pPr marL="914400" algn="r" rtl="1" fontAlgn="base">
              <a:spcBef>
                <a:spcPct val="0"/>
              </a:spcBef>
              <a:spcAft>
                <a:spcPct val="0"/>
              </a:spcAft>
              <a:defRPr kern="1200">
                <a:solidFill>
                  <a:schemeClr val="tx1"/>
                </a:solidFill>
                <a:latin typeface="Verdana" pitchFamily="34" charset="0"/>
                <a:ea typeface="+mn-ea"/>
                <a:cs typeface="Arial" charset="0"/>
              </a:defRPr>
            </a:lvl3pPr>
            <a:lvl4pPr marL="1371600" algn="r" rtl="1" fontAlgn="base">
              <a:spcBef>
                <a:spcPct val="0"/>
              </a:spcBef>
              <a:spcAft>
                <a:spcPct val="0"/>
              </a:spcAft>
              <a:defRPr kern="1200">
                <a:solidFill>
                  <a:schemeClr val="tx1"/>
                </a:solidFill>
                <a:latin typeface="Verdana" pitchFamily="34" charset="0"/>
                <a:ea typeface="+mn-ea"/>
                <a:cs typeface="Arial" charset="0"/>
              </a:defRPr>
            </a:lvl4pPr>
            <a:lvl5pPr marL="1828800" algn="r" rtl="1"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a:lstStyle>
          <a:p>
            <a:pPr>
              <a:defRPr/>
            </a:pPr>
            <a:endParaRPr lang="en-US"/>
          </a:p>
        </p:txBody>
      </p:sp>
      <p:sp>
        <p:nvSpPr>
          <p:cNvPr id="4" name="Rounded Rectangle 3"/>
          <p:cNvSpPr/>
          <p:nvPr/>
        </p:nvSpPr>
        <p:spPr>
          <a:xfrm>
            <a:off x="506013" y="4293096"/>
            <a:ext cx="8136904" cy="1944216"/>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rtl="1"/>
            <a:r>
              <a:rPr lang="fa-IR" sz="2400" dirty="0" smtClean="0">
                <a:solidFill>
                  <a:schemeClr val="tx1"/>
                </a:solidFill>
                <a:cs typeface="B Titr" pitchFamily="2" charset="-78"/>
              </a:rPr>
              <a:t>ستاد مرکز بهداشت دزفول </a:t>
            </a:r>
          </a:p>
          <a:p>
            <a:pPr algn="ctr" rtl="1"/>
            <a:r>
              <a:rPr lang="fa-IR" sz="2400" dirty="0" smtClean="0">
                <a:solidFill>
                  <a:srgbClr val="FF0000"/>
                </a:solidFill>
                <a:cs typeface="B Titr" pitchFamily="2" charset="-78"/>
              </a:rPr>
              <a:t>واحد بیماریهای واگیر</a:t>
            </a:r>
          </a:p>
          <a:p>
            <a:pPr algn="ctr" rtl="1"/>
            <a:r>
              <a:rPr lang="fa-IR" sz="2400" dirty="0" smtClean="0">
                <a:solidFill>
                  <a:srgbClr val="0070C0"/>
                </a:solidFill>
                <a:cs typeface="B Titr" pitchFamily="2" charset="-78"/>
              </a:rPr>
              <a:t>زنجیره سرما</a:t>
            </a:r>
            <a:endParaRPr lang="fa-IR" sz="2400" dirty="0">
              <a:solidFill>
                <a:srgbClr val="0070C0"/>
              </a:solidFill>
              <a:cs typeface="B Titr" pitchFamily="2" charset="-78"/>
            </a:endParaRPr>
          </a:p>
        </p:txBody>
      </p:sp>
    </p:spTree>
    <p:extLst>
      <p:ext uri="{BB962C8B-B14F-4D97-AF65-F5344CB8AC3E}">
        <p14:creationId xmlns:p14="http://schemas.microsoft.com/office/powerpoint/2010/main" val="1914929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mph" presetSubtype="0" fill="hold" nodeType="after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i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9750" y="2492896"/>
            <a:ext cx="630364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Text Box 3"/>
          <p:cNvSpPr txBox="1">
            <a:spLocks noChangeArrowheads="1"/>
          </p:cNvSpPr>
          <p:nvPr/>
        </p:nvSpPr>
        <p:spPr bwMode="auto">
          <a:xfrm>
            <a:off x="1149202" y="1772816"/>
            <a:ext cx="6624736" cy="533400"/>
          </a:xfrm>
          <a:prstGeom prst="rect">
            <a:avLst/>
          </a:prstGeom>
          <a:ln/>
          <a:extLst/>
        </p:spPr>
        <p:style>
          <a:lnRef idx="2">
            <a:schemeClr val="accent5"/>
          </a:lnRef>
          <a:fillRef idx="1">
            <a:schemeClr val="lt1"/>
          </a:fillRef>
          <a:effectRef idx="0">
            <a:schemeClr val="accent5"/>
          </a:effectRef>
          <a:fontRef idx="minor">
            <a:schemeClr val="dk1"/>
          </a:fontRef>
        </p:style>
        <p:txBody>
          <a:bodyPr/>
          <a:lstStyle>
            <a:lvl1pPr eaLnBrk="0" hangingPunct="0">
              <a:defRPr kumimoji="1" sz="2400">
                <a:solidFill>
                  <a:schemeClr val="tx1"/>
                </a:solidFill>
                <a:latin typeface="Times New Roman" pitchFamily="18" charset="0"/>
                <a:cs typeface="Times New Roman" pitchFamily="18" charset="0"/>
              </a:defRPr>
            </a:lvl1pPr>
            <a:lvl2pPr marL="742950" indent="-285750" eaLnBrk="0" hangingPunct="0">
              <a:defRPr kumimoji="1" sz="2400">
                <a:solidFill>
                  <a:schemeClr val="tx1"/>
                </a:solidFill>
                <a:latin typeface="Times New Roman" pitchFamily="18" charset="0"/>
                <a:cs typeface="Times New Roman" pitchFamily="18" charset="0"/>
              </a:defRPr>
            </a:lvl2pPr>
            <a:lvl3pPr marL="1143000" indent="-228600" eaLnBrk="0" hangingPunct="0">
              <a:defRPr kumimoji="1" sz="2400">
                <a:solidFill>
                  <a:schemeClr val="tx1"/>
                </a:solidFill>
                <a:latin typeface="Times New Roman" pitchFamily="18" charset="0"/>
                <a:cs typeface="Times New Roman" pitchFamily="18" charset="0"/>
              </a:defRPr>
            </a:lvl3pPr>
            <a:lvl4pPr marL="1600200" indent="-228600" eaLnBrk="0" hangingPunct="0">
              <a:defRPr kumimoji="1" sz="2400">
                <a:solidFill>
                  <a:schemeClr val="tx1"/>
                </a:solidFill>
                <a:latin typeface="Times New Roman" pitchFamily="18" charset="0"/>
                <a:cs typeface="Times New Roman" pitchFamily="18" charset="0"/>
              </a:defRPr>
            </a:lvl4pPr>
            <a:lvl5pPr marL="2057400" indent="-228600" eaLnBrk="0" hangingPunct="0">
              <a:defRPr kumimoji="1" sz="2400">
                <a:solidFill>
                  <a:schemeClr val="tx1"/>
                </a:solidFill>
                <a:latin typeface="Times New Roman" pitchFamily="18" charset="0"/>
                <a:cs typeface="Times New Roman" pitchFamily="18" charset="0"/>
              </a:defRPr>
            </a:lvl5pPr>
            <a:lvl6pPr marL="2514600" indent="-228600" algn="l" rtl="0" eaLnBrk="0" fontAlgn="base" hangingPunct="0">
              <a:spcBef>
                <a:spcPct val="0"/>
              </a:spcBef>
              <a:spcAft>
                <a:spcPct val="0"/>
              </a:spcAft>
              <a:defRPr kumimoji="1" sz="2400">
                <a:solidFill>
                  <a:schemeClr val="tx1"/>
                </a:solidFill>
                <a:latin typeface="Times New Roman" pitchFamily="18" charset="0"/>
                <a:cs typeface="Times New Roman" pitchFamily="18" charset="0"/>
              </a:defRPr>
            </a:lvl6pPr>
            <a:lvl7pPr marL="2971800" indent="-228600" algn="l" rtl="0" eaLnBrk="0" fontAlgn="base" hangingPunct="0">
              <a:spcBef>
                <a:spcPct val="0"/>
              </a:spcBef>
              <a:spcAft>
                <a:spcPct val="0"/>
              </a:spcAft>
              <a:defRPr kumimoji="1" sz="2400">
                <a:solidFill>
                  <a:schemeClr val="tx1"/>
                </a:solidFill>
                <a:latin typeface="Times New Roman" pitchFamily="18" charset="0"/>
                <a:cs typeface="Times New Roman" pitchFamily="18" charset="0"/>
              </a:defRPr>
            </a:lvl7pPr>
            <a:lvl8pPr marL="3429000" indent="-228600" algn="l" rtl="0" eaLnBrk="0" fontAlgn="base" hangingPunct="0">
              <a:spcBef>
                <a:spcPct val="0"/>
              </a:spcBef>
              <a:spcAft>
                <a:spcPct val="0"/>
              </a:spcAft>
              <a:defRPr kumimoji="1" sz="2400">
                <a:solidFill>
                  <a:schemeClr val="tx1"/>
                </a:solidFill>
                <a:latin typeface="Times New Roman" pitchFamily="18" charset="0"/>
                <a:cs typeface="Times New Roman" pitchFamily="18" charset="0"/>
              </a:defRPr>
            </a:lvl8pPr>
            <a:lvl9pPr marL="3886200" indent="-228600" algn="l" rtl="0" eaLnBrk="0" fontAlgn="base" hangingPunct="0">
              <a:spcBef>
                <a:spcPct val="0"/>
              </a:spcBef>
              <a:spcAft>
                <a:spcPct val="0"/>
              </a:spcAft>
              <a:defRPr kumimoji="1" sz="2400">
                <a:solidFill>
                  <a:schemeClr val="tx1"/>
                </a:solidFill>
                <a:latin typeface="Times New Roman" pitchFamily="18" charset="0"/>
                <a:cs typeface="Times New Roman" pitchFamily="18" charset="0"/>
              </a:defRPr>
            </a:lvl9pPr>
          </a:lstStyle>
          <a:p>
            <a:pPr algn="ctr"/>
            <a:r>
              <a:rPr kumimoji="0" lang="en-US" b="1">
                <a:latin typeface="Arial" pitchFamily="34" charset="0"/>
                <a:cs typeface="Arial" pitchFamily="34" charset="0"/>
              </a:rPr>
              <a:t>Dial type Thermometer</a:t>
            </a:r>
            <a:endParaRPr kumimoji="0" lang="en-US">
              <a:latin typeface="Arial" pitchFamily="34" charset="0"/>
              <a:cs typeface="Arial" pitchFamily="34" charset="0"/>
            </a:endParaRPr>
          </a:p>
        </p:txBody>
      </p:sp>
      <p:sp>
        <p:nvSpPr>
          <p:cNvPr id="12292" name="Rectangle 4"/>
          <p:cNvSpPr>
            <a:spLocks noChangeArrowheads="1"/>
          </p:cNvSpPr>
          <p:nvPr/>
        </p:nvSpPr>
        <p:spPr bwMode="auto">
          <a:xfrm>
            <a:off x="704850" y="609600"/>
            <a:ext cx="8229600" cy="873125"/>
          </a:xfrm>
          <a:prstGeom prst="rect">
            <a:avLst/>
          </a:prstGeom>
          <a:ln/>
          <a:extLst/>
        </p:spPr>
        <p:style>
          <a:lnRef idx="2">
            <a:schemeClr val="accent4"/>
          </a:lnRef>
          <a:fillRef idx="1">
            <a:schemeClr val="lt1"/>
          </a:fillRef>
          <a:effectRef idx="0">
            <a:schemeClr val="accent4"/>
          </a:effectRef>
          <a:fontRef idx="minor">
            <a:schemeClr val="dk1"/>
          </a:fontRef>
        </p:style>
        <p:txBody>
          <a:bodyPr anchor="ctr" anchorCtr="1"/>
          <a:lstStyle/>
          <a:p>
            <a:pPr algn="ctr"/>
            <a:r>
              <a:rPr kumimoji="0" lang="en-US" sz="3600" dirty="0">
                <a:solidFill>
                  <a:schemeClr val="hlink"/>
                </a:solidFill>
                <a:latin typeface="Verdana" pitchFamily="34" charset="0"/>
              </a:rPr>
              <a:t>Type of Vaccine Thermometer</a:t>
            </a:r>
          </a:p>
        </p:txBody>
      </p:sp>
    </p:spTree>
    <p:extLst>
      <p:ext uri="{BB962C8B-B14F-4D97-AF65-F5344CB8AC3E}">
        <p14:creationId xmlns:p14="http://schemas.microsoft.com/office/powerpoint/2010/main" val="31839357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F:\زنجیره سرما\۲۰۱۷۰۱۰۸_۱۳۰۲۰۶.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692696"/>
            <a:ext cx="7128792" cy="4464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32740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rgbClr val="FF0000"/>
                </a:solidFill>
                <a:cs typeface="2  Titr" panose="00000700000000000000" pitchFamily="2" charset="-78"/>
              </a:rPr>
              <a:t>دیتا لاگر</a:t>
            </a:r>
            <a:endParaRPr lang="en-US" dirty="0">
              <a:solidFill>
                <a:srgbClr val="FF0000"/>
              </a:solidFill>
              <a:cs typeface="2  Titr" panose="00000700000000000000" pitchFamily="2" charset="-78"/>
            </a:endParaRPr>
          </a:p>
        </p:txBody>
      </p:sp>
      <p:pic>
        <p:nvPicPr>
          <p:cNvPr id="3" name="Picture 2"/>
          <p:cNvPicPr>
            <a:picLocks noChangeAspect="1"/>
          </p:cNvPicPr>
          <p:nvPr/>
        </p:nvPicPr>
        <p:blipFill>
          <a:blip r:embed="rId2"/>
          <a:stretch>
            <a:fillRect/>
          </a:stretch>
        </p:blipFill>
        <p:spPr>
          <a:xfrm>
            <a:off x="311972" y="1169894"/>
            <a:ext cx="8520056" cy="4518212"/>
          </a:xfrm>
          <a:prstGeom prst="rect">
            <a:avLst/>
          </a:prstGeom>
        </p:spPr>
      </p:pic>
    </p:spTree>
    <p:extLst>
      <p:ext uri="{BB962C8B-B14F-4D97-AF65-F5344CB8AC3E}">
        <p14:creationId xmlns:p14="http://schemas.microsoft.com/office/powerpoint/2010/main" val="2311566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0"/>
            <a:ext cx="8301608" cy="804845"/>
          </a:xfrm>
        </p:spPr>
        <p:style>
          <a:lnRef idx="2">
            <a:schemeClr val="accent4"/>
          </a:lnRef>
          <a:fillRef idx="1">
            <a:schemeClr val="lt1"/>
          </a:fillRef>
          <a:effectRef idx="0">
            <a:schemeClr val="accent4"/>
          </a:effectRef>
          <a:fontRef idx="minor">
            <a:schemeClr val="dk1"/>
          </a:fontRef>
        </p:style>
        <p:txBody>
          <a:bodyPr>
            <a:normAutofit/>
          </a:bodyPr>
          <a:lstStyle/>
          <a:p>
            <a:pPr algn="ctr"/>
            <a:r>
              <a:rPr lang="fa-IR" dirty="0" smtClean="0">
                <a:solidFill>
                  <a:srgbClr val="FF0000"/>
                </a:solidFill>
                <a:cs typeface="B Titr" pitchFamily="2" charset="-78"/>
              </a:rPr>
              <a:t>آموزش</a:t>
            </a:r>
            <a:endParaRPr lang="en-US" dirty="0">
              <a:solidFill>
                <a:srgbClr val="FF0000"/>
              </a:solidFill>
              <a:cs typeface="B Titr" pitchFamily="2" charset="-78"/>
            </a:endParaRPr>
          </a:p>
        </p:txBody>
      </p:sp>
      <p:sp>
        <p:nvSpPr>
          <p:cNvPr id="3" name="Content Placeholder 2"/>
          <p:cNvSpPr>
            <a:spLocks noGrp="1"/>
          </p:cNvSpPr>
          <p:nvPr>
            <p:ph idx="1"/>
          </p:nvPr>
        </p:nvSpPr>
        <p:spPr>
          <a:xfrm>
            <a:off x="323528" y="1196752"/>
            <a:ext cx="8280920" cy="5256584"/>
          </a:xfrm>
        </p:spPr>
        <p:style>
          <a:lnRef idx="2">
            <a:schemeClr val="accent2"/>
          </a:lnRef>
          <a:fillRef idx="1">
            <a:schemeClr val="lt1"/>
          </a:fillRef>
          <a:effectRef idx="0">
            <a:schemeClr val="accent2"/>
          </a:effectRef>
          <a:fontRef idx="minor">
            <a:schemeClr val="dk1"/>
          </a:fontRef>
        </p:style>
        <p:txBody>
          <a:bodyPr>
            <a:normAutofit/>
          </a:bodyPr>
          <a:lstStyle/>
          <a:p>
            <a:pPr algn="r" rtl="1">
              <a:lnSpc>
                <a:spcPct val="250000"/>
              </a:lnSpc>
              <a:buFont typeface="Wingdings" panose="05000000000000000000" pitchFamily="2" charset="2"/>
              <a:buChar char="v"/>
            </a:pPr>
            <a:r>
              <a:rPr lang="fa-IR" sz="2000" b="1" dirty="0" smtClean="0">
                <a:solidFill>
                  <a:srgbClr val="7030A0"/>
                </a:solidFill>
                <a:cs typeface="Titr" panose="00000700000000000000" pitchFamily="2" charset="-78"/>
              </a:rPr>
              <a:t>دستگاه </a:t>
            </a:r>
            <a:r>
              <a:rPr lang="fa-IR" sz="2000" b="1" dirty="0">
                <a:solidFill>
                  <a:srgbClr val="7030A0"/>
                </a:solidFill>
                <a:cs typeface="Titr" panose="00000700000000000000" pitchFamily="2" charset="-78"/>
              </a:rPr>
              <a:t>های پایش حرارت را </a:t>
            </a:r>
            <a:r>
              <a:rPr lang="fa-IR" sz="2000" b="1" dirty="0" smtClean="0">
                <a:solidFill>
                  <a:srgbClr val="7030A0"/>
                </a:solidFill>
                <a:cs typeface="Titr" panose="00000700000000000000" pitchFamily="2" charset="-78"/>
              </a:rPr>
              <a:t>درکدام طبقه  یخچال </a:t>
            </a:r>
            <a:r>
              <a:rPr lang="fa-IR" sz="2000" b="1" dirty="0">
                <a:solidFill>
                  <a:srgbClr val="7030A0"/>
                </a:solidFill>
                <a:cs typeface="Titr" panose="00000700000000000000" pitchFamily="2" charset="-78"/>
              </a:rPr>
              <a:t>های واکسن </a:t>
            </a:r>
            <a:r>
              <a:rPr lang="fa-IR" sz="2000" b="1" dirty="0" smtClean="0">
                <a:solidFill>
                  <a:srgbClr val="7030A0"/>
                </a:solidFill>
                <a:cs typeface="Titr" panose="00000700000000000000" pitchFamily="2" charset="-78"/>
              </a:rPr>
              <a:t>قرار </a:t>
            </a:r>
            <a:r>
              <a:rPr lang="fa-IR" sz="2000" b="1" dirty="0">
                <a:solidFill>
                  <a:srgbClr val="7030A0"/>
                </a:solidFill>
                <a:cs typeface="Titr" panose="00000700000000000000" pitchFamily="2" charset="-78"/>
              </a:rPr>
              <a:t>دهیم ؟ </a:t>
            </a:r>
            <a:endParaRPr lang="en-US" sz="2000" dirty="0">
              <a:solidFill>
                <a:srgbClr val="7030A0"/>
              </a:solidFill>
              <a:cs typeface="Titr" panose="00000700000000000000" pitchFamily="2" charset="-78"/>
            </a:endParaRPr>
          </a:p>
          <a:p>
            <a:pPr algn="r" rtl="1">
              <a:lnSpc>
                <a:spcPct val="250000"/>
              </a:lnSpc>
              <a:buFont typeface="Wingdings" panose="05000000000000000000" pitchFamily="2" charset="2"/>
              <a:buChar char="v"/>
            </a:pPr>
            <a:r>
              <a:rPr lang="fa-IR" sz="2000" b="1" dirty="0" smtClean="0">
                <a:solidFill>
                  <a:srgbClr val="7030A0"/>
                </a:solidFill>
                <a:cs typeface="Titr" panose="00000700000000000000" pitchFamily="2" charset="-78"/>
              </a:rPr>
              <a:t>چگونه </a:t>
            </a:r>
            <a:r>
              <a:rPr lang="fa-IR" sz="2000" b="1" dirty="0">
                <a:solidFill>
                  <a:srgbClr val="7030A0"/>
                </a:solidFill>
                <a:cs typeface="Titr" panose="00000700000000000000" pitchFamily="2" charset="-78"/>
              </a:rPr>
              <a:t>از جداول و گزارش های ثبت درجه حرارت نگهداری کنیم ؟</a:t>
            </a:r>
            <a:endParaRPr lang="en-US" sz="2000" dirty="0">
              <a:solidFill>
                <a:srgbClr val="7030A0"/>
              </a:solidFill>
              <a:cs typeface="Titr" panose="00000700000000000000" pitchFamily="2" charset="-78"/>
            </a:endParaRPr>
          </a:p>
          <a:p>
            <a:pPr algn="r" rtl="1">
              <a:lnSpc>
                <a:spcPct val="250000"/>
              </a:lnSpc>
              <a:buFont typeface="Wingdings" panose="05000000000000000000" pitchFamily="2" charset="2"/>
              <a:buChar char="v"/>
            </a:pPr>
            <a:r>
              <a:rPr lang="fa-IR" sz="2000" b="1" dirty="0" smtClean="0">
                <a:solidFill>
                  <a:srgbClr val="7030A0"/>
                </a:solidFill>
                <a:cs typeface="Titr" panose="00000700000000000000" pitchFamily="2" charset="-78"/>
              </a:rPr>
              <a:t> </a:t>
            </a:r>
            <a:r>
              <a:rPr lang="fa-IR" sz="2000" b="1" dirty="0">
                <a:solidFill>
                  <a:srgbClr val="7030A0"/>
                </a:solidFill>
                <a:cs typeface="Titr" panose="00000700000000000000" pitchFamily="2" charset="-78"/>
              </a:rPr>
              <a:t>اگر درجه حرارت یخچال های واکسن خارج از محدوده نرمال بود چه باید کرد </a:t>
            </a:r>
            <a:r>
              <a:rPr lang="fa-IR" sz="2000" b="1" dirty="0" smtClean="0">
                <a:solidFill>
                  <a:srgbClr val="7030A0"/>
                </a:solidFill>
                <a:cs typeface="Titr" panose="00000700000000000000" pitchFamily="2" charset="-78"/>
              </a:rPr>
              <a:t>؟</a:t>
            </a:r>
            <a:endParaRPr lang="en-US" sz="2000" b="1" dirty="0" smtClean="0">
              <a:solidFill>
                <a:srgbClr val="7030A0"/>
              </a:solidFill>
              <a:cs typeface="Titr" panose="00000700000000000000" pitchFamily="2" charset="-78"/>
            </a:endParaRPr>
          </a:p>
          <a:p>
            <a:pPr algn="r" rtl="1">
              <a:lnSpc>
                <a:spcPct val="250000"/>
              </a:lnSpc>
              <a:buFont typeface="Wingdings" panose="05000000000000000000" pitchFamily="2" charset="2"/>
              <a:buChar char="v"/>
            </a:pPr>
            <a:endParaRPr lang="en-US" sz="1800" dirty="0">
              <a:solidFill>
                <a:srgbClr val="7030A0"/>
              </a:solidFill>
              <a:cs typeface="Titr" panose="00000700000000000000" pitchFamily="2" charset="-78"/>
            </a:endParaRPr>
          </a:p>
        </p:txBody>
      </p:sp>
    </p:spTree>
    <p:extLst>
      <p:ext uri="{BB962C8B-B14F-4D97-AF65-F5344CB8AC3E}">
        <p14:creationId xmlns:p14="http://schemas.microsoft.com/office/powerpoint/2010/main" val="38292894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32656"/>
            <a:ext cx="8136904" cy="792088"/>
          </a:xfrm>
        </p:spPr>
        <p:style>
          <a:lnRef idx="2">
            <a:schemeClr val="accent2"/>
          </a:lnRef>
          <a:fillRef idx="1">
            <a:schemeClr val="lt1"/>
          </a:fillRef>
          <a:effectRef idx="0">
            <a:schemeClr val="accent2"/>
          </a:effectRef>
          <a:fontRef idx="minor">
            <a:schemeClr val="dk1"/>
          </a:fontRef>
        </p:style>
        <p:txBody>
          <a:bodyPr>
            <a:normAutofit fontScale="90000"/>
          </a:bodyPr>
          <a:lstStyle/>
          <a:p>
            <a:pPr lvl="1" algn="ctr" rtl="1">
              <a:spcBef>
                <a:spcPct val="0"/>
              </a:spcBef>
            </a:pPr>
            <a:r>
              <a:rPr lang="fa-IR" sz="2800" b="1" dirty="0" smtClean="0">
                <a:cs typeface="B Titr" panose="00000700000000000000" pitchFamily="2" charset="-78"/>
              </a:rPr>
              <a:t/>
            </a:r>
            <a:br>
              <a:rPr lang="fa-IR" sz="2800" b="1" dirty="0" smtClean="0">
                <a:cs typeface="B Titr" panose="00000700000000000000" pitchFamily="2" charset="-78"/>
              </a:rPr>
            </a:br>
            <a:r>
              <a:rPr lang="fa-IR" sz="2800" b="1" dirty="0" smtClean="0">
                <a:solidFill>
                  <a:srgbClr val="FF0000"/>
                </a:solidFill>
                <a:cs typeface="B Titr" panose="00000700000000000000" pitchFamily="2" charset="-78"/>
              </a:rPr>
              <a:t>دستگاه های پایش دما را کجا قرار دهیم؟</a:t>
            </a:r>
            <a:r>
              <a:rPr lang="en-US" sz="2000" dirty="0" smtClean="0"/>
              <a:t/>
            </a:r>
            <a:br>
              <a:rPr lang="en-US" sz="2000" dirty="0" smtClean="0"/>
            </a:br>
            <a:endParaRPr lang="en-US" dirty="0"/>
          </a:p>
        </p:txBody>
      </p:sp>
      <p:sp>
        <p:nvSpPr>
          <p:cNvPr id="3" name="Content Placeholder 2"/>
          <p:cNvSpPr>
            <a:spLocks noGrp="1"/>
          </p:cNvSpPr>
          <p:nvPr>
            <p:ph idx="1"/>
          </p:nvPr>
        </p:nvSpPr>
        <p:spPr>
          <a:xfrm>
            <a:off x="395536" y="1340768"/>
            <a:ext cx="8229600" cy="4525963"/>
          </a:xfrm>
        </p:spPr>
        <p:style>
          <a:lnRef idx="2">
            <a:schemeClr val="accent2"/>
          </a:lnRef>
          <a:fillRef idx="1">
            <a:schemeClr val="lt1"/>
          </a:fillRef>
          <a:effectRef idx="0">
            <a:schemeClr val="accent2"/>
          </a:effectRef>
          <a:fontRef idx="minor">
            <a:schemeClr val="dk1"/>
          </a:fontRef>
        </p:style>
        <p:txBody>
          <a:bodyPr>
            <a:normAutofit/>
          </a:bodyPr>
          <a:lstStyle/>
          <a:p>
            <a:pPr algn="just" rtl="1">
              <a:lnSpc>
                <a:spcPct val="200000"/>
              </a:lnSpc>
            </a:pPr>
            <a:r>
              <a:rPr lang="fa-IR" sz="2400" b="1" dirty="0">
                <a:cs typeface="2  Nazanin" panose="00000400000000000000" pitchFamily="2" charset="-78"/>
              </a:rPr>
              <a:t>دستگاه های پایش دما (دستگاه های الکترونیکی 30 روزه ثبت دمای یخچال، دماسنج ها و شاخص های انجماد مانند فریزتگ) را </a:t>
            </a:r>
            <a:r>
              <a:rPr lang="fa-IR" sz="2400" b="1" dirty="0" smtClean="0">
                <a:cs typeface="2  Nazanin" panose="00000400000000000000" pitchFamily="2" charset="-78"/>
              </a:rPr>
              <a:t>روی واکسن </a:t>
            </a:r>
            <a:r>
              <a:rPr lang="fa-IR" sz="2400" b="1" dirty="0">
                <a:cs typeface="2  Nazanin" panose="00000400000000000000" pitchFamily="2" charset="-78"/>
              </a:rPr>
              <a:t>ها </a:t>
            </a:r>
            <a:r>
              <a:rPr lang="fa-IR" sz="2400" b="1" dirty="0" smtClean="0">
                <a:cs typeface="2  Nazanin" panose="00000400000000000000" pitchFamily="2" charset="-78"/>
              </a:rPr>
              <a:t>و در </a:t>
            </a:r>
            <a:r>
              <a:rPr lang="fa-IR" sz="2400" b="1" dirty="0">
                <a:cs typeface="2  Nazanin" panose="00000400000000000000" pitchFamily="2" charset="-78"/>
              </a:rPr>
              <a:t>محلی که براحتی قابل خواندن باشد قرار </a:t>
            </a:r>
            <a:r>
              <a:rPr lang="fa-IR" sz="2400" b="1" dirty="0" smtClean="0">
                <a:cs typeface="2  Nazanin" panose="00000400000000000000" pitchFamily="2" charset="-78"/>
              </a:rPr>
              <a:t>دهید.</a:t>
            </a:r>
            <a:endParaRPr lang="en-US" sz="2400" b="1" dirty="0">
              <a:cs typeface="2  Nazanin" panose="00000400000000000000" pitchFamily="2" charset="-78"/>
            </a:endParaRPr>
          </a:p>
        </p:txBody>
      </p:sp>
    </p:spTree>
    <p:extLst>
      <p:ext uri="{BB962C8B-B14F-4D97-AF65-F5344CB8AC3E}">
        <p14:creationId xmlns:p14="http://schemas.microsoft.com/office/powerpoint/2010/main" val="17552248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rmAutofit fontScale="90000"/>
          </a:bodyPr>
          <a:lstStyle/>
          <a:p>
            <a:pPr lvl="1" algn="ctr" rtl="1">
              <a:spcBef>
                <a:spcPct val="0"/>
              </a:spcBef>
            </a:pPr>
            <a:r>
              <a:rPr lang="fa-IR" sz="2800" b="1" dirty="0" smtClean="0">
                <a:solidFill>
                  <a:schemeClr val="dk1"/>
                </a:solidFill>
                <a:latin typeface="+mn-lt"/>
                <a:ea typeface="+mn-ea"/>
                <a:cs typeface="B Titr" panose="00000700000000000000" pitchFamily="2" charset="-78"/>
              </a:rPr>
              <a:t/>
            </a:r>
            <a:br>
              <a:rPr lang="fa-IR" sz="2800" b="1" dirty="0" smtClean="0">
                <a:solidFill>
                  <a:schemeClr val="dk1"/>
                </a:solidFill>
                <a:latin typeface="+mn-lt"/>
                <a:ea typeface="+mn-ea"/>
                <a:cs typeface="B Titr" panose="00000700000000000000" pitchFamily="2" charset="-78"/>
              </a:rPr>
            </a:br>
            <a:r>
              <a:rPr lang="fa-IR" sz="2700" b="1" dirty="0" smtClean="0">
                <a:solidFill>
                  <a:srgbClr val="FF0000"/>
                </a:solidFill>
                <a:latin typeface="+mn-lt"/>
                <a:ea typeface="+mn-ea"/>
                <a:cs typeface="B Titr" panose="00000700000000000000" pitchFamily="2" charset="-78"/>
              </a:rPr>
              <a:t>چگونه </a:t>
            </a:r>
            <a:r>
              <a:rPr lang="fa-IR" sz="2700" b="1" dirty="0">
                <a:solidFill>
                  <a:srgbClr val="FF0000"/>
                </a:solidFill>
                <a:latin typeface="+mn-lt"/>
                <a:ea typeface="+mn-ea"/>
                <a:cs typeface="B Titr" panose="00000700000000000000" pitchFamily="2" charset="-78"/>
              </a:rPr>
              <a:t>نمودار ها و گزارش های ثبت دما را تهیه و نگهداری نماییم؟</a:t>
            </a:r>
            <a:r>
              <a:rPr lang="en-US" sz="2800" b="1" dirty="0">
                <a:solidFill>
                  <a:schemeClr val="dk1"/>
                </a:solidFill>
                <a:latin typeface="+mn-lt"/>
                <a:ea typeface="+mn-ea"/>
                <a:cs typeface="B Titr" panose="00000700000000000000" pitchFamily="2" charset="-78"/>
              </a:rPr>
              <a:t/>
            </a:r>
            <a:br>
              <a:rPr lang="en-US" sz="2800" b="1" dirty="0">
                <a:solidFill>
                  <a:schemeClr val="dk1"/>
                </a:solidFill>
                <a:latin typeface="+mn-lt"/>
                <a:ea typeface="+mn-ea"/>
                <a:cs typeface="B Titr" panose="00000700000000000000" pitchFamily="2" charset="-78"/>
              </a:rPr>
            </a:br>
            <a:endParaRPr lang="en-US" sz="2800" b="1" dirty="0">
              <a:solidFill>
                <a:schemeClr val="dk1"/>
              </a:solidFill>
              <a:latin typeface="+mn-lt"/>
              <a:ea typeface="+mn-ea"/>
              <a:cs typeface="B Titr" panose="00000700000000000000" pitchFamily="2" charset="-78"/>
            </a:endParaRPr>
          </a:p>
        </p:txBody>
      </p:sp>
      <p:sp>
        <p:nvSpPr>
          <p:cNvPr id="3" name="Content Placeholder 2"/>
          <p:cNvSpPr>
            <a:spLocks noGrp="1"/>
          </p:cNvSpPr>
          <p:nvPr>
            <p:ph idx="1"/>
          </p:nvPr>
        </p:nvSpPr>
        <p:spPr>
          <a:xfrm>
            <a:off x="467544" y="1268760"/>
            <a:ext cx="8229600" cy="4525963"/>
          </a:xfrm>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p>
            <a:pPr algn="just" rtl="1">
              <a:lnSpc>
                <a:spcPct val="200000"/>
              </a:lnSpc>
            </a:pPr>
            <a:r>
              <a:rPr lang="fa-IR" sz="2400" b="1" dirty="0">
                <a:solidFill>
                  <a:schemeClr val="dk1"/>
                </a:solidFill>
                <a:cs typeface="B Yagut" pitchFamily="2" charset="-78"/>
              </a:rPr>
              <a:t>هر یخچال واکسن باید دارای نمودار ثبت دما باشد که روزی 2 بار دمای روزانه قرائت شده از دستگاه ها در آن ثبت شود. این نمودار ها باید در انتهای هر ماه با نمونه جدید جایگزین شوند و در جای مناسب تا 3 سال، بصورت پرونده نگهداری شوند. </a:t>
            </a:r>
            <a:endParaRPr lang="en-US" sz="2400" b="1" dirty="0">
              <a:solidFill>
                <a:schemeClr val="dk1"/>
              </a:solidFill>
              <a:cs typeface="B Yagut" pitchFamily="2" charset="-78"/>
            </a:endParaRPr>
          </a:p>
          <a:p>
            <a:pPr algn="just" rtl="1">
              <a:lnSpc>
                <a:spcPct val="200000"/>
              </a:lnSpc>
            </a:pPr>
            <a:endParaRPr lang="en-US" sz="2400" b="1" dirty="0">
              <a:solidFill>
                <a:schemeClr val="dk1"/>
              </a:solidFill>
              <a:cs typeface="B Yagut" pitchFamily="2" charset="-78"/>
            </a:endParaRPr>
          </a:p>
        </p:txBody>
      </p:sp>
    </p:spTree>
    <p:extLst>
      <p:ext uri="{BB962C8B-B14F-4D97-AF65-F5344CB8AC3E}">
        <p14:creationId xmlns:p14="http://schemas.microsoft.com/office/powerpoint/2010/main" val="1361455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332656"/>
            <a:ext cx="7776864" cy="778098"/>
          </a:xfrm>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Autofit/>
          </a:bodyPr>
          <a:lstStyle/>
          <a:p>
            <a:pPr algn="ctr"/>
            <a:r>
              <a:rPr lang="fa-IR" sz="2400" dirty="0">
                <a:solidFill>
                  <a:srgbClr val="0070C0"/>
                </a:solidFill>
                <a:latin typeface="+mn-lt"/>
                <a:ea typeface="+mn-ea"/>
                <a:cs typeface="B Titr" pitchFamily="2" charset="-78"/>
              </a:rPr>
              <a:t>اگر دما زیر صفر درجه سانتی گراد باشد</a:t>
            </a:r>
            <a:r>
              <a:rPr lang="fa-IR" sz="2400" dirty="0" smtClean="0">
                <a:solidFill>
                  <a:srgbClr val="0070C0"/>
                </a:solidFill>
                <a:latin typeface="+mn-lt"/>
                <a:ea typeface="+mn-ea"/>
                <a:cs typeface="B Titr" pitchFamily="2" charset="-78"/>
              </a:rPr>
              <a:t>:</a:t>
            </a:r>
            <a:endParaRPr lang="en-US" sz="2400" dirty="0">
              <a:solidFill>
                <a:srgbClr val="0070C0"/>
              </a:solidFill>
              <a:latin typeface="+mn-lt"/>
              <a:ea typeface="+mn-ea"/>
              <a:cs typeface="B Titr" pitchFamily="2" charset="-78"/>
            </a:endParaRPr>
          </a:p>
        </p:txBody>
      </p:sp>
      <p:sp>
        <p:nvSpPr>
          <p:cNvPr id="3" name="Content Placeholder 2"/>
          <p:cNvSpPr>
            <a:spLocks noGrp="1"/>
          </p:cNvSpPr>
          <p:nvPr>
            <p:ph idx="1"/>
          </p:nvPr>
        </p:nvSpPr>
        <p:spPr>
          <a:xfrm>
            <a:off x="395536" y="1340768"/>
            <a:ext cx="8229600" cy="4525963"/>
          </a:xfrm>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p>
            <a:pPr algn="just" rtl="1">
              <a:lnSpc>
                <a:spcPct val="200000"/>
              </a:lnSpc>
            </a:pPr>
            <a:r>
              <a:rPr lang="fa-IR" sz="2000" b="1" dirty="0">
                <a:solidFill>
                  <a:schemeClr val="dk1"/>
                </a:solidFill>
                <a:cs typeface="2  Nazanin" panose="00000400000000000000" pitchFamily="2" charset="-78"/>
              </a:rPr>
              <a:t>اگر شاخص انجماد علامت </a:t>
            </a:r>
            <a:r>
              <a:rPr lang="en-US" sz="2000" b="1" dirty="0">
                <a:solidFill>
                  <a:schemeClr val="dk1"/>
                </a:solidFill>
                <a:cs typeface="2  Nazanin" panose="00000400000000000000" pitchFamily="2" charset="-78"/>
                <a:sym typeface="Wingdings"/>
              </a:rPr>
              <a:t></a:t>
            </a:r>
            <a:r>
              <a:rPr lang="fa-IR" sz="2000" b="1" dirty="0">
                <a:solidFill>
                  <a:schemeClr val="dk1"/>
                </a:solidFill>
                <a:cs typeface="2  Nazanin" panose="00000400000000000000" pitchFamily="2" charset="-78"/>
              </a:rPr>
              <a:t> و یا دستگاه های الکترونیکی 30 روزه ثبت دمای یخچال علامت </a:t>
            </a:r>
            <a:r>
              <a:rPr lang="en-US" sz="2000" b="1" u="sng" dirty="0">
                <a:solidFill>
                  <a:srgbClr val="FF0000"/>
                </a:solidFill>
                <a:cs typeface="2  Nazanin" panose="00000400000000000000" pitchFamily="2" charset="-78"/>
              </a:rPr>
              <a:t>‘low alarm’</a:t>
            </a:r>
            <a:r>
              <a:rPr lang="fa-IR" sz="2000" b="1" dirty="0">
                <a:solidFill>
                  <a:schemeClr val="dk1"/>
                </a:solidFill>
                <a:cs typeface="2  Nazanin" panose="00000400000000000000" pitchFamily="2" charset="-78"/>
              </a:rPr>
              <a:t> را نشان داده اند، مشخص است که درجه حرارت به مدت بیشتر از 60 دقیقه پایین تر از </a:t>
            </a:r>
            <a:r>
              <a:rPr lang="en-US" sz="2000" b="1" dirty="0">
                <a:solidFill>
                  <a:schemeClr val="dk1"/>
                </a:solidFill>
                <a:cs typeface="2  Nazanin" panose="00000400000000000000" pitchFamily="2" charset="-78"/>
              </a:rPr>
              <a:t>0.5°C</a:t>
            </a:r>
            <a:r>
              <a:rPr lang="fa-IR" sz="2000" b="1" dirty="0">
                <a:solidFill>
                  <a:schemeClr val="dk1"/>
                </a:solidFill>
                <a:cs typeface="2  Nazanin" panose="00000400000000000000" pitchFamily="2" charset="-78"/>
              </a:rPr>
              <a:t> بوده است. در این وضعیت، ویال واکسن های حساس به یخ زدگی مانند </a:t>
            </a:r>
            <a:r>
              <a:rPr lang="fa-IR" sz="2000" b="1" u="sng" dirty="0">
                <a:solidFill>
                  <a:schemeClr val="dk1"/>
                </a:solidFill>
                <a:cs typeface="2  Nazanin" panose="00000400000000000000" pitchFamily="2" charset="-78"/>
              </a:rPr>
              <a:t>هپاتیت ب، دوگانه، پنج گانه و واکسن تزریقی فلج اطفال </a:t>
            </a:r>
            <a:r>
              <a:rPr lang="fa-IR" sz="2000" b="1" dirty="0">
                <a:solidFill>
                  <a:schemeClr val="dk1"/>
                </a:solidFill>
                <a:cs typeface="2  Nazanin" panose="00000400000000000000" pitchFamily="2" charset="-78"/>
              </a:rPr>
              <a:t>را با رعایت زنجیره سرما به رده بالاتر عودت دهید و صورتجلسه نمایید</a:t>
            </a:r>
            <a:r>
              <a:rPr lang="en-US" sz="2000" b="1" dirty="0">
                <a:solidFill>
                  <a:schemeClr val="dk1"/>
                </a:solidFill>
                <a:cs typeface="2  Nazanin" panose="00000400000000000000" pitchFamily="2" charset="-78"/>
              </a:rPr>
              <a:t>.</a:t>
            </a:r>
          </a:p>
        </p:txBody>
      </p:sp>
    </p:spTree>
    <p:extLst>
      <p:ext uri="{BB962C8B-B14F-4D97-AF65-F5344CB8AC3E}">
        <p14:creationId xmlns:p14="http://schemas.microsoft.com/office/powerpoint/2010/main" val="34239783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136904" cy="720080"/>
          </a:xfrm>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Autofit/>
          </a:bodyPr>
          <a:lstStyle/>
          <a:p>
            <a:r>
              <a:rPr lang="fa-IR" sz="2000" dirty="0" smtClean="0">
                <a:solidFill>
                  <a:schemeClr val="dk1"/>
                </a:solidFill>
                <a:latin typeface="+mn-lt"/>
                <a:ea typeface="+mn-ea"/>
                <a:cs typeface="B Titr" pitchFamily="2" charset="-78"/>
              </a:rPr>
              <a:t/>
            </a:r>
            <a:br>
              <a:rPr lang="fa-IR" sz="2000" dirty="0" smtClean="0">
                <a:solidFill>
                  <a:schemeClr val="dk1"/>
                </a:solidFill>
                <a:latin typeface="+mn-lt"/>
                <a:ea typeface="+mn-ea"/>
                <a:cs typeface="B Titr" pitchFamily="2" charset="-78"/>
              </a:rPr>
            </a:br>
            <a:r>
              <a:rPr lang="fa-IR" sz="2000" dirty="0" smtClean="0">
                <a:solidFill>
                  <a:srgbClr val="FF0000"/>
                </a:solidFill>
                <a:latin typeface="+mn-lt"/>
                <a:ea typeface="+mn-ea"/>
                <a:cs typeface="B Titr" pitchFamily="2" charset="-78"/>
              </a:rPr>
              <a:t>اگر </a:t>
            </a:r>
            <a:r>
              <a:rPr lang="fa-IR" sz="2000" dirty="0">
                <a:solidFill>
                  <a:srgbClr val="FF0000"/>
                </a:solidFill>
                <a:latin typeface="+mn-lt"/>
                <a:ea typeface="+mn-ea"/>
                <a:cs typeface="B Titr" pitchFamily="2" charset="-78"/>
              </a:rPr>
              <a:t>دما بین 8+ تا 10+ درجه سانتیگراد </a:t>
            </a:r>
            <a:r>
              <a:rPr lang="fa-IR" sz="2000" dirty="0" smtClean="0">
                <a:solidFill>
                  <a:srgbClr val="FF0000"/>
                </a:solidFill>
                <a:latin typeface="+mn-lt"/>
                <a:ea typeface="+mn-ea"/>
                <a:cs typeface="B Titr" pitchFamily="2" charset="-78"/>
              </a:rPr>
              <a:t>باشد  ، اقدامات </a:t>
            </a:r>
            <a:r>
              <a:rPr lang="fa-IR" sz="2000" dirty="0">
                <a:solidFill>
                  <a:srgbClr val="FF0000"/>
                </a:solidFill>
                <a:latin typeface="+mn-lt"/>
                <a:ea typeface="+mn-ea"/>
                <a:cs typeface="B Titr" pitchFamily="2" charset="-78"/>
              </a:rPr>
              <a:t>زیر را انجام دهید</a:t>
            </a:r>
            <a:r>
              <a:rPr lang="fa-IR" sz="2000" dirty="0" smtClean="0">
                <a:solidFill>
                  <a:srgbClr val="FF0000"/>
                </a:solidFill>
                <a:latin typeface="+mn-lt"/>
                <a:ea typeface="+mn-ea"/>
                <a:cs typeface="B Titr" pitchFamily="2" charset="-78"/>
              </a:rPr>
              <a:t>:</a:t>
            </a:r>
            <a:r>
              <a:rPr lang="en-US" sz="2000" dirty="0">
                <a:solidFill>
                  <a:schemeClr val="dk1"/>
                </a:solidFill>
                <a:latin typeface="+mn-lt"/>
                <a:ea typeface="+mn-ea"/>
                <a:cs typeface="B Titr" pitchFamily="2" charset="-78"/>
              </a:rPr>
              <a:t/>
            </a:r>
            <a:br>
              <a:rPr lang="en-US" sz="2000" dirty="0">
                <a:solidFill>
                  <a:schemeClr val="dk1"/>
                </a:solidFill>
                <a:latin typeface="+mn-lt"/>
                <a:ea typeface="+mn-ea"/>
                <a:cs typeface="B Titr" pitchFamily="2" charset="-78"/>
              </a:rPr>
            </a:br>
            <a:endParaRPr lang="en-US" sz="2000" dirty="0">
              <a:solidFill>
                <a:schemeClr val="dk1"/>
              </a:solidFill>
              <a:latin typeface="+mn-lt"/>
              <a:ea typeface="+mn-ea"/>
              <a:cs typeface="B Titr" pitchFamily="2" charset="-78"/>
            </a:endParaRPr>
          </a:p>
        </p:txBody>
      </p:sp>
      <p:sp>
        <p:nvSpPr>
          <p:cNvPr id="3" name="Content Placeholder 2"/>
          <p:cNvSpPr>
            <a:spLocks noGrp="1"/>
          </p:cNvSpPr>
          <p:nvPr>
            <p:ph idx="1"/>
          </p:nvPr>
        </p:nvSpPr>
        <p:spPr>
          <a:xfrm>
            <a:off x="683568" y="1268760"/>
            <a:ext cx="7704856" cy="4680520"/>
          </a:xfrm>
        </p:spPr>
        <p:style>
          <a:lnRef idx="2">
            <a:schemeClr val="accent4"/>
          </a:lnRef>
          <a:fillRef idx="1">
            <a:schemeClr val="lt1"/>
          </a:fillRef>
          <a:effectRef idx="0">
            <a:schemeClr val="accent4"/>
          </a:effectRef>
          <a:fontRef idx="minor">
            <a:schemeClr val="dk1"/>
          </a:fontRef>
        </p:style>
        <p:txBody>
          <a:bodyPr vert="horz" lIns="91440" tIns="45720" rIns="91440" bIns="45720" rtlCol="0">
            <a:normAutofit/>
          </a:bodyPr>
          <a:lstStyle/>
          <a:p>
            <a:pPr algn="r" rtl="1">
              <a:lnSpc>
                <a:spcPct val="250000"/>
              </a:lnSpc>
            </a:pPr>
            <a:r>
              <a:rPr lang="fa-IR" sz="1800" b="1" dirty="0">
                <a:solidFill>
                  <a:schemeClr val="dk1"/>
                </a:solidFill>
                <a:cs typeface="2  Nazanin" panose="00000400000000000000" pitchFamily="2" charset="-78"/>
              </a:rPr>
              <a:t>قسمت خنک کننده را کنترل کنید که کار می­کند یا نه. اگر بطور موقت خاموش شده باشد ، پس از روشن کردن نظارت دقیق را تا زمانی که دما به محدوده بین 2+ تا 8+ درجه سانتیگراد برگردد، ادامه دهید. اگر دما بازنگشت، ترموستات را تنظیم نمایید. اگر ترموستات قابل تنظیم نیست یا در پایین ترین حالت قرار دارد، با تکنسین تعمیرات یا مسئول نگهداری دستگاه تماس بگیرید.. گزارشی از وضعیت رخداده شده در فرم ثبت  درجه حرارت </a:t>
            </a:r>
            <a:r>
              <a:rPr lang="fa-IR" sz="1800" b="1" dirty="0" smtClean="0">
                <a:solidFill>
                  <a:schemeClr val="dk1"/>
                </a:solidFill>
                <a:cs typeface="2  Nazanin" panose="00000400000000000000" pitchFamily="2" charset="-78"/>
              </a:rPr>
              <a:t>قید گردد.</a:t>
            </a:r>
            <a:endParaRPr lang="en-US" sz="1800" b="1" dirty="0">
              <a:solidFill>
                <a:schemeClr val="dk1"/>
              </a:solidFill>
              <a:cs typeface="2  Nazanin" panose="00000400000000000000" pitchFamily="2" charset="-78"/>
            </a:endParaRPr>
          </a:p>
        </p:txBody>
      </p:sp>
    </p:spTree>
    <p:extLst>
      <p:ext uri="{BB962C8B-B14F-4D97-AF65-F5344CB8AC3E}">
        <p14:creationId xmlns:p14="http://schemas.microsoft.com/office/powerpoint/2010/main" val="11698444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Autofit/>
          </a:bodyPr>
          <a:lstStyle/>
          <a:p>
            <a:pPr algn="ctr"/>
            <a:r>
              <a:rPr lang="fa-IR" sz="2400" dirty="0">
                <a:solidFill>
                  <a:srgbClr val="FF0000"/>
                </a:solidFill>
                <a:latin typeface="+mn-lt"/>
                <a:ea typeface="+mn-ea"/>
                <a:cs typeface="B Titr" pitchFamily="2" charset="-78"/>
              </a:rPr>
              <a:t>اگر دما بالای 10+ درجه سانتی گراد باشد</a:t>
            </a:r>
            <a:endParaRPr lang="en-US" sz="2400" dirty="0">
              <a:solidFill>
                <a:srgbClr val="FF0000"/>
              </a:solidFill>
              <a:latin typeface="+mn-lt"/>
              <a:ea typeface="+mn-ea"/>
              <a:cs typeface="B Titr" pitchFamily="2" charset="-78"/>
            </a:endParaRPr>
          </a:p>
        </p:txBody>
      </p:sp>
      <p:sp>
        <p:nvSpPr>
          <p:cNvPr id="3" name="Content Placeholder 2"/>
          <p:cNvSpPr>
            <a:spLocks noGrp="1"/>
          </p:cNvSpPr>
          <p:nvPr>
            <p:ph idx="1"/>
          </p:nvPr>
        </p:nvSpPr>
        <p:spPr>
          <a:xfrm>
            <a:off x="467544" y="1268760"/>
            <a:ext cx="8229600" cy="4641379"/>
          </a:xfrm>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p>
            <a:pPr algn="r" rtl="1">
              <a:lnSpc>
                <a:spcPct val="200000"/>
              </a:lnSpc>
            </a:pPr>
            <a:r>
              <a:rPr lang="fa-IR" sz="2000" b="1" dirty="0">
                <a:solidFill>
                  <a:schemeClr val="dk1"/>
                </a:solidFill>
                <a:cs typeface="2  Nazanin" panose="00000400000000000000" pitchFamily="2" charset="-78"/>
              </a:rPr>
              <a:t>سریع ترین اقدام را برای انجام کاری که در نظر دارید صورت دهید. </a:t>
            </a:r>
            <a:r>
              <a:rPr lang="en-US" sz="2000" b="1" dirty="0">
                <a:solidFill>
                  <a:schemeClr val="dk1"/>
                </a:solidFill>
                <a:cs typeface="2  Nazanin" panose="00000400000000000000" pitchFamily="2" charset="-78"/>
              </a:rPr>
              <a:t>VVM</a:t>
            </a:r>
            <a:r>
              <a:rPr lang="fa-IR" sz="2000" b="1" dirty="0">
                <a:solidFill>
                  <a:schemeClr val="dk1"/>
                </a:solidFill>
                <a:cs typeface="2  Nazanin" panose="00000400000000000000" pitchFamily="2" charset="-78"/>
              </a:rPr>
              <a:t> ها را از نظر تغییر رنگ مورد بررسی قرار دهید که آیا واکسن ها آسیب دیده اند یا از عمر مفیدشان کاسته شده است یا نه. گزارشی از این وضعیت تهیه نمایید. طبق دستورالعمل </a:t>
            </a:r>
            <a:r>
              <a:rPr lang="fa-IR" sz="2000" b="1" dirty="0" smtClean="0">
                <a:solidFill>
                  <a:schemeClr val="dk1"/>
                </a:solidFill>
                <a:cs typeface="2  Nazanin" panose="00000400000000000000" pitchFamily="2" charset="-78"/>
              </a:rPr>
              <a:t>                              </a:t>
            </a:r>
            <a:r>
              <a:rPr lang="fa-IR" sz="1800" b="1" u="sng" dirty="0" smtClean="0">
                <a:solidFill>
                  <a:srgbClr val="FF0000"/>
                </a:solidFill>
                <a:cs typeface="2  Nazanin" panose="00000400000000000000" pitchFamily="2" charset="-78"/>
              </a:rPr>
              <a:t>فرایند </a:t>
            </a:r>
            <a:r>
              <a:rPr lang="fa-IR" sz="1800" b="1" u="sng" dirty="0">
                <a:solidFill>
                  <a:srgbClr val="FF0000"/>
                </a:solidFill>
                <a:cs typeface="2  Nazanin" panose="00000400000000000000" pitchFamily="2" charset="-78"/>
              </a:rPr>
              <a:t>اجرایی استاندارد مقابله با فوریت و اضطرار</a:t>
            </a:r>
            <a:r>
              <a:rPr lang="fa-IR" sz="2000" b="1" dirty="0">
                <a:solidFill>
                  <a:schemeClr val="dk1"/>
                </a:solidFill>
                <a:cs typeface="2  Nazanin" panose="00000400000000000000" pitchFamily="2" charset="-78"/>
              </a:rPr>
              <a:t> عمل نمایید. گزارشی از وضعیت رخداده در دفتر گزارش، ثبت گردد.</a:t>
            </a:r>
            <a:endParaRPr lang="en-US" sz="2000" b="1" dirty="0">
              <a:solidFill>
                <a:schemeClr val="dk1"/>
              </a:solidFill>
              <a:cs typeface="2  Nazanin" panose="00000400000000000000" pitchFamily="2" charset="-78"/>
            </a:endParaRPr>
          </a:p>
          <a:p>
            <a:pPr algn="just" rtl="1">
              <a:lnSpc>
                <a:spcPct val="200000"/>
              </a:lnSpc>
            </a:pPr>
            <a:endParaRPr lang="en-US" sz="2000" b="1" dirty="0">
              <a:solidFill>
                <a:schemeClr val="dk1"/>
              </a:solidFill>
              <a:cs typeface="B Yagut" pitchFamily="2" charset="-78"/>
            </a:endParaRPr>
          </a:p>
        </p:txBody>
      </p:sp>
    </p:spTree>
    <p:extLst>
      <p:ext uri="{BB962C8B-B14F-4D97-AF65-F5344CB8AC3E}">
        <p14:creationId xmlns:p14="http://schemas.microsoft.com/office/powerpoint/2010/main" val="32411195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2"/>
            <a:ext cx="8496944" cy="908720"/>
          </a:xfrm>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Autofit/>
          </a:bodyPr>
          <a:lstStyle/>
          <a:p>
            <a:pPr lvl="1" algn="ctr"/>
            <a:r>
              <a:rPr lang="fa-IR" sz="2400" dirty="0" smtClean="0">
                <a:solidFill>
                  <a:schemeClr val="dk1"/>
                </a:solidFill>
                <a:cs typeface="B Titr" pitchFamily="2" charset="-78"/>
              </a:rPr>
              <a:t/>
            </a:r>
            <a:br>
              <a:rPr lang="fa-IR" sz="2400" dirty="0" smtClean="0">
                <a:solidFill>
                  <a:schemeClr val="dk1"/>
                </a:solidFill>
                <a:cs typeface="B Titr" pitchFamily="2" charset="-78"/>
              </a:rPr>
            </a:br>
            <a:r>
              <a:rPr lang="fa-IR" sz="2400" dirty="0" smtClean="0">
                <a:solidFill>
                  <a:srgbClr val="FF0000"/>
                </a:solidFill>
                <a:cs typeface="B Titr" pitchFamily="2" charset="-78"/>
              </a:rPr>
              <a:t>وظایف </a:t>
            </a:r>
            <a:r>
              <a:rPr lang="fa-IR" sz="2400" dirty="0">
                <a:solidFill>
                  <a:srgbClr val="FF0000"/>
                </a:solidFill>
                <a:cs typeface="B Titr" pitchFamily="2" charset="-78"/>
              </a:rPr>
              <a:t>روزانه </a:t>
            </a:r>
            <a:r>
              <a:rPr lang="en-US" sz="2400" dirty="0">
                <a:solidFill>
                  <a:schemeClr val="dk1"/>
                </a:solidFill>
                <a:cs typeface="B Titr" pitchFamily="2" charset="-78"/>
              </a:rPr>
              <a:t/>
            </a:r>
            <a:br>
              <a:rPr lang="en-US" sz="2400" dirty="0">
                <a:solidFill>
                  <a:schemeClr val="dk1"/>
                </a:solidFill>
                <a:cs typeface="B Titr" pitchFamily="2" charset="-78"/>
              </a:rPr>
            </a:br>
            <a:endParaRPr lang="en-US" sz="2400" dirty="0">
              <a:solidFill>
                <a:schemeClr val="dk1"/>
              </a:solidFill>
              <a:cs typeface="B Titr" pitchFamily="2" charset="-78"/>
            </a:endParaRPr>
          </a:p>
        </p:txBody>
      </p:sp>
      <p:sp>
        <p:nvSpPr>
          <p:cNvPr id="3" name="Content Placeholder 2"/>
          <p:cNvSpPr>
            <a:spLocks noGrp="1"/>
          </p:cNvSpPr>
          <p:nvPr>
            <p:ph idx="1"/>
          </p:nvPr>
        </p:nvSpPr>
        <p:spPr>
          <a:xfrm>
            <a:off x="251520" y="1202954"/>
            <a:ext cx="8496944" cy="5034358"/>
          </a:xfrm>
        </p:spPr>
        <p:style>
          <a:lnRef idx="2">
            <a:schemeClr val="accent4"/>
          </a:lnRef>
          <a:fillRef idx="1">
            <a:schemeClr val="lt1"/>
          </a:fillRef>
          <a:effectRef idx="0">
            <a:schemeClr val="accent4"/>
          </a:effectRef>
          <a:fontRef idx="minor">
            <a:schemeClr val="dk1"/>
          </a:fontRef>
        </p:style>
        <p:txBody>
          <a:bodyPr>
            <a:noAutofit/>
          </a:bodyPr>
          <a:lstStyle/>
          <a:p>
            <a:pPr lvl="0" algn="r" rtl="1">
              <a:lnSpc>
                <a:spcPct val="150000"/>
              </a:lnSpc>
            </a:pPr>
            <a:r>
              <a:rPr lang="fa-IR" sz="2000" b="1" dirty="0" smtClean="0">
                <a:cs typeface="2  Nazanin" panose="00000400000000000000" pitchFamily="2" charset="-78"/>
              </a:rPr>
              <a:t>دمای </a:t>
            </a:r>
            <a:r>
              <a:rPr lang="fa-IR" sz="2000" b="1" dirty="0">
                <a:cs typeface="2  Nazanin" panose="00000400000000000000" pitchFamily="2" charset="-78"/>
              </a:rPr>
              <a:t>نمایش داده شده روی دماسنج میله الکلی یا عقربه ای و یا دماسنج های دیجیتالی داخل یخچال و یا دستگاه های الکترونیکی 30 روزه ثبت دمای یخچال را روزی 2 بار و هر 7 روز هفته بخوانید. این قرائت دما باید در ساعات شروع و پایان کار مرکز باشد. دقت کنید دمای ثبت شده در محدوده بین  2+ تا 8+  درجه سانتی گراد باشد. نتایج را در نمودار درجه حرارت ثبت کنید. وضعیت شاخص های الکترونیکی انجماد را نیز بررسی کنید.</a:t>
            </a:r>
            <a:endParaRPr lang="en-US" sz="2000" b="1" dirty="0">
              <a:cs typeface="2  Nazanin" panose="00000400000000000000" pitchFamily="2" charset="-78"/>
            </a:endParaRPr>
          </a:p>
          <a:p>
            <a:pPr lvl="0" algn="r" rtl="1">
              <a:lnSpc>
                <a:spcPct val="150000"/>
              </a:lnSpc>
            </a:pPr>
            <a:r>
              <a:rPr lang="fa-IR" sz="2000" b="1" dirty="0">
                <a:cs typeface="2  Nazanin" panose="00000400000000000000" pitchFamily="2" charset="-78"/>
              </a:rPr>
              <a:t>در صبح اولین روز بعد از روزهای تعطیل، بایستی با استفاده از دستگاه الکترونیکی 30 روزه ثبت دما، درجه حرارت </a:t>
            </a:r>
            <a:r>
              <a:rPr lang="fa-IR" sz="2000" b="1" u="sng" dirty="0">
                <a:solidFill>
                  <a:srgbClr val="FF0000"/>
                </a:solidFill>
                <a:cs typeface="2  Nazanin" panose="00000400000000000000" pitchFamily="2" charset="-78"/>
              </a:rPr>
              <a:t>حداقل و حداکثر </a:t>
            </a:r>
            <a:r>
              <a:rPr lang="fa-IR" sz="2000" b="1" dirty="0">
                <a:cs typeface="2  Nazanin" panose="00000400000000000000" pitchFamily="2" charset="-78"/>
              </a:rPr>
              <a:t>را برای روز یا روزهای تعطیل گذشته کنترل نموده و آنها را در نمودار ثبت درجه حرارت ثبت نمایید.</a:t>
            </a:r>
            <a:endParaRPr lang="en-US" sz="2000" b="1" dirty="0">
              <a:cs typeface="2  Nazanin" panose="00000400000000000000" pitchFamily="2" charset="-78"/>
            </a:endParaRPr>
          </a:p>
          <a:p>
            <a:pPr lvl="0" algn="r" rtl="1">
              <a:lnSpc>
                <a:spcPct val="150000"/>
              </a:lnSpc>
            </a:pPr>
            <a:r>
              <a:rPr lang="fa-IR" sz="2000" b="1" dirty="0">
                <a:cs typeface="2  Nazanin" panose="00000400000000000000" pitchFamily="2" charset="-78"/>
              </a:rPr>
              <a:t>برای هر یخچال واکسن نتایج را جداگانه در نمودار درجه حرارت ثبت کنید.</a:t>
            </a:r>
            <a:endParaRPr lang="en-US" sz="2000" b="1" dirty="0">
              <a:cs typeface="2  Nazanin" panose="00000400000000000000" pitchFamily="2" charset="-78"/>
            </a:endParaRPr>
          </a:p>
          <a:p>
            <a:pPr algn="r">
              <a:lnSpc>
                <a:spcPct val="150000"/>
              </a:lnSpc>
            </a:pPr>
            <a:endParaRPr lang="en-US" sz="2000" b="1" dirty="0">
              <a:cs typeface="B Yagut" pitchFamily="2" charset="-78"/>
            </a:endParaRPr>
          </a:p>
        </p:txBody>
      </p:sp>
    </p:spTree>
    <p:extLst>
      <p:ext uri="{BB962C8B-B14F-4D97-AF65-F5344CB8AC3E}">
        <p14:creationId xmlns:p14="http://schemas.microsoft.com/office/powerpoint/2010/main" val="581942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solidFill>
                  <a:srgbClr val="FF0000"/>
                </a:solidFill>
                <a:cs typeface="Titr" panose="00000700000000000000" pitchFamily="2" charset="-78"/>
              </a:rPr>
              <a:t>آموزش دهنده:</a:t>
            </a:r>
            <a:endParaRPr lang="en-US" dirty="0">
              <a:solidFill>
                <a:srgbClr val="FF0000"/>
              </a:solidFill>
              <a:cs typeface="Titr" panose="00000700000000000000" pitchFamily="2" charset="-78"/>
            </a:endParaRPr>
          </a:p>
        </p:txBody>
      </p:sp>
      <p:sp>
        <p:nvSpPr>
          <p:cNvPr id="3" name="Subtitle 2"/>
          <p:cNvSpPr>
            <a:spLocks noGrp="1"/>
          </p:cNvSpPr>
          <p:nvPr>
            <p:ph type="subTitle" idx="1"/>
          </p:nvPr>
        </p:nvSpPr>
        <p:spPr>
          <a:xfrm>
            <a:off x="1921934" y="3598327"/>
            <a:ext cx="5308866" cy="1630873"/>
          </a:xfrm>
        </p:spPr>
        <p:txBody>
          <a:bodyPr>
            <a:normAutofit lnSpcReduction="10000"/>
          </a:bodyPr>
          <a:lstStyle/>
          <a:p>
            <a:r>
              <a:rPr lang="fa-IR" dirty="0" smtClean="0">
                <a:solidFill>
                  <a:srgbClr val="7030A0"/>
                </a:solidFill>
                <a:cs typeface="Titr" panose="00000700000000000000" pitchFamily="2" charset="-78"/>
              </a:rPr>
              <a:t>ابراهیم صفری </a:t>
            </a:r>
          </a:p>
          <a:p>
            <a:r>
              <a:rPr lang="fa-IR" dirty="0" smtClean="0">
                <a:cs typeface="Titr" panose="00000700000000000000" pitchFamily="2" charset="-78"/>
              </a:rPr>
              <a:t>کارشناس بهداشت عمومی</a:t>
            </a:r>
          </a:p>
          <a:p>
            <a:r>
              <a:rPr lang="fa-IR" dirty="0" smtClean="0">
                <a:solidFill>
                  <a:srgbClr val="002060"/>
                </a:solidFill>
                <a:cs typeface="Titr" panose="00000700000000000000" pitchFamily="2" charset="-78"/>
              </a:rPr>
              <a:t>مسئول زنجیره سرما ستاد مرکز بهداشت دزفول</a:t>
            </a:r>
          </a:p>
          <a:p>
            <a:r>
              <a:rPr lang="fa-IR" dirty="0" smtClean="0">
                <a:solidFill>
                  <a:schemeClr val="accent4">
                    <a:lumMod val="75000"/>
                  </a:schemeClr>
                </a:solidFill>
                <a:cs typeface="Titr" panose="00000700000000000000" pitchFamily="2" charset="-78"/>
              </a:rPr>
              <a:t>1402/10/20</a:t>
            </a:r>
            <a:endParaRPr lang="en-US" dirty="0">
              <a:solidFill>
                <a:schemeClr val="accent4">
                  <a:lumMod val="75000"/>
                </a:schemeClr>
              </a:solidFill>
              <a:cs typeface="Titr" panose="00000700000000000000" pitchFamily="2" charset="-78"/>
            </a:endParaRPr>
          </a:p>
        </p:txBody>
      </p:sp>
    </p:spTree>
    <p:extLst>
      <p:ext uri="{BB962C8B-B14F-4D97-AF65-F5344CB8AC3E}">
        <p14:creationId xmlns:p14="http://schemas.microsoft.com/office/powerpoint/2010/main" val="2730393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712968" cy="1008112"/>
          </a:xfrm>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Autofit/>
          </a:bodyPr>
          <a:lstStyle/>
          <a:p>
            <a:pPr algn="r"/>
            <a:r>
              <a:rPr lang="fa-IR" sz="1800" dirty="0" smtClean="0">
                <a:solidFill>
                  <a:schemeClr val="dk1"/>
                </a:solidFill>
                <a:cs typeface="B Titr" pitchFamily="2" charset="-78"/>
              </a:rPr>
              <a:t/>
            </a:r>
            <a:br>
              <a:rPr lang="fa-IR" sz="1800" dirty="0" smtClean="0">
                <a:solidFill>
                  <a:schemeClr val="dk1"/>
                </a:solidFill>
                <a:cs typeface="B Titr" pitchFamily="2" charset="-78"/>
              </a:rPr>
            </a:br>
            <a:r>
              <a:rPr lang="fa-IR" sz="1800" dirty="0" smtClean="0">
                <a:solidFill>
                  <a:srgbClr val="FF0000"/>
                </a:solidFill>
                <a:cs typeface="B Titr" pitchFamily="2" charset="-78"/>
              </a:rPr>
              <a:t>2</a:t>
            </a:r>
            <a:r>
              <a:rPr lang="fa-IR" sz="2400" dirty="0" smtClean="0">
                <a:solidFill>
                  <a:srgbClr val="FF0000"/>
                </a:solidFill>
                <a:cs typeface="B Titr" pitchFamily="2" charset="-78"/>
              </a:rPr>
              <a:t>- فرایند </a:t>
            </a:r>
            <a:r>
              <a:rPr lang="fa-IR" sz="2400" dirty="0">
                <a:solidFill>
                  <a:srgbClr val="FF0000"/>
                </a:solidFill>
                <a:cs typeface="B Titr" pitchFamily="2" charset="-78"/>
              </a:rPr>
              <a:t>عملیاتی استاندارد نگهداری واکسن و حلال ها در دمای صحیح در مکان های </a:t>
            </a:r>
            <a:r>
              <a:rPr lang="fa-IR" sz="2400" dirty="0" smtClean="0">
                <a:solidFill>
                  <a:srgbClr val="FF0000"/>
                </a:solidFill>
                <a:cs typeface="B Titr" pitchFamily="2" charset="-78"/>
              </a:rPr>
              <a:t>ثابت</a:t>
            </a:r>
            <a:r>
              <a:rPr lang="en-US" sz="2400" dirty="0">
                <a:solidFill>
                  <a:srgbClr val="FF0000"/>
                </a:solidFill>
                <a:cs typeface="B Titr" pitchFamily="2" charset="-78"/>
              </a:rPr>
              <a:t/>
            </a:r>
            <a:br>
              <a:rPr lang="en-US" sz="2400" dirty="0">
                <a:solidFill>
                  <a:srgbClr val="FF0000"/>
                </a:solidFill>
                <a:cs typeface="B Titr" pitchFamily="2" charset="-78"/>
              </a:rPr>
            </a:br>
            <a:endParaRPr lang="en-US" sz="2400" dirty="0">
              <a:solidFill>
                <a:srgbClr val="FF0000"/>
              </a:solidFill>
              <a:cs typeface="B Titr" pitchFamily="2" charset="-78"/>
            </a:endParaRPr>
          </a:p>
        </p:txBody>
      </p:sp>
      <p:sp>
        <p:nvSpPr>
          <p:cNvPr id="3" name="Content Placeholder 2"/>
          <p:cNvSpPr>
            <a:spLocks noGrp="1"/>
          </p:cNvSpPr>
          <p:nvPr>
            <p:ph idx="1"/>
          </p:nvPr>
        </p:nvSpPr>
        <p:spPr>
          <a:xfrm>
            <a:off x="179512" y="1412776"/>
            <a:ext cx="8784976" cy="5040560"/>
          </a:xfrm>
        </p:spPr>
        <p:style>
          <a:lnRef idx="2">
            <a:schemeClr val="accent4"/>
          </a:lnRef>
          <a:fillRef idx="1">
            <a:schemeClr val="lt1"/>
          </a:fillRef>
          <a:effectRef idx="0">
            <a:schemeClr val="accent4"/>
          </a:effectRef>
          <a:fontRef idx="minor">
            <a:schemeClr val="dk1"/>
          </a:fontRef>
        </p:style>
        <p:txBody>
          <a:bodyPr vert="horz" lIns="91440" tIns="45720" rIns="91440" bIns="45720" rtlCol="0">
            <a:noAutofit/>
          </a:bodyPr>
          <a:lstStyle/>
          <a:p>
            <a:pPr algn="just" rtl="1">
              <a:lnSpc>
                <a:spcPct val="250000"/>
              </a:lnSpc>
            </a:pPr>
            <a:r>
              <a:rPr lang="fa-IR" sz="2000" b="1" dirty="0">
                <a:cs typeface="2  Nazanin" panose="00000400000000000000" pitchFamily="2" charset="-78"/>
              </a:rPr>
              <a:t>نگهداری در فریزر یا سردخانه زیر صفر در دمای منفی 15 الی منفی 25 درجه سانتیگراد</a:t>
            </a:r>
            <a:endParaRPr lang="en-US" sz="2000" b="1" dirty="0">
              <a:cs typeface="2  Nazanin" panose="00000400000000000000" pitchFamily="2" charset="-78"/>
            </a:endParaRPr>
          </a:p>
          <a:p>
            <a:pPr algn="just" rtl="1">
              <a:lnSpc>
                <a:spcPct val="250000"/>
              </a:lnSpc>
            </a:pPr>
            <a:r>
              <a:rPr lang="fa-IR" sz="2000" b="1" dirty="0">
                <a:cs typeface="2  Nazanin" panose="00000400000000000000" pitchFamily="2" charset="-78"/>
              </a:rPr>
              <a:t>نگهداری در یخچال واکسن در دمای 2 تا 8 درجه سانتیگراد</a:t>
            </a:r>
            <a:endParaRPr lang="en-US" sz="2000" b="1" dirty="0">
              <a:cs typeface="2  Nazanin" panose="00000400000000000000" pitchFamily="2" charset="-78"/>
            </a:endParaRPr>
          </a:p>
          <a:p>
            <a:pPr algn="just" rtl="1">
              <a:lnSpc>
                <a:spcPct val="250000"/>
              </a:lnSpc>
            </a:pPr>
            <a:r>
              <a:rPr lang="fa-IR" sz="2000" b="1" dirty="0">
                <a:cs typeface="2  Nazanin" panose="00000400000000000000" pitchFamily="2" charset="-78"/>
              </a:rPr>
              <a:t>نگهداری واکسن در شرایط اضطرار</a:t>
            </a:r>
            <a:endParaRPr lang="en-US" sz="2000" b="1" dirty="0">
              <a:cs typeface="2  Nazanin" panose="00000400000000000000" pitchFamily="2" charset="-78"/>
            </a:endParaRPr>
          </a:p>
          <a:p>
            <a:pPr algn="just" rtl="1">
              <a:lnSpc>
                <a:spcPct val="250000"/>
              </a:lnSpc>
            </a:pPr>
            <a:r>
              <a:rPr lang="fa-IR" sz="2000" b="1" dirty="0">
                <a:cs typeface="2  Nazanin" panose="00000400000000000000" pitchFamily="2" charset="-78"/>
              </a:rPr>
              <a:t>نگهداری حلال ها</a:t>
            </a:r>
            <a:endParaRPr lang="en-US" sz="2000" b="1" dirty="0">
              <a:cs typeface="2  Nazanin" panose="00000400000000000000" pitchFamily="2" charset="-78"/>
            </a:endParaRPr>
          </a:p>
        </p:txBody>
      </p:sp>
    </p:spTree>
    <p:extLst>
      <p:ext uri="{BB962C8B-B14F-4D97-AF65-F5344CB8AC3E}">
        <p14:creationId xmlns:p14="http://schemas.microsoft.com/office/powerpoint/2010/main" val="4460499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pPr algn="ctr"/>
            <a:r>
              <a:rPr lang="fa-IR" sz="2400" dirty="0">
                <a:solidFill>
                  <a:srgbClr val="FF0000"/>
                </a:solidFill>
                <a:latin typeface="+mn-lt"/>
                <a:ea typeface="+mn-ea"/>
                <a:cs typeface="B Titr" pitchFamily="2" charset="-78"/>
              </a:rPr>
              <a:t>نگهداری معمول واکسن ها</a:t>
            </a:r>
            <a:endParaRPr lang="en-US" sz="2400" dirty="0">
              <a:solidFill>
                <a:srgbClr val="FF0000"/>
              </a:solidFill>
              <a:latin typeface="+mn-lt"/>
              <a:ea typeface="+mn-ea"/>
              <a:cs typeface="B Titr" pitchFamily="2" charset="-78"/>
            </a:endParaRPr>
          </a:p>
        </p:txBody>
      </p:sp>
      <p:sp>
        <p:nvSpPr>
          <p:cNvPr id="3" name="Content Placeholder 2"/>
          <p:cNvSpPr>
            <a:spLocks noGrp="1"/>
          </p:cNvSpPr>
          <p:nvPr>
            <p:ph idx="1"/>
          </p:nvPr>
        </p:nvSpPr>
        <p:spPr/>
        <p:style>
          <a:lnRef idx="2">
            <a:schemeClr val="accent4"/>
          </a:lnRef>
          <a:fillRef idx="1">
            <a:schemeClr val="lt1"/>
          </a:fillRef>
          <a:effectRef idx="0">
            <a:schemeClr val="accent4"/>
          </a:effectRef>
          <a:fontRef idx="minor">
            <a:schemeClr val="dk1"/>
          </a:fontRef>
        </p:style>
        <p:txBody>
          <a:bodyPr/>
          <a:lstStyle/>
          <a:p>
            <a:pPr algn="r" rtl="1">
              <a:lnSpc>
                <a:spcPct val="250000"/>
              </a:lnSpc>
            </a:pPr>
            <a:r>
              <a:rPr lang="fa-IR" sz="2000" b="1" dirty="0">
                <a:solidFill>
                  <a:schemeClr val="dk1"/>
                </a:solidFill>
                <a:cs typeface="2  Nazanin" panose="00000400000000000000" pitchFamily="2" charset="-78"/>
              </a:rPr>
              <a:t>نگهداری در سردخانه یا یخچال واکسن در دمای 2 تا 8 درجه سانتیگراد</a:t>
            </a:r>
            <a:endParaRPr lang="en-US" sz="2000" b="1" dirty="0">
              <a:solidFill>
                <a:schemeClr val="dk1"/>
              </a:solidFill>
              <a:cs typeface="2  Nazanin" panose="00000400000000000000" pitchFamily="2" charset="-78"/>
            </a:endParaRPr>
          </a:p>
          <a:p>
            <a:pPr lvl="0" algn="r" rtl="1">
              <a:lnSpc>
                <a:spcPct val="250000"/>
              </a:lnSpc>
            </a:pPr>
            <a:r>
              <a:rPr lang="fa-IR" sz="2000" b="1" dirty="0">
                <a:solidFill>
                  <a:schemeClr val="dk1"/>
                </a:solidFill>
                <a:cs typeface="2  Nazanin" panose="00000400000000000000" pitchFamily="2" charset="-78"/>
              </a:rPr>
              <a:t>کلیه واکسن ها در همه سطوح (از سطح کشوری تا خانه های بهداشت) قابلیت نگهداری در این دما را دارند.</a:t>
            </a:r>
            <a:endParaRPr lang="en-US" sz="2000" b="1" dirty="0">
              <a:solidFill>
                <a:schemeClr val="dk1"/>
              </a:solidFill>
              <a:cs typeface="2  Nazanin" panose="00000400000000000000" pitchFamily="2" charset="-78"/>
            </a:endParaRPr>
          </a:p>
          <a:p>
            <a:pPr algn="r" rtl="1"/>
            <a:endParaRPr lang="en-US" dirty="0"/>
          </a:p>
        </p:txBody>
      </p:sp>
    </p:spTree>
    <p:extLst>
      <p:ext uri="{BB962C8B-B14F-4D97-AF65-F5344CB8AC3E}">
        <p14:creationId xmlns:p14="http://schemas.microsoft.com/office/powerpoint/2010/main" val="29447034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a:solidFill>
                  <a:srgbClr val="FF0000"/>
                </a:solidFill>
                <a:cs typeface="B Titr" panose="00000700000000000000" pitchFamily="2" charset="-78"/>
              </a:rPr>
              <a:t>نگهداری واکسن در شرایط اضطرار</a:t>
            </a:r>
            <a:endParaRPr lang="en-US" sz="2400" dirty="0">
              <a:solidFill>
                <a:srgbClr val="FF0000"/>
              </a:solidFill>
              <a:cs typeface="B Titr" panose="00000700000000000000" pitchFamily="2" charset="-78"/>
            </a:endParaRPr>
          </a:p>
        </p:txBody>
      </p:sp>
      <p:sp>
        <p:nvSpPr>
          <p:cNvPr id="3" name="Content Placeholder 2"/>
          <p:cNvSpPr>
            <a:spLocks noGrp="1"/>
          </p:cNvSpPr>
          <p:nvPr>
            <p:ph idx="1"/>
          </p:nvPr>
        </p:nvSpPr>
        <p:spPr/>
        <p:style>
          <a:lnRef idx="2">
            <a:schemeClr val="accent4"/>
          </a:lnRef>
          <a:fillRef idx="1">
            <a:schemeClr val="lt1"/>
          </a:fillRef>
          <a:effectRef idx="0">
            <a:schemeClr val="accent4"/>
          </a:effectRef>
          <a:fontRef idx="minor">
            <a:schemeClr val="dk1"/>
          </a:fontRef>
        </p:style>
        <p:txBody>
          <a:bodyPr/>
          <a:lstStyle/>
          <a:p>
            <a:pPr marL="0" lvl="0" indent="0" algn="justLow" rtl="1">
              <a:lnSpc>
                <a:spcPct val="250000"/>
              </a:lnSpc>
              <a:buNone/>
            </a:pPr>
            <a:r>
              <a:rPr lang="fa-IR" sz="2000" b="1" dirty="0">
                <a:solidFill>
                  <a:schemeClr val="dk1"/>
                </a:solidFill>
                <a:cs typeface="B Yagut" pitchFamily="2" charset="-78"/>
              </a:rPr>
              <a:t>در سطح مراکزعرضه خدمات ایمنسازی همه واکسن ها، همواره باید در دمای 8-2 درجه بالای صفر سانتیگراد نگهداری شوند و هرگز نباید یخ بزنند.</a:t>
            </a:r>
            <a:endParaRPr lang="en-US" sz="2000" b="1" dirty="0">
              <a:solidFill>
                <a:schemeClr val="dk1"/>
              </a:solidFill>
              <a:cs typeface="B Yagut" pitchFamily="2" charset="-78"/>
            </a:endParaRPr>
          </a:p>
          <a:p>
            <a:pPr algn="r" rtl="1"/>
            <a:endParaRPr lang="en-US" dirty="0"/>
          </a:p>
        </p:txBody>
      </p:sp>
    </p:spTree>
    <p:extLst>
      <p:ext uri="{BB962C8B-B14F-4D97-AF65-F5344CB8AC3E}">
        <p14:creationId xmlns:p14="http://schemas.microsoft.com/office/powerpoint/2010/main" val="9188971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562074"/>
          </a:xfrm>
          <a:solidFill>
            <a:schemeClr val="bg1"/>
          </a:solidFill>
        </p:spPr>
        <p:txBody>
          <a:bodyPr>
            <a:normAutofit/>
          </a:bodyPr>
          <a:lstStyle/>
          <a:p>
            <a:r>
              <a:rPr lang="fa-IR" sz="2400" b="1" dirty="0">
                <a:solidFill>
                  <a:srgbClr val="FF0000"/>
                </a:solidFill>
                <a:cs typeface="B Titr" panose="00000700000000000000" pitchFamily="2" charset="-78"/>
              </a:rPr>
              <a:t>دمای توصیه شده سازمان جهانی بهداشت برای نگهداری واکسن ها</a:t>
            </a:r>
            <a:endParaRPr lang="en-US" sz="2400" dirty="0">
              <a:solidFill>
                <a:srgbClr val="FF0000"/>
              </a:solidFill>
              <a:cs typeface="B Titr" panose="00000700000000000000" pitchFamily="2" charset="-78"/>
            </a:endParaRPr>
          </a:p>
        </p:txBody>
      </p:sp>
      <p:graphicFrame>
        <p:nvGraphicFramePr>
          <p:cNvPr id="7" name="Table 6"/>
          <p:cNvGraphicFramePr>
            <a:graphicFrameLocks noGrp="1"/>
          </p:cNvGraphicFramePr>
          <p:nvPr>
            <p:extLst>
              <p:ext uri="{D42A27DB-BD31-4B8C-83A1-F6EECF244321}">
                <p14:modId xmlns:p14="http://schemas.microsoft.com/office/powerpoint/2010/main" val="1732055610"/>
              </p:ext>
            </p:extLst>
          </p:nvPr>
        </p:nvGraphicFramePr>
        <p:xfrm>
          <a:off x="179512" y="922510"/>
          <a:ext cx="8280920" cy="5674842"/>
        </p:xfrm>
        <a:graphic>
          <a:graphicData uri="http://schemas.openxmlformats.org/drawingml/2006/table">
            <a:tbl>
              <a:tblPr firstRow="1" firstCol="1" lastRow="1" lastCol="1" bandRow="1" bandCol="1"/>
              <a:tblGrid>
                <a:gridCol w="4140460">
                  <a:extLst>
                    <a:ext uri="{9D8B030D-6E8A-4147-A177-3AD203B41FA5}">
                      <a16:colId xmlns:a16="http://schemas.microsoft.com/office/drawing/2014/main" val="20000"/>
                    </a:ext>
                  </a:extLst>
                </a:gridCol>
                <a:gridCol w="4140460">
                  <a:extLst>
                    <a:ext uri="{9D8B030D-6E8A-4147-A177-3AD203B41FA5}">
                      <a16:colId xmlns:a16="http://schemas.microsoft.com/office/drawing/2014/main" val="20001"/>
                    </a:ext>
                  </a:extLst>
                </a:gridCol>
              </a:tblGrid>
              <a:tr h="666461">
                <a:tc rowSpan="3">
                  <a:txBody>
                    <a:bodyPr/>
                    <a:lstStyle/>
                    <a:p>
                      <a:pPr algn="ctr" rtl="1">
                        <a:lnSpc>
                          <a:spcPct val="107000"/>
                        </a:lnSpc>
                        <a:spcAft>
                          <a:spcPts val="0"/>
                        </a:spcAft>
                      </a:pPr>
                      <a:r>
                        <a:rPr lang="fa-IR" sz="2000" b="1" kern="1200" dirty="0">
                          <a:solidFill>
                            <a:schemeClr val="dk1"/>
                          </a:solidFill>
                          <a:latin typeface="+mn-lt"/>
                          <a:ea typeface="+mn-ea"/>
                          <a:cs typeface="B Yagut" pitchFamily="2" charset="-78"/>
                        </a:rPr>
                        <a:t>نام واکسن</a:t>
                      </a:r>
                      <a:endParaRPr lang="en-US" sz="2000" b="1" kern="1200" dirty="0">
                        <a:solidFill>
                          <a:schemeClr val="dk1"/>
                        </a:solidFill>
                        <a:latin typeface="+mn-lt"/>
                        <a:ea typeface="+mn-ea"/>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2000" b="1" kern="1200" dirty="0">
                          <a:solidFill>
                            <a:schemeClr val="dk1"/>
                          </a:solidFill>
                          <a:latin typeface="+mn-lt"/>
                          <a:ea typeface="+mn-ea"/>
                          <a:cs typeface="B Yagut" pitchFamily="2" charset="-78"/>
                        </a:rPr>
                        <a:t>مرکز بهداشتی درمانی خانه بهداشت و پایگاه بهداشتی</a:t>
                      </a:r>
                      <a:endParaRPr lang="en-US" sz="2000" b="1" kern="1200" dirty="0">
                        <a:solidFill>
                          <a:schemeClr val="dk1"/>
                        </a:solidFill>
                        <a:latin typeface="+mn-lt"/>
                        <a:ea typeface="+mn-ea"/>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5402">
                <a:tc vMerge="1">
                  <a:txBody>
                    <a:bodyPr/>
                    <a:lstStyle/>
                    <a:p>
                      <a:endParaRPr lang="en-US"/>
                    </a:p>
                  </a:txBody>
                  <a:tcPr/>
                </a:tc>
                <a:tc>
                  <a:txBody>
                    <a:bodyPr/>
                    <a:lstStyle/>
                    <a:p>
                      <a:pPr algn="ctr" rtl="1">
                        <a:lnSpc>
                          <a:spcPct val="107000"/>
                        </a:lnSpc>
                        <a:spcAft>
                          <a:spcPts val="0"/>
                        </a:spcAft>
                      </a:pPr>
                      <a:r>
                        <a:rPr lang="fa-IR" sz="2000" b="1" kern="1200" dirty="0">
                          <a:solidFill>
                            <a:schemeClr val="dk1"/>
                          </a:solidFill>
                          <a:latin typeface="+mn-lt"/>
                          <a:ea typeface="+mn-ea"/>
                          <a:cs typeface="B Yagut" pitchFamily="2" charset="-78"/>
                        </a:rPr>
                        <a:t>حداکثر مدت نگهداری</a:t>
                      </a:r>
                      <a:endParaRPr lang="en-US" sz="2000" b="1" kern="1200" dirty="0">
                        <a:solidFill>
                          <a:schemeClr val="dk1"/>
                        </a:solidFill>
                        <a:latin typeface="+mn-lt"/>
                        <a:ea typeface="+mn-ea"/>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33230">
                <a:tc vMerge="1">
                  <a:txBody>
                    <a:bodyPr/>
                    <a:lstStyle/>
                    <a:p>
                      <a:endParaRPr lang="en-US"/>
                    </a:p>
                  </a:txBody>
                  <a:tcPr/>
                </a:tc>
                <a:tc>
                  <a:txBody>
                    <a:bodyPr/>
                    <a:lstStyle/>
                    <a:p>
                      <a:pPr algn="ctr" rtl="1">
                        <a:lnSpc>
                          <a:spcPct val="107000"/>
                        </a:lnSpc>
                        <a:spcAft>
                          <a:spcPts val="0"/>
                        </a:spcAft>
                      </a:pPr>
                      <a:r>
                        <a:rPr lang="fa-IR" sz="2000" b="1" kern="1200" dirty="0">
                          <a:solidFill>
                            <a:schemeClr val="dk1"/>
                          </a:solidFill>
                          <a:latin typeface="+mn-lt"/>
                          <a:ea typeface="+mn-ea"/>
                          <a:cs typeface="B Yagut" pitchFamily="2" charset="-78"/>
                        </a:rPr>
                        <a:t>یک ماه</a:t>
                      </a:r>
                      <a:endParaRPr lang="en-US" sz="2000" b="1" kern="1200" dirty="0">
                        <a:solidFill>
                          <a:schemeClr val="dk1"/>
                        </a:solidFill>
                        <a:latin typeface="+mn-lt"/>
                        <a:ea typeface="+mn-ea"/>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99749">
                <a:tc>
                  <a:txBody>
                    <a:bodyPr/>
                    <a:lstStyle/>
                    <a:p>
                      <a:pPr algn="ctr" rtl="1">
                        <a:lnSpc>
                          <a:spcPct val="107000"/>
                        </a:lnSpc>
                        <a:spcAft>
                          <a:spcPts val="0"/>
                        </a:spcAft>
                      </a:pPr>
                      <a:r>
                        <a:rPr lang="en-US" sz="2000" b="1" kern="1200" dirty="0">
                          <a:solidFill>
                            <a:schemeClr val="dk1"/>
                          </a:solidFill>
                          <a:latin typeface="+mn-lt"/>
                          <a:ea typeface="+mn-ea"/>
                          <a:cs typeface="B Yagut" pitchFamily="2" charset="-78"/>
                        </a:rPr>
                        <a:t>OPV</a:t>
                      </a:r>
                    </a:p>
                    <a:p>
                      <a:pPr algn="ctr" rtl="1">
                        <a:lnSpc>
                          <a:spcPct val="107000"/>
                        </a:lnSpc>
                        <a:spcAft>
                          <a:spcPts val="0"/>
                        </a:spcAft>
                      </a:pPr>
                      <a:r>
                        <a:rPr lang="en-US" sz="2000" b="1" kern="1200" dirty="0">
                          <a:solidFill>
                            <a:schemeClr val="dk1"/>
                          </a:solidFill>
                          <a:latin typeface="+mn-lt"/>
                          <a:ea typeface="+mn-ea"/>
                          <a:cs typeface="B Yagut" pitchFamily="2" charset="-78"/>
                        </a:rPr>
                        <a:t>BCG</a:t>
                      </a:r>
                    </a:p>
                    <a:p>
                      <a:pPr algn="ctr" rtl="1">
                        <a:lnSpc>
                          <a:spcPct val="107000"/>
                        </a:lnSpc>
                        <a:spcAft>
                          <a:spcPts val="800"/>
                        </a:spcAft>
                      </a:pPr>
                      <a:r>
                        <a:rPr lang="en-US" sz="2000" b="1" kern="1200" dirty="0">
                          <a:solidFill>
                            <a:schemeClr val="dk1"/>
                          </a:solidFill>
                          <a:latin typeface="+mn-lt"/>
                          <a:ea typeface="+mn-ea"/>
                          <a:cs typeface="B Yagut" pitchFamily="2" charset="-78"/>
                        </a:rPr>
                        <a:t>Measles</a:t>
                      </a:r>
                    </a:p>
                    <a:p>
                      <a:pPr algn="ctr" rtl="1">
                        <a:lnSpc>
                          <a:spcPct val="107000"/>
                        </a:lnSpc>
                        <a:spcAft>
                          <a:spcPts val="0"/>
                        </a:spcAft>
                      </a:pPr>
                      <a:r>
                        <a:rPr lang="en-US" sz="2000" b="1" kern="1200" dirty="0">
                          <a:solidFill>
                            <a:schemeClr val="dk1"/>
                          </a:solidFill>
                          <a:latin typeface="+mn-lt"/>
                          <a:ea typeface="+mn-ea"/>
                          <a:cs typeface="B Yagut" pitchFamily="2" charset="-78"/>
                        </a:rPr>
                        <a:t>Meningitis</a:t>
                      </a:r>
                    </a:p>
                    <a:p>
                      <a:pPr algn="ctr" rtl="1">
                        <a:lnSpc>
                          <a:spcPct val="107000"/>
                        </a:lnSpc>
                        <a:spcAft>
                          <a:spcPts val="0"/>
                        </a:spcAft>
                      </a:pPr>
                      <a:r>
                        <a:rPr lang="en-US" sz="2000" b="1" kern="1200" dirty="0">
                          <a:solidFill>
                            <a:schemeClr val="dk1"/>
                          </a:solidFill>
                          <a:latin typeface="+mn-lt"/>
                          <a:ea typeface="+mn-ea"/>
                          <a:cs typeface="B Yagut" pitchFamily="2" charset="-78"/>
                        </a:rPr>
                        <a:t>MMR</a:t>
                      </a:r>
                    </a:p>
                    <a:p>
                      <a:pPr algn="ctr" rtl="1">
                        <a:lnSpc>
                          <a:spcPct val="107000"/>
                        </a:lnSpc>
                        <a:spcAft>
                          <a:spcPts val="0"/>
                        </a:spcAft>
                      </a:pPr>
                      <a:r>
                        <a:rPr lang="en-US" sz="2000" b="1" kern="1200" dirty="0">
                          <a:solidFill>
                            <a:schemeClr val="dk1"/>
                          </a:solidFill>
                          <a:latin typeface="+mn-lt"/>
                          <a:ea typeface="+mn-ea"/>
                          <a:cs typeface="B Yagut" pitchFamily="2" charset="-78"/>
                        </a:rPr>
                        <a:t>Yellow Fever</a:t>
                      </a:r>
                    </a:p>
                    <a:p>
                      <a:pPr algn="ctr" rtl="1">
                        <a:lnSpc>
                          <a:spcPct val="107000"/>
                        </a:lnSpc>
                        <a:spcAft>
                          <a:spcPts val="800"/>
                        </a:spcAft>
                      </a:pPr>
                      <a:r>
                        <a:rPr lang="en-US" sz="2000" b="1" kern="1200" dirty="0">
                          <a:solidFill>
                            <a:schemeClr val="dk1"/>
                          </a:solidFill>
                          <a:latin typeface="+mn-lt"/>
                          <a:ea typeface="+mn-ea"/>
                          <a:cs typeface="B Yagut" pitchFamily="2" charset="-78"/>
                        </a:rPr>
                        <a:t>DT/TT/Td</a:t>
                      </a:r>
                    </a:p>
                    <a:p>
                      <a:pPr algn="ctr" rtl="1">
                        <a:lnSpc>
                          <a:spcPct val="107000"/>
                        </a:lnSpc>
                        <a:spcAft>
                          <a:spcPts val="0"/>
                        </a:spcAft>
                      </a:pPr>
                      <a:r>
                        <a:rPr lang="en-US" sz="2000" b="1" kern="1200" dirty="0">
                          <a:solidFill>
                            <a:schemeClr val="dk1"/>
                          </a:solidFill>
                          <a:latin typeface="+mn-lt"/>
                          <a:ea typeface="+mn-ea"/>
                          <a:cs typeface="B Yagut" pitchFamily="2" charset="-78"/>
                        </a:rPr>
                        <a:t>DTP</a:t>
                      </a:r>
                    </a:p>
                    <a:p>
                      <a:pPr algn="ctr" rtl="1">
                        <a:lnSpc>
                          <a:spcPct val="107000"/>
                        </a:lnSpc>
                        <a:spcAft>
                          <a:spcPts val="0"/>
                        </a:spcAft>
                      </a:pPr>
                      <a:r>
                        <a:rPr lang="en-US" sz="2000" b="1" kern="1200" dirty="0" err="1">
                          <a:solidFill>
                            <a:schemeClr val="dk1"/>
                          </a:solidFill>
                          <a:latin typeface="+mn-lt"/>
                          <a:ea typeface="+mn-ea"/>
                          <a:cs typeface="B Yagut" pitchFamily="2" charset="-78"/>
                        </a:rPr>
                        <a:t>DTP-HepB+Hib</a:t>
                      </a:r>
                      <a:r>
                        <a:rPr lang="en-US" sz="2000" b="1" kern="1200" dirty="0">
                          <a:solidFill>
                            <a:schemeClr val="dk1"/>
                          </a:solidFill>
                          <a:latin typeface="+mn-lt"/>
                          <a:ea typeface="+mn-ea"/>
                          <a:cs typeface="B Yagut" pitchFamily="2" charset="-78"/>
                        </a:rPr>
                        <a:t> </a:t>
                      </a:r>
                    </a:p>
                    <a:p>
                      <a:pPr algn="ctr" rtl="1">
                        <a:lnSpc>
                          <a:spcPct val="107000"/>
                        </a:lnSpc>
                        <a:spcAft>
                          <a:spcPts val="800"/>
                        </a:spcAft>
                      </a:pPr>
                      <a:r>
                        <a:rPr lang="en-US" sz="2000" b="1" kern="1200" dirty="0">
                          <a:solidFill>
                            <a:schemeClr val="dk1"/>
                          </a:solidFill>
                          <a:latin typeface="+mn-lt"/>
                          <a:ea typeface="+mn-ea"/>
                          <a:cs typeface="B Yagut" pitchFamily="2" charset="-78"/>
                        </a:rPr>
                        <a:t>Influenza</a:t>
                      </a:r>
                    </a:p>
                    <a:p>
                      <a:pPr algn="ctr" rtl="1">
                        <a:lnSpc>
                          <a:spcPct val="107000"/>
                        </a:lnSpc>
                        <a:spcAft>
                          <a:spcPts val="0"/>
                        </a:spcAft>
                      </a:pPr>
                      <a:r>
                        <a:rPr lang="en-US" sz="2000" b="1" kern="1200" dirty="0">
                          <a:solidFill>
                            <a:schemeClr val="dk1"/>
                          </a:solidFill>
                          <a:latin typeface="+mn-lt"/>
                          <a:ea typeface="+mn-ea"/>
                          <a:cs typeface="B Yagut" pitchFamily="2" charset="-78"/>
                        </a:rPr>
                        <a:t>IPV</a:t>
                      </a:r>
                    </a:p>
                    <a:p>
                      <a:pPr algn="ctr" rtl="1">
                        <a:lnSpc>
                          <a:spcPct val="107000"/>
                        </a:lnSpc>
                        <a:spcAft>
                          <a:spcPts val="800"/>
                        </a:spcAft>
                      </a:pPr>
                      <a:r>
                        <a:rPr lang="en-US" sz="2000" b="1" kern="1200" dirty="0" err="1">
                          <a:solidFill>
                            <a:schemeClr val="dk1"/>
                          </a:solidFill>
                          <a:latin typeface="+mn-lt"/>
                          <a:ea typeface="+mn-ea"/>
                          <a:cs typeface="B Yagut" pitchFamily="2" charset="-78"/>
                        </a:rPr>
                        <a:t>Rabie</a:t>
                      </a:r>
                      <a:endParaRPr lang="en-US" sz="2000" b="1" kern="1200" dirty="0">
                        <a:solidFill>
                          <a:schemeClr val="dk1"/>
                        </a:solidFill>
                        <a:latin typeface="+mn-lt"/>
                        <a:ea typeface="+mn-ea"/>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rtl="1">
                        <a:lnSpc>
                          <a:spcPct val="107000"/>
                        </a:lnSpc>
                        <a:spcAft>
                          <a:spcPts val="0"/>
                        </a:spcAft>
                      </a:pPr>
                      <a:r>
                        <a:rPr lang="fa-IR" sz="2000" b="1" kern="1200" dirty="0">
                          <a:solidFill>
                            <a:schemeClr val="dk1"/>
                          </a:solidFill>
                          <a:latin typeface="+mn-lt"/>
                          <a:ea typeface="+mn-ea"/>
                          <a:cs typeface="B Yagut" pitchFamily="2" charset="-78"/>
                        </a:rPr>
                        <a:t>.</a:t>
                      </a:r>
                      <a:endParaRPr lang="en-US" sz="2000" b="1" kern="1200" dirty="0">
                        <a:solidFill>
                          <a:schemeClr val="dk1"/>
                        </a:solidFill>
                        <a:latin typeface="+mn-lt"/>
                        <a:ea typeface="+mn-ea"/>
                        <a:cs typeface="B Yagut" pitchFamily="2" charset="-78"/>
                      </a:endParaRPr>
                    </a:p>
                    <a:p>
                      <a:pPr marL="71755" marR="71755" algn="ctr">
                        <a:spcBef>
                          <a:spcPts val="300"/>
                        </a:spcBef>
                        <a:spcAft>
                          <a:spcPts val="400"/>
                        </a:spcAft>
                        <a:tabLst>
                          <a:tab pos="2743200" algn="ctr"/>
                          <a:tab pos="5486400" algn="r"/>
                          <a:tab pos="457200" algn="l"/>
                        </a:tabLst>
                      </a:pPr>
                      <a:r>
                        <a:rPr lang="ar-SA" sz="2000" b="1" kern="1200" dirty="0">
                          <a:solidFill>
                            <a:schemeClr val="dk1"/>
                          </a:solidFill>
                          <a:latin typeface="+mn-lt"/>
                          <a:ea typeface="+mn-ea"/>
                          <a:cs typeface="B Yagut" pitchFamily="2" charset="-78"/>
                        </a:rPr>
                        <a:t>در 8-2 درجه سانتیگراد نگهداری کنید</a:t>
                      </a:r>
                      <a:endParaRPr lang="en-US" sz="2000" b="1" kern="1200" dirty="0">
                        <a:solidFill>
                          <a:schemeClr val="dk1"/>
                        </a:solidFill>
                        <a:latin typeface="+mn-lt"/>
                        <a:ea typeface="+mn-ea"/>
                        <a:cs typeface="B Yagut" pitchFamily="2" charset="-78"/>
                      </a:endParaRPr>
                    </a:p>
                    <a:p>
                      <a:pPr marL="71755" marR="71755" algn="ctr" rtl="1">
                        <a:lnSpc>
                          <a:spcPct val="107000"/>
                        </a:lnSpc>
                        <a:spcAft>
                          <a:spcPts val="800"/>
                        </a:spcAft>
                      </a:pPr>
                      <a:r>
                        <a:rPr lang="en-US" sz="2000" b="1" kern="1200" dirty="0">
                          <a:solidFill>
                            <a:schemeClr val="dk1"/>
                          </a:solidFill>
                          <a:latin typeface="+mn-lt"/>
                          <a:ea typeface="+mn-ea"/>
                          <a:cs typeface="B Yagut" pitchFamily="2" charset="-78"/>
                        </a:rPr>
                        <a:t> </a:t>
                      </a:r>
                    </a:p>
                  </a:txBody>
                  <a:tcPr marL="68580" marR="68580" marT="0" marB="0" vert="vert"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480396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229600" cy="1143000"/>
          </a:xfrm>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a:solidFill>
                  <a:srgbClr val="FF0000"/>
                </a:solidFill>
                <a:cs typeface="B Titr" panose="00000700000000000000" pitchFamily="2" charset="-78"/>
              </a:rPr>
              <a:t>نگهداری حلال ها</a:t>
            </a:r>
            <a:endParaRPr lang="en-US" sz="2400" dirty="0">
              <a:solidFill>
                <a:srgbClr val="FF0000"/>
              </a:solidFill>
              <a:cs typeface="B Titr" panose="00000700000000000000" pitchFamily="2" charset="-78"/>
            </a:endParaRPr>
          </a:p>
        </p:txBody>
      </p:sp>
      <p:sp>
        <p:nvSpPr>
          <p:cNvPr id="3" name="Content Placeholder 2"/>
          <p:cNvSpPr>
            <a:spLocks noGrp="1"/>
          </p:cNvSpPr>
          <p:nvPr>
            <p:ph idx="1"/>
          </p:nvPr>
        </p:nvSpPr>
        <p:spPr>
          <a:xfrm>
            <a:off x="467544" y="1844824"/>
            <a:ext cx="8229600" cy="4525963"/>
          </a:xfrm>
        </p:spPr>
        <p:style>
          <a:lnRef idx="2">
            <a:schemeClr val="accent4"/>
          </a:lnRef>
          <a:fillRef idx="1">
            <a:schemeClr val="lt1"/>
          </a:fillRef>
          <a:effectRef idx="0">
            <a:schemeClr val="accent4"/>
          </a:effectRef>
          <a:fontRef idx="minor">
            <a:schemeClr val="dk1"/>
          </a:fontRef>
        </p:style>
        <p:txBody>
          <a:bodyPr>
            <a:normAutofit/>
          </a:bodyPr>
          <a:lstStyle/>
          <a:p>
            <a:pPr marL="0" indent="0" algn="justLow" rtl="1">
              <a:lnSpc>
                <a:spcPct val="250000"/>
              </a:lnSpc>
              <a:buNone/>
            </a:pPr>
            <a:r>
              <a:rPr lang="fa-IR" sz="2000" b="1" dirty="0" smtClean="0">
                <a:solidFill>
                  <a:schemeClr val="dk1"/>
                </a:solidFill>
                <a:cs typeface="2  Nazanin" panose="00000400000000000000" pitchFamily="2" charset="-78"/>
              </a:rPr>
              <a:t>به جزدر </a:t>
            </a:r>
            <a:r>
              <a:rPr lang="fa-IR" sz="2000" b="1" dirty="0">
                <a:solidFill>
                  <a:schemeClr val="dk1"/>
                </a:solidFill>
                <a:cs typeface="2  Nazanin" panose="00000400000000000000" pitchFamily="2" charset="-78"/>
              </a:rPr>
              <a:t>مراکز ارائه خدمت واکسیناسیون حلال ها باید در دمای اتاق نگهداری شوند مگر اینکه با خود واکسن بسته بندی شده باشند. حلال ها هرگز نباید یخ بزنند. در مراکز ارائه خدمات واکسیناسیون، همه حلال ها باید در یخچال نگهداری شوند.</a:t>
            </a:r>
            <a:endParaRPr lang="en-US" sz="2000" b="1" dirty="0">
              <a:solidFill>
                <a:schemeClr val="dk1"/>
              </a:solidFill>
              <a:cs typeface="2  Nazanin" panose="00000400000000000000" pitchFamily="2" charset="-78"/>
            </a:endParaRPr>
          </a:p>
          <a:p>
            <a:pPr algn="r" rtl="1">
              <a:lnSpc>
                <a:spcPct val="200000"/>
              </a:lnSpc>
            </a:pPr>
            <a:endParaRPr lang="en-US" sz="2800" dirty="0">
              <a:cs typeface="B Titr" panose="00000700000000000000" pitchFamily="2" charset="-78"/>
            </a:endParaRPr>
          </a:p>
        </p:txBody>
      </p:sp>
    </p:spTree>
    <p:extLst>
      <p:ext uri="{BB962C8B-B14F-4D97-AF65-F5344CB8AC3E}">
        <p14:creationId xmlns:p14="http://schemas.microsoft.com/office/powerpoint/2010/main" val="3869605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1"/>
            <a:ext cx="8568952" cy="1058235"/>
          </a:xfrm>
        </p:spPr>
        <p:style>
          <a:lnRef idx="2">
            <a:schemeClr val="accent2"/>
          </a:lnRef>
          <a:fillRef idx="1">
            <a:schemeClr val="lt1"/>
          </a:fillRef>
          <a:effectRef idx="0">
            <a:schemeClr val="accent2"/>
          </a:effectRef>
          <a:fontRef idx="minor">
            <a:schemeClr val="dk1"/>
          </a:fontRef>
        </p:style>
        <p:txBody>
          <a:bodyPr>
            <a:normAutofit/>
          </a:bodyPr>
          <a:lstStyle/>
          <a:p>
            <a:pPr rtl="1"/>
            <a:r>
              <a:rPr lang="fa-IR" sz="2400" b="1" dirty="0" smtClean="0">
                <a:solidFill>
                  <a:srgbClr val="FF0000"/>
                </a:solidFill>
                <a:cs typeface="B Titr" panose="00000700000000000000" pitchFamily="2" charset="-78"/>
              </a:rPr>
              <a:t>3-پاسخ به شرایط </a:t>
            </a:r>
            <a:r>
              <a:rPr lang="fa-IR" sz="2400" b="1" dirty="0">
                <a:solidFill>
                  <a:srgbClr val="FF0000"/>
                </a:solidFill>
                <a:cs typeface="B Titr" panose="00000700000000000000" pitchFamily="2" charset="-78"/>
              </a:rPr>
              <a:t>اضطراری در سطح مراکز ارائه خدمات واکسیناسیون</a:t>
            </a:r>
            <a:endParaRPr lang="en-US" sz="2400" dirty="0">
              <a:solidFill>
                <a:srgbClr val="FF0000"/>
              </a:solidFill>
              <a:cs typeface="B Titr" panose="00000700000000000000" pitchFamily="2" charset="-78"/>
            </a:endParaRPr>
          </a:p>
        </p:txBody>
      </p:sp>
      <p:sp>
        <p:nvSpPr>
          <p:cNvPr id="3" name="Content Placeholder 2"/>
          <p:cNvSpPr>
            <a:spLocks noGrp="1"/>
          </p:cNvSpPr>
          <p:nvPr>
            <p:ph idx="1"/>
          </p:nvPr>
        </p:nvSpPr>
        <p:spPr>
          <a:xfrm>
            <a:off x="251520" y="1412776"/>
            <a:ext cx="8496944" cy="5328592"/>
          </a:xfrm>
        </p:spPr>
        <p:style>
          <a:lnRef idx="2">
            <a:schemeClr val="accent4"/>
          </a:lnRef>
          <a:fillRef idx="1">
            <a:schemeClr val="lt1"/>
          </a:fillRef>
          <a:effectRef idx="0">
            <a:schemeClr val="accent4"/>
          </a:effectRef>
          <a:fontRef idx="minor">
            <a:schemeClr val="dk1"/>
          </a:fontRef>
        </p:style>
        <p:txBody>
          <a:bodyPr>
            <a:normAutofit/>
          </a:bodyPr>
          <a:lstStyle/>
          <a:p>
            <a:pPr marL="0" indent="0" algn="justLow" rtl="1">
              <a:lnSpc>
                <a:spcPct val="250000"/>
              </a:lnSpc>
              <a:buNone/>
            </a:pPr>
            <a:endParaRPr lang="fa-IR" sz="2000" b="1" dirty="0" smtClean="0">
              <a:solidFill>
                <a:schemeClr val="dk1"/>
              </a:solidFill>
              <a:cs typeface="B Yagut" pitchFamily="2" charset="-78"/>
            </a:endParaRPr>
          </a:p>
          <a:p>
            <a:pPr marL="0" indent="0" algn="justLow" rtl="1">
              <a:lnSpc>
                <a:spcPct val="250000"/>
              </a:lnSpc>
              <a:buNone/>
            </a:pPr>
            <a:r>
              <a:rPr lang="fa-IR" sz="2000" b="1" dirty="0" smtClean="0">
                <a:solidFill>
                  <a:schemeClr val="dk1"/>
                </a:solidFill>
                <a:cs typeface="B Yagut" pitchFamily="2" charset="-78"/>
              </a:rPr>
              <a:t>مراکز </a:t>
            </a:r>
            <a:r>
              <a:rPr lang="fa-IR" sz="2000" b="1" dirty="0">
                <a:solidFill>
                  <a:schemeClr val="dk1"/>
                </a:solidFill>
                <a:cs typeface="B Yagut" pitchFamily="2" charset="-78"/>
              </a:rPr>
              <a:t>محیطی به صورت ویژه در مقابل خرابی زنجیره سرما آسیب پذیر هستند. معمولاً این مراکز در خارج ساعت اداری بدون نگهبان هستند و فرصت های محافظت کمتری موجود است.</a:t>
            </a:r>
            <a:endParaRPr lang="en-US" sz="2000" b="1" dirty="0">
              <a:solidFill>
                <a:schemeClr val="dk1"/>
              </a:solidFill>
              <a:cs typeface="B Yagut" pitchFamily="2" charset="-78"/>
            </a:endParaRPr>
          </a:p>
        </p:txBody>
      </p:sp>
    </p:spTree>
    <p:extLst>
      <p:ext uri="{BB962C8B-B14F-4D97-AF65-F5344CB8AC3E}">
        <p14:creationId xmlns:p14="http://schemas.microsoft.com/office/powerpoint/2010/main" val="23194122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765132"/>
            <a:ext cx="8640960" cy="504753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r" rtl="1"/>
            <a:r>
              <a:rPr lang="fa-IR" sz="3200" dirty="0"/>
              <a:t> </a:t>
            </a:r>
            <a:endParaRPr lang="en-US" sz="3200" dirty="0"/>
          </a:p>
          <a:p>
            <a:pPr algn="ctr" rtl="1">
              <a:lnSpc>
                <a:spcPct val="250000"/>
              </a:lnSpc>
            </a:pPr>
            <a:r>
              <a:rPr lang="fa-IR" sz="3200" dirty="0" smtClean="0"/>
              <a:t>  </a:t>
            </a:r>
            <a:r>
              <a:rPr lang="fa-IR" sz="2400" b="1" dirty="0">
                <a:solidFill>
                  <a:srgbClr val="FF0000"/>
                </a:solidFill>
                <a:cs typeface="B Titr" panose="00000700000000000000" pitchFamily="2" charset="-78"/>
              </a:rPr>
              <a:t>خرابی یخچال</a:t>
            </a:r>
            <a:endParaRPr lang="en-US" sz="2400" dirty="0">
              <a:solidFill>
                <a:srgbClr val="FF0000"/>
              </a:solidFill>
              <a:cs typeface="B Titr" panose="00000700000000000000" pitchFamily="2" charset="-78"/>
            </a:endParaRPr>
          </a:p>
          <a:p>
            <a:pPr algn="r" rtl="1">
              <a:lnSpc>
                <a:spcPct val="250000"/>
              </a:lnSpc>
            </a:pPr>
            <a:r>
              <a:rPr lang="fa-IR" sz="2400" b="1" dirty="0">
                <a:cs typeface="B Titr" panose="00000700000000000000" pitchFamily="2" charset="-78"/>
              </a:rPr>
              <a:t>پاسخ اولیه: </a:t>
            </a:r>
            <a:endParaRPr lang="en-US" sz="2400" b="1" dirty="0">
              <a:cs typeface="B Titr" panose="00000700000000000000" pitchFamily="2" charset="-78"/>
            </a:endParaRPr>
          </a:p>
          <a:p>
            <a:pPr algn="justLow" rtl="1">
              <a:lnSpc>
                <a:spcPct val="250000"/>
              </a:lnSpc>
            </a:pPr>
            <a:r>
              <a:rPr lang="fa-IR" sz="2000" b="1" dirty="0">
                <a:solidFill>
                  <a:schemeClr val="dk1"/>
                </a:solidFill>
                <a:cs typeface="B Yagut" pitchFamily="2" charset="-78"/>
              </a:rPr>
              <a:t>یخچال های الکتریکی: کنترل کنید برق قطع نشده باشد و اگر برق هست اتصال به برق برقرار باشد. اگر قطع شده دوباره متصل نموده و صبر کنید تا درجه حرارت نرمال شود</a:t>
            </a:r>
            <a:r>
              <a:rPr lang="fa-IR" sz="2000" b="1" dirty="0" smtClean="0">
                <a:solidFill>
                  <a:schemeClr val="dk1"/>
                </a:solidFill>
                <a:cs typeface="B Yagut" pitchFamily="2" charset="-78"/>
              </a:rPr>
              <a:t>.</a:t>
            </a:r>
          </a:p>
          <a:p>
            <a:pPr algn="justLow" rtl="1">
              <a:lnSpc>
                <a:spcPct val="250000"/>
              </a:lnSpc>
            </a:pPr>
            <a:endParaRPr lang="en-US" sz="2000" b="1" dirty="0">
              <a:solidFill>
                <a:schemeClr val="dk1"/>
              </a:solidFill>
              <a:cs typeface="B Yagut" pitchFamily="2" charset="-78"/>
            </a:endParaRPr>
          </a:p>
        </p:txBody>
      </p:sp>
    </p:spTree>
    <p:extLst>
      <p:ext uri="{BB962C8B-B14F-4D97-AF65-F5344CB8AC3E}">
        <p14:creationId xmlns:p14="http://schemas.microsoft.com/office/powerpoint/2010/main" val="7748278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60648"/>
            <a:ext cx="8568952" cy="864096"/>
          </a:xfrm>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smtClean="0">
                <a:solidFill>
                  <a:srgbClr val="FF0000"/>
                </a:solidFill>
                <a:cs typeface="B Titr" panose="00000700000000000000" pitchFamily="2" charset="-78"/>
              </a:rPr>
              <a:t>درصورت خراب بودن یخچال واکسن </a:t>
            </a:r>
            <a:endParaRPr lang="en-US" sz="2400" dirty="0">
              <a:solidFill>
                <a:srgbClr val="FF0000"/>
              </a:solidFill>
              <a:cs typeface="B Titr" panose="00000700000000000000" pitchFamily="2" charset="-78"/>
            </a:endParaRPr>
          </a:p>
        </p:txBody>
      </p:sp>
      <p:sp>
        <p:nvSpPr>
          <p:cNvPr id="3" name="Content Placeholder 2"/>
          <p:cNvSpPr>
            <a:spLocks noGrp="1"/>
          </p:cNvSpPr>
          <p:nvPr>
            <p:ph idx="1"/>
          </p:nvPr>
        </p:nvSpPr>
        <p:spPr>
          <a:xfrm>
            <a:off x="179512" y="1268760"/>
            <a:ext cx="8568952" cy="5112568"/>
          </a:xfrm>
        </p:spPr>
        <p:style>
          <a:lnRef idx="2">
            <a:schemeClr val="accent4"/>
          </a:lnRef>
          <a:fillRef idx="1">
            <a:schemeClr val="lt1"/>
          </a:fillRef>
          <a:effectRef idx="0">
            <a:schemeClr val="accent4"/>
          </a:effectRef>
          <a:fontRef idx="minor">
            <a:schemeClr val="dk1"/>
          </a:fontRef>
        </p:style>
        <p:txBody>
          <a:bodyPr>
            <a:normAutofit fontScale="70000" lnSpcReduction="20000"/>
          </a:bodyPr>
          <a:lstStyle/>
          <a:p>
            <a:pPr marL="0" indent="0" algn="justLow" rtl="1">
              <a:lnSpc>
                <a:spcPct val="170000"/>
              </a:lnSpc>
              <a:buNone/>
            </a:pPr>
            <a:r>
              <a:rPr lang="fa-IR" sz="2600" b="1" dirty="0" smtClean="0">
                <a:solidFill>
                  <a:schemeClr val="dk1"/>
                </a:solidFill>
                <a:cs typeface="B Yagut" pitchFamily="2" charset="-78"/>
              </a:rPr>
              <a:t>الف</a:t>
            </a:r>
            <a:r>
              <a:rPr lang="fa-IR" sz="2600" b="1" dirty="0">
                <a:solidFill>
                  <a:schemeClr val="dk1"/>
                </a:solidFill>
                <a:cs typeface="B Yagut" pitchFamily="2" charset="-78"/>
              </a:rPr>
              <a:t>. در اسرع وقت با مسئول بالاتر خود تماس بگیرید. بخواهید تا کمک مهندسی فراهم شود.</a:t>
            </a:r>
            <a:endParaRPr lang="en-US" sz="2600" b="1" dirty="0">
              <a:solidFill>
                <a:schemeClr val="dk1"/>
              </a:solidFill>
              <a:cs typeface="B Yagut" pitchFamily="2" charset="-78"/>
            </a:endParaRPr>
          </a:p>
          <a:p>
            <a:pPr marL="0" indent="0" algn="justLow" rtl="1">
              <a:lnSpc>
                <a:spcPct val="170000"/>
              </a:lnSpc>
              <a:buNone/>
            </a:pPr>
            <a:r>
              <a:rPr lang="fa-IR" sz="2600" b="1" dirty="0">
                <a:solidFill>
                  <a:schemeClr val="dk1"/>
                </a:solidFill>
                <a:cs typeface="B Yagut" pitchFamily="2" charset="-78"/>
              </a:rPr>
              <a:t>ب. از یخچال دیگری استفاده کنید: اگر در داخل مرکز و یا در همسایگی دسترسی به یخچال سالم وجود دارد، واکسن و تجهیزات کنترل درجه حرارت را به آن منتقل کنید. در محل جدید هم روزی دو مرتبه دما را پایش و ثبت نمایید.</a:t>
            </a:r>
            <a:endParaRPr lang="en-US" sz="2600" b="1" dirty="0">
              <a:solidFill>
                <a:schemeClr val="dk1"/>
              </a:solidFill>
              <a:cs typeface="B Yagut" pitchFamily="2" charset="-78"/>
            </a:endParaRPr>
          </a:p>
          <a:p>
            <a:pPr marL="0" indent="0" algn="justLow" rtl="1">
              <a:lnSpc>
                <a:spcPct val="170000"/>
              </a:lnSpc>
              <a:buNone/>
            </a:pPr>
            <a:r>
              <a:rPr lang="fa-IR" sz="2600" b="1" dirty="0">
                <a:solidFill>
                  <a:schemeClr val="dk1"/>
                </a:solidFill>
                <a:cs typeface="B Yagut" pitchFamily="2" charset="-78"/>
              </a:rPr>
              <a:t>ج. از کلد باکس استفاده نمایید: اگر به آیس پک منجمد دسترسی دارید، آنها را آماده نمایید و در داخل کلد باکس به همراه واکسن ها قرار دهید. اگر آیس پک ندارید، از منابع محلی یخ تهیه کنید. یخ ها را در داخل کیسه پلاستیکی گذاشته و داخل کلد باکس بگذارید. اگر به کلد باکس دسترسی ندارید، کیسه های یخ  را در کف یخچال قرار داده و آیس پک و یا کیسه های یخ را از نظر آب شدن پایش نموده و در صورت نیاز تعویض کنید.</a:t>
            </a:r>
            <a:endParaRPr lang="en-US" sz="2600" b="1" dirty="0">
              <a:solidFill>
                <a:schemeClr val="dk1"/>
              </a:solidFill>
              <a:cs typeface="B Yagut" pitchFamily="2" charset="-78"/>
            </a:endParaRPr>
          </a:p>
          <a:p>
            <a:pPr marL="0" indent="0" algn="justLow" rtl="1">
              <a:lnSpc>
                <a:spcPct val="170000"/>
              </a:lnSpc>
              <a:buNone/>
            </a:pPr>
            <a:r>
              <a:rPr lang="fa-IR" sz="2600" b="1" dirty="0">
                <a:solidFill>
                  <a:schemeClr val="dk1"/>
                </a:solidFill>
                <a:cs typeface="B Yagut" pitchFamily="2" charset="-78"/>
              </a:rPr>
              <a:t>د. شاخص </a:t>
            </a:r>
            <a:r>
              <a:rPr lang="en-US" sz="2600" b="1" dirty="0">
                <a:solidFill>
                  <a:schemeClr val="dk1"/>
                </a:solidFill>
                <a:cs typeface="B Yagut" pitchFamily="2" charset="-78"/>
              </a:rPr>
              <a:t>VVM</a:t>
            </a:r>
            <a:r>
              <a:rPr lang="fa-IR" sz="2600" b="1" dirty="0">
                <a:solidFill>
                  <a:schemeClr val="dk1"/>
                </a:solidFill>
                <a:cs typeface="B Yagut" pitchFamily="2" charset="-78"/>
              </a:rPr>
              <a:t> را چک نمایید: قبل از استفاده از واکسن، حتما شاخص </a:t>
            </a:r>
            <a:r>
              <a:rPr lang="en-US" sz="2600" b="1" dirty="0">
                <a:solidFill>
                  <a:schemeClr val="dk1"/>
                </a:solidFill>
                <a:cs typeface="B Yagut" pitchFamily="2" charset="-78"/>
              </a:rPr>
              <a:t>VVM</a:t>
            </a:r>
            <a:r>
              <a:rPr lang="fa-IR" sz="2600" b="1" dirty="0">
                <a:solidFill>
                  <a:schemeClr val="dk1"/>
                </a:solidFill>
                <a:cs typeface="B Yagut" pitchFamily="2" charset="-78"/>
              </a:rPr>
              <a:t> را چک نمایید. اگر شاخص به مرحله عدم استفاده رسیده، طبق دستورالعما استاندارد معدوم سازی واکسنها اقدام </a:t>
            </a:r>
            <a:r>
              <a:rPr lang="fa-IR" sz="2600" b="1" dirty="0" smtClean="0">
                <a:solidFill>
                  <a:schemeClr val="dk1"/>
                </a:solidFill>
                <a:cs typeface="B Yagut" pitchFamily="2" charset="-78"/>
              </a:rPr>
              <a:t>شود.</a:t>
            </a:r>
            <a:endParaRPr lang="en-US" sz="2600" b="1" dirty="0">
              <a:solidFill>
                <a:schemeClr val="dk1"/>
              </a:solidFill>
              <a:cs typeface="B Yagut" pitchFamily="2" charset="-78"/>
            </a:endParaRPr>
          </a:p>
        </p:txBody>
      </p:sp>
    </p:spTree>
    <p:extLst>
      <p:ext uri="{BB962C8B-B14F-4D97-AF65-F5344CB8AC3E}">
        <p14:creationId xmlns:p14="http://schemas.microsoft.com/office/powerpoint/2010/main" val="16447279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زنجیره سرما\۲۰۱۷۰۱۰۸_۱۳۰۵۴۳.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2755743" y="780761"/>
            <a:ext cx="4959391" cy="5647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86819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352928" cy="1008112"/>
          </a:xfrm>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a:solidFill>
                  <a:srgbClr val="FF0000"/>
                </a:solidFill>
                <a:cs typeface="B Titr" panose="00000700000000000000" pitchFamily="2" charset="-78"/>
              </a:rPr>
              <a:t>استفاده معمول و نگهداري از يخچال</a:t>
            </a:r>
            <a:endParaRPr lang="en-US" sz="2400" b="1" dirty="0">
              <a:solidFill>
                <a:srgbClr val="FF0000"/>
              </a:solidFill>
              <a:cs typeface="B Titr" panose="00000700000000000000" pitchFamily="2" charset="-78"/>
            </a:endParaRPr>
          </a:p>
        </p:txBody>
      </p:sp>
      <p:sp>
        <p:nvSpPr>
          <p:cNvPr id="3" name="Content Placeholder 2"/>
          <p:cNvSpPr>
            <a:spLocks noGrp="1"/>
          </p:cNvSpPr>
          <p:nvPr>
            <p:ph idx="1"/>
          </p:nvPr>
        </p:nvSpPr>
        <p:spPr>
          <a:xfrm>
            <a:off x="323528" y="1484784"/>
            <a:ext cx="8496944" cy="5040560"/>
          </a:xfrm>
        </p:spPr>
        <p:style>
          <a:lnRef idx="2">
            <a:schemeClr val="accent4"/>
          </a:lnRef>
          <a:fillRef idx="1">
            <a:schemeClr val="lt1"/>
          </a:fillRef>
          <a:effectRef idx="0">
            <a:schemeClr val="accent4"/>
          </a:effectRef>
          <a:fontRef idx="minor">
            <a:schemeClr val="dk1"/>
          </a:fontRef>
        </p:style>
        <p:txBody>
          <a:bodyPr>
            <a:normAutofit/>
          </a:bodyPr>
          <a:lstStyle/>
          <a:p>
            <a:pPr algn="justLow" rtl="1">
              <a:lnSpc>
                <a:spcPct val="250000"/>
              </a:lnSpc>
            </a:pPr>
            <a:r>
              <a:rPr lang="fa-IR" sz="2000" b="1" dirty="0">
                <a:solidFill>
                  <a:schemeClr val="dk1"/>
                </a:solidFill>
                <a:cs typeface="2  Nazanin" panose="00000400000000000000" pitchFamily="2" charset="-78"/>
              </a:rPr>
              <a:t>الف. هرگز داخل يخچال يا فريزر مخصوص واكسن، مواد غذايي يا آشاميدني قرار ندهيد. استفاده شخصي از يخچال واكسن كاملاً ممنوع مي باشد.</a:t>
            </a:r>
            <a:endParaRPr lang="en-US" sz="2000" b="1" dirty="0">
              <a:solidFill>
                <a:schemeClr val="dk1"/>
              </a:solidFill>
              <a:cs typeface="2  Nazanin" panose="00000400000000000000" pitchFamily="2" charset="-78"/>
            </a:endParaRPr>
          </a:p>
          <a:p>
            <a:pPr algn="justLow" rtl="1">
              <a:lnSpc>
                <a:spcPct val="250000"/>
              </a:lnSpc>
            </a:pPr>
            <a:r>
              <a:rPr lang="fa-IR" sz="2000" b="1" dirty="0">
                <a:solidFill>
                  <a:schemeClr val="dk1"/>
                </a:solidFill>
                <a:cs typeface="2  Nazanin" panose="00000400000000000000" pitchFamily="2" charset="-78"/>
              </a:rPr>
              <a:t>ب. هرگز ويال واكسن هاي حساس به يخ زدگي و يا حلال ها را در مجاورت يخدان يخچال قرار ندهيد. بين جعبه هاي واكسن فاصله بگذاريد تا هوا گردش نمايد.</a:t>
            </a:r>
            <a:endParaRPr lang="en-US" sz="2000" b="1" dirty="0">
              <a:solidFill>
                <a:schemeClr val="dk1"/>
              </a:solidFill>
              <a:cs typeface="2  Nazanin" panose="00000400000000000000" pitchFamily="2" charset="-78"/>
            </a:endParaRPr>
          </a:p>
          <a:p>
            <a:pPr algn="justLow" rtl="1">
              <a:lnSpc>
                <a:spcPct val="250000"/>
              </a:lnSpc>
            </a:pPr>
            <a:r>
              <a:rPr lang="fa-IR" sz="2000" b="1" dirty="0">
                <a:solidFill>
                  <a:schemeClr val="dk1"/>
                </a:solidFill>
                <a:cs typeface="2  Nazanin" panose="00000400000000000000" pitchFamily="2" charset="-78"/>
              </a:rPr>
              <a:t>پ. از پر نمودن زيادي يخچال خودداري كنيد چون مانع خنك سازي مناسب مي شود.</a:t>
            </a:r>
            <a:endParaRPr lang="en-US" sz="2000" b="1" dirty="0">
              <a:solidFill>
                <a:schemeClr val="dk1"/>
              </a:solidFill>
              <a:cs typeface="2  Nazanin" panose="00000400000000000000" pitchFamily="2" charset="-78"/>
            </a:endParaRPr>
          </a:p>
          <a:p>
            <a:pPr algn="r" rtl="1"/>
            <a:endParaRPr lang="en-US" sz="2800" dirty="0">
              <a:cs typeface="2  Nazanin" panose="00000400000000000000" pitchFamily="2" charset="-78"/>
            </a:endParaRPr>
          </a:p>
        </p:txBody>
      </p:sp>
    </p:spTree>
    <p:extLst>
      <p:ext uri="{BB962C8B-B14F-4D97-AF65-F5344CB8AC3E}">
        <p14:creationId xmlns:p14="http://schemas.microsoft.com/office/powerpoint/2010/main" val="40630440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404665"/>
            <a:ext cx="7990656" cy="720080"/>
          </a:xfrm>
        </p:spPr>
        <p:txBody>
          <a:bodyPr>
            <a:normAutofit fontScale="90000"/>
          </a:bodyPr>
          <a:lstStyle/>
          <a:p>
            <a:r>
              <a:rPr lang="fa-IR" dirty="0" smtClean="0">
                <a:solidFill>
                  <a:srgbClr val="0070C0"/>
                </a:solidFill>
                <a:cs typeface="B Titr TG E" panose="00000700000000000000" pitchFamily="2" charset="-78"/>
              </a:rPr>
              <a:t>تعریف زنجیره سرما</a:t>
            </a:r>
            <a:endParaRPr lang="en-US" dirty="0">
              <a:solidFill>
                <a:srgbClr val="0070C0"/>
              </a:solidFill>
              <a:cs typeface="B Titr TG E" panose="00000700000000000000" pitchFamily="2" charset="-78"/>
            </a:endParaRPr>
          </a:p>
        </p:txBody>
      </p:sp>
      <p:sp>
        <p:nvSpPr>
          <p:cNvPr id="3" name="Subtitle 2"/>
          <p:cNvSpPr>
            <a:spLocks noGrp="1"/>
          </p:cNvSpPr>
          <p:nvPr>
            <p:ph type="subTitle" idx="1"/>
          </p:nvPr>
        </p:nvSpPr>
        <p:spPr>
          <a:xfrm>
            <a:off x="1619672" y="1556792"/>
            <a:ext cx="5904656" cy="2736304"/>
          </a:xfrm>
        </p:spPr>
        <p:txBody>
          <a:bodyPr>
            <a:normAutofit/>
          </a:bodyPr>
          <a:lstStyle/>
          <a:p>
            <a:pPr lvl="1"/>
            <a:r>
              <a:rPr lang="fa-IR" sz="2400" b="1" dirty="0" smtClean="0">
                <a:solidFill>
                  <a:schemeClr val="accent6">
                    <a:lumMod val="50000"/>
                  </a:schemeClr>
                </a:solidFill>
                <a:cs typeface="B Titr" panose="00000700000000000000" pitchFamily="2" charset="-78"/>
              </a:rPr>
              <a:t>به </a:t>
            </a:r>
            <a:r>
              <a:rPr lang="fa-IR" sz="2400" b="1" dirty="0">
                <a:solidFill>
                  <a:schemeClr val="accent6">
                    <a:lumMod val="50000"/>
                  </a:schemeClr>
                </a:solidFill>
                <a:cs typeface="B Titr" panose="00000700000000000000" pitchFamily="2" charset="-78"/>
              </a:rPr>
              <a:t>مجموعه تجهيزات و امكاناتي كه موجب </a:t>
            </a:r>
            <a:r>
              <a:rPr lang="fa-IR" sz="2400" b="1" dirty="0" smtClean="0">
                <a:solidFill>
                  <a:schemeClr val="accent6">
                    <a:lumMod val="50000"/>
                  </a:schemeClr>
                </a:solidFill>
                <a:cs typeface="B Titr" panose="00000700000000000000" pitchFamily="2" charset="-78"/>
              </a:rPr>
              <a:t>مي شود </a:t>
            </a:r>
            <a:r>
              <a:rPr lang="fa-IR" sz="2400" b="1" dirty="0">
                <a:solidFill>
                  <a:schemeClr val="accent6">
                    <a:lumMod val="50000"/>
                  </a:schemeClr>
                </a:solidFill>
                <a:cs typeface="B Titr" panose="00000700000000000000" pitchFamily="2" charset="-78"/>
              </a:rPr>
              <a:t>دماي واكسن از زمان توليد</a:t>
            </a:r>
          </a:p>
          <a:p>
            <a:pPr lvl="1"/>
            <a:r>
              <a:rPr lang="fa-IR" sz="2400" b="1" dirty="0">
                <a:solidFill>
                  <a:schemeClr val="accent6">
                    <a:lumMod val="50000"/>
                  </a:schemeClr>
                </a:solidFill>
                <a:cs typeface="B Titr" panose="00000700000000000000" pitchFamily="2" charset="-78"/>
              </a:rPr>
              <a:t>تا زمان مصرف حفظ شود و يا به عبارت ديگر به نظامي مركب از افراد و تجهيزات كه </a:t>
            </a:r>
            <a:r>
              <a:rPr lang="fa-IR" sz="2400" b="1" dirty="0" smtClean="0">
                <a:solidFill>
                  <a:schemeClr val="accent6">
                    <a:lumMod val="50000"/>
                  </a:schemeClr>
                </a:solidFill>
                <a:cs typeface="B Titr" panose="00000700000000000000" pitchFamily="2" charset="-78"/>
              </a:rPr>
              <a:t>اطمينان</a:t>
            </a:r>
            <a:endParaRPr lang="fa-IR" sz="2400" b="1" dirty="0">
              <a:solidFill>
                <a:schemeClr val="accent6">
                  <a:lumMod val="50000"/>
                </a:schemeClr>
              </a:solidFill>
              <a:cs typeface="B Titr" panose="00000700000000000000" pitchFamily="2" charset="-78"/>
            </a:endParaRPr>
          </a:p>
          <a:p>
            <a:pPr lvl="1"/>
            <a:r>
              <a:rPr lang="fa-IR" sz="2400" b="1" dirty="0">
                <a:solidFill>
                  <a:schemeClr val="accent6">
                    <a:lumMod val="50000"/>
                  </a:schemeClr>
                </a:solidFill>
                <a:cs typeface="B Titr" panose="00000700000000000000" pitchFamily="2" charset="-78"/>
              </a:rPr>
              <a:t>مي دهد واكسن مؤثر به مصرف كننده برسد زنجيره سرما گفته مي شود.</a:t>
            </a:r>
            <a:endParaRPr lang="en-US" sz="2400" b="1" dirty="0">
              <a:solidFill>
                <a:schemeClr val="accent6">
                  <a:lumMod val="50000"/>
                </a:schemeClr>
              </a:solidFill>
              <a:cs typeface="B Titr" panose="00000700000000000000" pitchFamily="2" charset="-78"/>
            </a:endParaRPr>
          </a:p>
        </p:txBody>
      </p:sp>
    </p:spTree>
    <p:extLst>
      <p:ext uri="{BB962C8B-B14F-4D97-AF65-F5344CB8AC3E}">
        <p14:creationId xmlns:p14="http://schemas.microsoft.com/office/powerpoint/2010/main" val="36623193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640960" cy="914400"/>
          </a:xfrm>
        </p:spPr>
        <p:style>
          <a:lnRef idx="2">
            <a:schemeClr val="accent2"/>
          </a:lnRef>
          <a:fillRef idx="1">
            <a:schemeClr val="lt1"/>
          </a:fillRef>
          <a:effectRef idx="0">
            <a:schemeClr val="accent2"/>
          </a:effectRef>
          <a:fontRef idx="minor">
            <a:schemeClr val="dk1"/>
          </a:fontRef>
        </p:style>
        <p:txBody>
          <a:bodyPr>
            <a:normAutofit fontScale="90000"/>
          </a:bodyPr>
          <a:lstStyle/>
          <a:p>
            <a:r>
              <a:rPr lang="fa-IR" sz="2700" b="1" dirty="0" smtClean="0">
                <a:solidFill>
                  <a:srgbClr val="FF0000"/>
                </a:solidFill>
                <a:cs typeface="B Titr" panose="00000700000000000000" pitchFamily="2" charset="-78"/>
              </a:rPr>
              <a:t/>
            </a:r>
            <a:br>
              <a:rPr lang="fa-IR" sz="2700" b="1" dirty="0" smtClean="0">
                <a:solidFill>
                  <a:srgbClr val="FF0000"/>
                </a:solidFill>
                <a:cs typeface="B Titr" panose="00000700000000000000" pitchFamily="2" charset="-78"/>
              </a:rPr>
            </a:br>
            <a:r>
              <a:rPr lang="fa-IR" sz="2700" b="1" dirty="0" smtClean="0">
                <a:solidFill>
                  <a:srgbClr val="FF0000"/>
                </a:solidFill>
                <a:cs typeface="B Titr" panose="00000700000000000000" pitchFamily="2" charset="-78"/>
              </a:rPr>
              <a:t/>
            </a:r>
            <a:br>
              <a:rPr lang="fa-IR" sz="2700" b="1" dirty="0" smtClean="0">
                <a:solidFill>
                  <a:srgbClr val="FF0000"/>
                </a:solidFill>
                <a:cs typeface="B Titr" panose="00000700000000000000" pitchFamily="2" charset="-78"/>
              </a:rPr>
            </a:br>
            <a:r>
              <a:rPr lang="fa-IR" sz="2700" b="1" dirty="0" smtClean="0">
                <a:solidFill>
                  <a:srgbClr val="FF0000"/>
                </a:solidFill>
                <a:cs typeface="B Titr" panose="00000700000000000000" pitchFamily="2" charset="-78"/>
              </a:rPr>
              <a:t>نحوه </a:t>
            </a:r>
            <a:r>
              <a:rPr lang="fa-IR" sz="2700" b="1" dirty="0">
                <a:solidFill>
                  <a:srgbClr val="FF0000"/>
                </a:solidFill>
                <a:cs typeface="B Titr" panose="00000700000000000000" pitchFamily="2" charset="-78"/>
              </a:rPr>
              <a:t>برفک زدايي يخچال</a:t>
            </a:r>
            <a:r>
              <a:rPr lang="en-US" dirty="0"/>
              <a:t/>
            </a:r>
            <a:br>
              <a:rPr lang="en-US" dirty="0"/>
            </a:br>
            <a:endParaRPr lang="en-US" dirty="0"/>
          </a:p>
        </p:txBody>
      </p:sp>
      <p:sp>
        <p:nvSpPr>
          <p:cNvPr id="3" name="Content Placeholder 2"/>
          <p:cNvSpPr>
            <a:spLocks noGrp="1"/>
          </p:cNvSpPr>
          <p:nvPr>
            <p:ph idx="1"/>
          </p:nvPr>
        </p:nvSpPr>
        <p:spPr>
          <a:xfrm>
            <a:off x="251520" y="1340768"/>
            <a:ext cx="8640960" cy="5400600"/>
          </a:xfrm>
        </p:spPr>
        <p:style>
          <a:lnRef idx="2">
            <a:schemeClr val="accent4"/>
          </a:lnRef>
          <a:fillRef idx="1">
            <a:schemeClr val="lt1"/>
          </a:fillRef>
          <a:effectRef idx="0">
            <a:schemeClr val="accent4"/>
          </a:effectRef>
          <a:fontRef idx="minor">
            <a:schemeClr val="dk1"/>
          </a:fontRef>
        </p:style>
        <p:txBody>
          <a:bodyPr>
            <a:normAutofit fontScale="92500" lnSpcReduction="20000"/>
          </a:bodyPr>
          <a:lstStyle/>
          <a:p>
            <a:pPr marL="0" indent="0" algn="justLow" rtl="1">
              <a:buNone/>
            </a:pPr>
            <a:r>
              <a:rPr lang="fa-IR" sz="2000" b="1" dirty="0">
                <a:solidFill>
                  <a:schemeClr val="dk1"/>
                </a:solidFill>
                <a:cs typeface="B Yagut" pitchFamily="2" charset="-78"/>
              </a:rPr>
              <a:t>گام اول: محتويات يخچال را به محل ايمن و مناسب منتقل نماييد.</a:t>
            </a:r>
            <a:endParaRPr lang="en-US" sz="2000" b="1" dirty="0">
              <a:solidFill>
                <a:schemeClr val="dk1"/>
              </a:solidFill>
              <a:cs typeface="B Yagut" pitchFamily="2" charset="-78"/>
            </a:endParaRPr>
          </a:p>
          <a:p>
            <a:pPr marL="0" indent="0" algn="justLow" rtl="1">
              <a:buNone/>
            </a:pPr>
            <a:r>
              <a:rPr lang="fa-IR" sz="2000" b="1" dirty="0">
                <a:solidFill>
                  <a:schemeClr val="dk1"/>
                </a:solidFill>
                <a:cs typeface="B Yagut" pitchFamily="2" charset="-78"/>
              </a:rPr>
              <a:t>واكسن ها را به يخچال و يا كلد باكس آماده شده بوسيله آيس پك هاي مناسب شده، منتقل نماييد.</a:t>
            </a:r>
            <a:endParaRPr lang="en-US" sz="2000" b="1" dirty="0">
              <a:solidFill>
                <a:schemeClr val="dk1"/>
              </a:solidFill>
              <a:cs typeface="B Yagut" pitchFamily="2" charset="-78"/>
            </a:endParaRPr>
          </a:p>
          <a:p>
            <a:pPr marL="0" indent="0" algn="justLow" rtl="1">
              <a:lnSpc>
                <a:spcPct val="150000"/>
              </a:lnSpc>
              <a:buNone/>
            </a:pPr>
            <a:r>
              <a:rPr lang="fa-IR" sz="2000" b="1" dirty="0" smtClean="0">
                <a:solidFill>
                  <a:schemeClr val="dk1"/>
                </a:solidFill>
                <a:cs typeface="B Yagut" pitchFamily="2" charset="-78"/>
              </a:rPr>
              <a:t>آيس </a:t>
            </a:r>
            <a:r>
              <a:rPr lang="fa-IR" sz="2000" b="1" dirty="0">
                <a:solidFill>
                  <a:schemeClr val="dk1"/>
                </a:solidFill>
                <a:cs typeface="B Yagut" pitchFamily="2" charset="-78"/>
              </a:rPr>
              <a:t>پك هاي منجمد را هم به فريزر و يا كلد باكس ديگر جابجا كنيد.</a:t>
            </a:r>
            <a:endParaRPr lang="en-US" sz="2000" b="1" dirty="0">
              <a:solidFill>
                <a:schemeClr val="dk1"/>
              </a:solidFill>
              <a:cs typeface="B Yagut" pitchFamily="2" charset="-78"/>
            </a:endParaRPr>
          </a:p>
          <a:p>
            <a:pPr marL="0" indent="0" algn="justLow" rtl="1">
              <a:lnSpc>
                <a:spcPct val="150000"/>
              </a:lnSpc>
              <a:buNone/>
            </a:pPr>
            <a:r>
              <a:rPr lang="fa-IR" sz="2000" b="1" dirty="0">
                <a:solidFill>
                  <a:schemeClr val="dk1"/>
                </a:solidFill>
                <a:cs typeface="B Yagut" pitchFamily="2" charset="-78"/>
              </a:rPr>
              <a:t>گام دوم: برق يخچال يا فريزر را قطع كنيد.</a:t>
            </a:r>
            <a:endParaRPr lang="en-US" sz="2000" b="1" dirty="0">
              <a:solidFill>
                <a:schemeClr val="dk1"/>
              </a:solidFill>
              <a:cs typeface="B Yagut" pitchFamily="2" charset="-78"/>
            </a:endParaRPr>
          </a:p>
          <a:p>
            <a:pPr marL="0" indent="0" algn="justLow" rtl="1">
              <a:lnSpc>
                <a:spcPct val="150000"/>
              </a:lnSpc>
              <a:buNone/>
            </a:pPr>
            <a:r>
              <a:rPr lang="fa-IR" sz="2000" b="1" dirty="0">
                <a:solidFill>
                  <a:schemeClr val="dk1"/>
                </a:solidFill>
                <a:cs typeface="B Yagut" pitchFamily="2" charset="-78"/>
              </a:rPr>
              <a:t>گام سوم: درب دستگاه را باز بگذاريد و صبر كنيد تا اينكه يخ ها آب شوند. هرگز با چاقو يا جسم ديگري براي جدا سازي يخ ها اقدام نكنيد. اين امر مي تواند صدمه جدي به دستگاه بزند. اگر تلاش داريد كه يخ زدايي سريعتر انجام شود، مي توانيد يك ظرف حاوي آب جوش داخل يخچال بگذاريد و درب را ببنديد.</a:t>
            </a:r>
            <a:endParaRPr lang="en-US" sz="2000" b="1" dirty="0">
              <a:solidFill>
                <a:schemeClr val="dk1"/>
              </a:solidFill>
              <a:cs typeface="B Yagut" pitchFamily="2" charset="-78"/>
            </a:endParaRPr>
          </a:p>
          <a:p>
            <a:pPr marL="0" indent="0" algn="justLow" rtl="1">
              <a:lnSpc>
                <a:spcPct val="150000"/>
              </a:lnSpc>
              <a:buNone/>
            </a:pPr>
            <a:r>
              <a:rPr lang="fa-IR" sz="2000" b="1" dirty="0">
                <a:solidFill>
                  <a:schemeClr val="dk1"/>
                </a:solidFill>
                <a:cs typeface="B Yagut" pitchFamily="2" charset="-78"/>
              </a:rPr>
              <a:t>گام چهارم: داخل دستگاه را تميز و خشك نماييد.</a:t>
            </a:r>
            <a:endParaRPr lang="en-US" sz="2000" b="1" dirty="0">
              <a:solidFill>
                <a:schemeClr val="dk1"/>
              </a:solidFill>
              <a:cs typeface="B Yagut" pitchFamily="2" charset="-78"/>
            </a:endParaRPr>
          </a:p>
          <a:p>
            <a:pPr marL="0" indent="0" algn="justLow" rtl="1">
              <a:lnSpc>
                <a:spcPct val="150000"/>
              </a:lnSpc>
              <a:buNone/>
            </a:pPr>
            <a:r>
              <a:rPr lang="fa-IR" sz="2000" b="1" dirty="0">
                <a:solidFill>
                  <a:schemeClr val="dk1"/>
                </a:solidFill>
                <a:cs typeface="B Yagut" pitchFamily="2" charset="-78"/>
              </a:rPr>
              <a:t>گام پنجم: دوباره برق را وصل نموده و يخچال را روشن كنيد.</a:t>
            </a:r>
            <a:endParaRPr lang="en-US" sz="2000" b="1" dirty="0">
              <a:solidFill>
                <a:schemeClr val="dk1"/>
              </a:solidFill>
              <a:cs typeface="B Yagut" pitchFamily="2" charset="-78"/>
            </a:endParaRPr>
          </a:p>
          <a:p>
            <a:pPr marL="0" indent="0" algn="justLow" rtl="1">
              <a:lnSpc>
                <a:spcPct val="150000"/>
              </a:lnSpc>
              <a:buNone/>
            </a:pPr>
            <a:r>
              <a:rPr lang="fa-IR" sz="2000" b="1" dirty="0">
                <a:solidFill>
                  <a:schemeClr val="dk1"/>
                </a:solidFill>
                <a:cs typeface="B Yagut" pitchFamily="2" charset="-78"/>
              </a:rPr>
              <a:t>گام ششم: بعد از رسيدن حرارت داخل يخچال به محدوده مناسب، واكسن ها را دوباره به آن برگردانيد و در محل خود قرار دهيد.</a:t>
            </a:r>
            <a:endParaRPr lang="en-US" sz="2000" b="1" dirty="0">
              <a:solidFill>
                <a:schemeClr val="dk1"/>
              </a:solidFill>
              <a:cs typeface="B Yagut" pitchFamily="2" charset="-78"/>
            </a:endParaRPr>
          </a:p>
          <a:p>
            <a:pPr algn="r"/>
            <a:endParaRPr lang="en-US" sz="2000" dirty="0">
              <a:cs typeface="B Titr" panose="00000700000000000000" pitchFamily="2" charset="-78"/>
            </a:endParaRPr>
          </a:p>
        </p:txBody>
      </p:sp>
    </p:spTree>
    <p:extLst>
      <p:ext uri="{BB962C8B-B14F-4D97-AF65-F5344CB8AC3E}">
        <p14:creationId xmlns:p14="http://schemas.microsoft.com/office/powerpoint/2010/main" val="13349034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80920" cy="850106"/>
          </a:xfrm>
        </p:spPr>
        <p:style>
          <a:lnRef idx="2">
            <a:schemeClr val="accent2"/>
          </a:lnRef>
          <a:fillRef idx="1">
            <a:schemeClr val="lt1"/>
          </a:fillRef>
          <a:effectRef idx="0">
            <a:schemeClr val="accent2"/>
          </a:effectRef>
          <a:fontRef idx="minor">
            <a:schemeClr val="dk1"/>
          </a:fontRef>
        </p:style>
        <p:txBody>
          <a:bodyPr>
            <a:normAutofit fontScale="90000"/>
          </a:bodyPr>
          <a:lstStyle/>
          <a:p>
            <a:r>
              <a:rPr lang="en-US" sz="2700" b="1" dirty="0" smtClean="0">
                <a:solidFill>
                  <a:srgbClr val="FF0000"/>
                </a:solidFill>
                <a:cs typeface="B Titr" panose="00000700000000000000" pitchFamily="2" charset="-78"/>
              </a:rPr>
              <a:t/>
            </a:r>
            <a:br>
              <a:rPr lang="en-US" sz="2700" b="1" dirty="0" smtClean="0">
                <a:solidFill>
                  <a:srgbClr val="FF0000"/>
                </a:solidFill>
                <a:cs typeface="B Titr" panose="00000700000000000000" pitchFamily="2" charset="-78"/>
              </a:rPr>
            </a:br>
            <a:r>
              <a:rPr lang="ar-SA" sz="2700" b="1" dirty="0" smtClean="0">
                <a:solidFill>
                  <a:srgbClr val="FF0000"/>
                </a:solidFill>
                <a:cs typeface="B Titr" panose="00000700000000000000" pitchFamily="2" charset="-78"/>
              </a:rPr>
              <a:t>نگهداري </a:t>
            </a:r>
            <a:r>
              <a:rPr lang="ar-SA" sz="2700" b="1" dirty="0">
                <a:solidFill>
                  <a:srgbClr val="FF0000"/>
                </a:solidFill>
                <a:cs typeface="B Titr" panose="00000700000000000000" pitchFamily="2" charset="-78"/>
              </a:rPr>
              <a:t>در شرايط </a:t>
            </a:r>
            <a:r>
              <a:rPr lang="ar-SA" sz="2700" b="1" dirty="0" smtClean="0">
                <a:solidFill>
                  <a:srgbClr val="FF0000"/>
                </a:solidFill>
                <a:cs typeface="B Titr" panose="00000700000000000000" pitchFamily="2" charset="-78"/>
              </a:rPr>
              <a:t>اضطرار</a:t>
            </a:r>
            <a:r>
              <a:rPr lang="en-US" b="1" dirty="0"/>
              <a:t/>
            </a:r>
            <a:br>
              <a:rPr lang="en-US" b="1" dirty="0"/>
            </a:br>
            <a:endParaRPr lang="en-US" dirty="0"/>
          </a:p>
        </p:txBody>
      </p:sp>
      <p:sp>
        <p:nvSpPr>
          <p:cNvPr id="3" name="Content Placeholder 2"/>
          <p:cNvSpPr>
            <a:spLocks noGrp="1"/>
          </p:cNvSpPr>
          <p:nvPr>
            <p:ph idx="1"/>
          </p:nvPr>
        </p:nvSpPr>
        <p:spPr>
          <a:xfrm>
            <a:off x="467544" y="1600200"/>
            <a:ext cx="8352928" cy="4525963"/>
          </a:xfrm>
        </p:spPr>
        <p:style>
          <a:lnRef idx="2">
            <a:schemeClr val="accent4"/>
          </a:lnRef>
          <a:fillRef idx="1">
            <a:schemeClr val="lt1"/>
          </a:fillRef>
          <a:effectRef idx="0">
            <a:schemeClr val="accent4"/>
          </a:effectRef>
          <a:fontRef idx="minor">
            <a:schemeClr val="dk1"/>
          </a:fontRef>
        </p:style>
        <p:txBody>
          <a:bodyPr>
            <a:normAutofit fontScale="92500"/>
          </a:bodyPr>
          <a:lstStyle/>
          <a:p>
            <a:pPr marL="0" indent="0" algn="justLow" rtl="1">
              <a:lnSpc>
                <a:spcPct val="250000"/>
              </a:lnSpc>
              <a:buNone/>
            </a:pPr>
            <a:r>
              <a:rPr lang="fa-IR" sz="2000" b="1" dirty="0">
                <a:solidFill>
                  <a:schemeClr val="dk1"/>
                </a:solidFill>
                <a:cs typeface="B Yagut" pitchFamily="2" charset="-78"/>
              </a:rPr>
              <a:t>الف. اگر واكسن ها در معرض آسيب فوري قرار دارند آنها را موقتاً به مكان ديگري كه امن باشد منتقل نماييد.</a:t>
            </a:r>
            <a:endParaRPr lang="en-US" sz="2000" b="1" dirty="0">
              <a:solidFill>
                <a:schemeClr val="dk1"/>
              </a:solidFill>
              <a:cs typeface="B Yagut" pitchFamily="2" charset="-78"/>
            </a:endParaRPr>
          </a:p>
          <a:p>
            <a:pPr marL="0" indent="0" algn="justLow" rtl="1">
              <a:lnSpc>
                <a:spcPct val="250000"/>
              </a:lnSpc>
              <a:buNone/>
            </a:pPr>
            <a:r>
              <a:rPr lang="fa-IR" sz="2000" b="1" dirty="0">
                <a:solidFill>
                  <a:schemeClr val="dk1"/>
                </a:solidFill>
                <a:cs typeface="B Yagut" pitchFamily="2" charset="-78"/>
              </a:rPr>
              <a:t>ب. اگر سردخانه يا يخچال يا فريزر قابل تعمير است، آن را سريعاً و طي حداكثر 7 روز تعمير نماييد.</a:t>
            </a:r>
            <a:endParaRPr lang="en-US" sz="2000" b="1" dirty="0">
              <a:solidFill>
                <a:schemeClr val="dk1"/>
              </a:solidFill>
              <a:cs typeface="B Yagut" pitchFamily="2" charset="-78"/>
            </a:endParaRPr>
          </a:p>
          <a:p>
            <a:pPr marL="0" indent="0" algn="justLow" rtl="1">
              <a:lnSpc>
                <a:spcPct val="250000"/>
              </a:lnSpc>
              <a:buNone/>
            </a:pPr>
            <a:r>
              <a:rPr lang="fa-IR" sz="2000" b="1" dirty="0">
                <a:solidFill>
                  <a:schemeClr val="dk1"/>
                </a:solidFill>
                <a:cs typeface="B Yagut" pitchFamily="2" charset="-78"/>
              </a:rPr>
              <a:t>پ. اگر تعمير دستگاه به صرفه اقتصادي نمي باشد براي جايگزيني هر چه سريعتر اقدام نماييد. </a:t>
            </a:r>
            <a:endParaRPr lang="en-US" sz="2000" b="1" dirty="0">
              <a:solidFill>
                <a:schemeClr val="dk1"/>
              </a:solidFill>
              <a:cs typeface="B Yagut" pitchFamily="2" charset="-78"/>
            </a:endParaRPr>
          </a:p>
          <a:p>
            <a:pPr algn="r"/>
            <a:endParaRPr lang="en-US" dirty="0"/>
          </a:p>
        </p:txBody>
      </p:sp>
    </p:spTree>
    <p:extLst>
      <p:ext uri="{BB962C8B-B14F-4D97-AF65-F5344CB8AC3E}">
        <p14:creationId xmlns:p14="http://schemas.microsoft.com/office/powerpoint/2010/main" val="35097219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16632"/>
            <a:ext cx="8064896" cy="1143000"/>
          </a:xfrm>
        </p:spPr>
        <p:style>
          <a:lnRef idx="2">
            <a:schemeClr val="accent2"/>
          </a:lnRef>
          <a:fillRef idx="1">
            <a:schemeClr val="lt1"/>
          </a:fillRef>
          <a:effectRef idx="0">
            <a:schemeClr val="accent2"/>
          </a:effectRef>
          <a:fontRef idx="minor">
            <a:schemeClr val="dk1"/>
          </a:fontRef>
        </p:style>
        <p:txBody>
          <a:bodyPr>
            <a:normAutofit fontScale="90000"/>
          </a:bodyPr>
          <a:lstStyle/>
          <a:p>
            <a:pPr rtl="1"/>
            <a:r>
              <a:rPr lang="fa-IR" sz="2400" b="1" dirty="0" smtClean="0">
                <a:solidFill>
                  <a:srgbClr val="FF0000"/>
                </a:solidFill>
                <a:cs typeface="B Titr" panose="00000700000000000000" pitchFamily="2" charset="-78"/>
              </a:rPr>
              <a:t/>
            </a:r>
            <a:br>
              <a:rPr lang="fa-IR" sz="2400" b="1" dirty="0" smtClean="0">
                <a:solidFill>
                  <a:srgbClr val="FF0000"/>
                </a:solidFill>
                <a:cs typeface="B Titr" panose="00000700000000000000" pitchFamily="2" charset="-78"/>
              </a:rPr>
            </a:br>
            <a:r>
              <a:rPr lang="fa-IR" sz="2400" b="1" dirty="0" smtClean="0">
                <a:solidFill>
                  <a:srgbClr val="FF0000"/>
                </a:solidFill>
                <a:cs typeface="B Titr" panose="00000700000000000000" pitchFamily="2" charset="-78"/>
              </a:rPr>
              <a:t>5-</a:t>
            </a:r>
            <a:r>
              <a:rPr lang="ar-SA" sz="2400" b="1" dirty="0">
                <a:solidFill>
                  <a:srgbClr val="FF0000"/>
                </a:solidFill>
                <a:cs typeface="B Titr" panose="00000700000000000000" pitchFamily="2" charset="-78"/>
              </a:rPr>
              <a:t>فرایند عملیاتی استاندارد از بين بردن واكسن هاي غير قابل مصرف</a:t>
            </a:r>
            <a:r>
              <a:rPr lang="en-US" sz="2800" dirty="0">
                <a:cs typeface="B Titr" panose="00000700000000000000" pitchFamily="2" charset="-78"/>
              </a:rPr>
              <a:t/>
            </a:r>
            <a:br>
              <a:rPr lang="en-US" sz="2800" dirty="0">
                <a:cs typeface="B Titr" panose="00000700000000000000" pitchFamily="2" charset="-78"/>
              </a:rPr>
            </a:br>
            <a:endParaRPr lang="en-US" sz="2800" dirty="0">
              <a:cs typeface="B Titr" panose="00000700000000000000" pitchFamily="2" charset="-78"/>
            </a:endParaRPr>
          </a:p>
        </p:txBody>
      </p:sp>
      <p:sp>
        <p:nvSpPr>
          <p:cNvPr id="3" name="Content Placeholder 2"/>
          <p:cNvSpPr>
            <a:spLocks noGrp="1"/>
          </p:cNvSpPr>
          <p:nvPr>
            <p:ph idx="1"/>
          </p:nvPr>
        </p:nvSpPr>
        <p:spPr>
          <a:xfrm>
            <a:off x="539552" y="1556792"/>
            <a:ext cx="8064896" cy="4824536"/>
          </a:xfrm>
        </p:spPr>
        <p:style>
          <a:lnRef idx="2">
            <a:schemeClr val="accent4"/>
          </a:lnRef>
          <a:fillRef idx="1">
            <a:schemeClr val="lt1"/>
          </a:fillRef>
          <a:effectRef idx="0">
            <a:schemeClr val="accent4"/>
          </a:effectRef>
          <a:fontRef idx="minor">
            <a:schemeClr val="dk1"/>
          </a:fontRef>
        </p:style>
        <p:txBody>
          <a:bodyPr/>
          <a:lstStyle/>
          <a:p>
            <a:pPr marL="0" indent="0" algn="justLow" rtl="1">
              <a:lnSpc>
                <a:spcPct val="250000"/>
              </a:lnSpc>
              <a:buNone/>
            </a:pPr>
            <a:r>
              <a:rPr lang="ar-SA" b="1" dirty="0" smtClean="0">
                <a:cs typeface="2  Nazanin" panose="00000400000000000000" pitchFamily="2" charset="-78"/>
              </a:rPr>
              <a:t> </a:t>
            </a:r>
            <a:r>
              <a:rPr lang="fa-IR" b="1" dirty="0">
                <a:solidFill>
                  <a:schemeClr val="dk1"/>
                </a:solidFill>
                <a:cs typeface="2  Nazanin" panose="00000400000000000000" pitchFamily="2" charset="-78"/>
              </a:rPr>
              <a:t>مديريت واكسن هاو حلال هاي تاريخ گذشته</a:t>
            </a:r>
            <a:endParaRPr lang="en-US" b="1" dirty="0">
              <a:solidFill>
                <a:schemeClr val="dk1"/>
              </a:solidFill>
              <a:cs typeface="2  Nazanin" panose="00000400000000000000" pitchFamily="2" charset="-78"/>
            </a:endParaRPr>
          </a:p>
          <a:p>
            <a:pPr marL="0" indent="0" algn="justLow" rtl="1">
              <a:lnSpc>
                <a:spcPct val="250000"/>
              </a:lnSpc>
              <a:buNone/>
            </a:pPr>
            <a:r>
              <a:rPr lang="ar-SA" b="1" dirty="0">
                <a:solidFill>
                  <a:schemeClr val="dk1"/>
                </a:solidFill>
                <a:cs typeface="2  Nazanin" panose="00000400000000000000" pitchFamily="2" charset="-78"/>
              </a:rPr>
              <a:t>  </a:t>
            </a:r>
            <a:r>
              <a:rPr lang="fa-IR" b="1" dirty="0">
                <a:solidFill>
                  <a:schemeClr val="dk1"/>
                </a:solidFill>
                <a:cs typeface="2  Nazanin" panose="00000400000000000000" pitchFamily="2" charset="-78"/>
              </a:rPr>
              <a:t>مديريت واكسن ها وحلال هاي صدمه ديده </a:t>
            </a:r>
            <a:endParaRPr lang="en-US" b="1" dirty="0">
              <a:solidFill>
                <a:schemeClr val="dk1"/>
              </a:solidFill>
              <a:cs typeface="2  Nazanin" panose="00000400000000000000" pitchFamily="2" charset="-78"/>
            </a:endParaRPr>
          </a:p>
          <a:p>
            <a:pPr marL="0" indent="0" algn="justLow" rtl="1">
              <a:lnSpc>
                <a:spcPct val="250000"/>
              </a:lnSpc>
              <a:buNone/>
            </a:pPr>
            <a:r>
              <a:rPr lang="ar-SA" b="1" dirty="0">
                <a:solidFill>
                  <a:schemeClr val="dk1"/>
                </a:solidFill>
                <a:cs typeface="2  Nazanin" panose="00000400000000000000" pitchFamily="2" charset="-78"/>
              </a:rPr>
              <a:t> </a:t>
            </a:r>
            <a:r>
              <a:rPr lang="fa-IR" b="1" dirty="0">
                <a:solidFill>
                  <a:schemeClr val="dk1"/>
                </a:solidFill>
                <a:cs typeface="2  Nazanin" panose="00000400000000000000" pitchFamily="2" charset="-78"/>
              </a:rPr>
              <a:t>فرآيندهاي نهائي براي امحاء ويال هاي غير قابل مصرف</a:t>
            </a:r>
            <a:endParaRPr lang="en-US" b="1" dirty="0">
              <a:solidFill>
                <a:schemeClr val="dk1"/>
              </a:solidFill>
              <a:cs typeface="2  Nazanin" panose="00000400000000000000" pitchFamily="2" charset="-78"/>
            </a:endParaRPr>
          </a:p>
          <a:p>
            <a:pPr algn="r"/>
            <a:endParaRPr lang="en-US" dirty="0">
              <a:cs typeface="B Titr" panose="00000700000000000000" pitchFamily="2" charset="-78"/>
            </a:endParaRPr>
          </a:p>
        </p:txBody>
      </p:sp>
    </p:spTree>
    <p:extLst>
      <p:ext uri="{BB962C8B-B14F-4D97-AF65-F5344CB8AC3E}">
        <p14:creationId xmlns:p14="http://schemas.microsoft.com/office/powerpoint/2010/main" val="26826188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882352"/>
          </a:xfrm>
        </p:spPr>
        <p:style>
          <a:lnRef idx="2">
            <a:schemeClr val="accent2"/>
          </a:lnRef>
          <a:fillRef idx="1">
            <a:schemeClr val="lt1"/>
          </a:fillRef>
          <a:effectRef idx="0">
            <a:schemeClr val="accent2"/>
          </a:effectRef>
          <a:fontRef idx="minor">
            <a:schemeClr val="dk1"/>
          </a:fontRef>
        </p:style>
        <p:txBody>
          <a:bodyPr>
            <a:normAutofit/>
          </a:bodyPr>
          <a:lstStyle/>
          <a:p>
            <a:r>
              <a:rPr lang="ar-SA" sz="2400" b="1" dirty="0">
                <a:solidFill>
                  <a:srgbClr val="FF0000"/>
                </a:solidFill>
                <a:cs typeface="B Titr" panose="00000700000000000000" pitchFamily="2" charset="-78"/>
              </a:rPr>
              <a:t>سياست واهداف</a:t>
            </a:r>
            <a:endParaRPr lang="en-US" sz="2400" b="1" dirty="0">
              <a:solidFill>
                <a:srgbClr val="FF0000"/>
              </a:solidFill>
              <a:cs typeface="B Titr" panose="00000700000000000000" pitchFamily="2" charset="-78"/>
            </a:endParaRPr>
          </a:p>
        </p:txBody>
      </p:sp>
      <p:sp>
        <p:nvSpPr>
          <p:cNvPr id="3" name="Content Placeholder 2"/>
          <p:cNvSpPr>
            <a:spLocks noGrp="1"/>
          </p:cNvSpPr>
          <p:nvPr>
            <p:ph idx="1"/>
          </p:nvPr>
        </p:nvSpPr>
        <p:spPr>
          <a:xfrm>
            <a:off x="395536" y="1844824"/>
            <a:ext cx="8280920" cy="4464496"/>
          </a:xfrm>
        </p:spPr>
        <p:style>
          <a:lnRef idx="2">
            <a:schemeClr val="accent4"/>
          </a:lnRef>
          <a:fillRef idx="1">
            <a:schemeClr val="lt1"/>
          </a:fillRef>
          <a:effectRef idx="0">
            <a:schemeClr val="accent4"/>
          </a:effectRef>
          <a:fontRef idx="minor">
            <a:schemeClr val="dk1"/>
          </a:fontRef>
        </p:style>
        <p:txBody>
          <a:bodyPr>
            <a:normAutofit/>
          </a:bodyPr>
          <a:lstStyle/>
          <a:p>
            <a:pPr marL="0" indent="0" algn="justLow" rtl="1">
              <a:lnSpc>
                <a:spcPct val="250000"/>
              </a:lnSpc>
              <a:buNone/>
            </a:pPr>
            <a:r>
              <a:rPr lang="fa-IR" sz="2000" b="1" dirty="0">
                <a:solidFill>
                  <a:schemeClr val="dk1"/>
                </a:solidFill>
                <a:cs typeface="B Yagut" pitchFamily="2" charset="-78"/>
              </a:rPr>
              <a:t>اين فرآيند اجرائي استاندارد مبادرت به ارائه روشي صحيح براي از بين بردن واكسن هاي تاريخ گذشته و صدمه ديده در ويال هاي باز نشده مي </a:t>
            </a:r>
            <a:r>
              <a:rPr lang="fa-IR" sz="2000" b="1" dirty="0" smtClean="0">
                <a:solidFill>
                  <a:schemeClr val="dk1"/>
                </a:solidFill>
                <a:cs typeface="B Yagut" pitchFamily="2" charset="-78"/>
              </a:rPr>
              <a:t>نمايد.</a:t>
            </a:r>
            <a:endParaRPr lang="en-US" sz="2000" b="1" dirty="0">
              <a:solidFill>
                <a:schemeClr val="dk1"/>
              </a:solidFill>
              <a:cs typeface="B Yagut" pitchFamily="2" charset="-78"/>
            </a:endParaRPr>
          </a:p>
        </p:txBody>
      </p:sp>
    </p:spTree>
    <p:extLst>
      <p:ext uri="{BB962C8B-B14F-4D97-AF65-F5344CB8AC3E}">
        <p14:creationId xmlns:p14="http://schemas.microsoft.com/office/powerpoint/2010/main" val="141067245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a:solidFill>
                  <a:srgbClr val="FF0000"/>
                </a:solidFill>
                <a:cs typeface="B Titr" panose="00000700000000000000" pitchFamily="2" charset="-78"/>
              </a:rPr>
              <a:t>مديريت واكسن ها و حلال هاي تاريخ گذشته</a:t>
            </a:r>
            <a:endParaRPr lang="en-US" sz="2400" b="1" dirty="0">
              <a:solidFill>
                <a:srgbClr val="FF0000"/>
              </a:solidFill>
              <a:cs typeface="B Titr" panose="00000700000000000000" pitchFamily="2" charset="-78"/>
            </a:endParaRPr>
          </a:p>
        </p:txBody>
      </p:sp>
      <p:sp>
        <p:nvSpPr>
          <p:cNvPr id="3" name="Content Placeholder 2"/>
          <p:cNvSpPr>
            <a:spLocks noGrp="1"/>
          </p:cNvSpPr>
          <p:nvPr>
            <p:ph idx="1"/>
          </p:nvPr>
        </p:nvSpPr>
        <p:spPr>
          <a:xfrm>
            <a:off x="1176865" y="2490135"/>
            <a:ext cx="6798736" cy="3819185"/>
          </a:xfrm>
        </p:spPr>
        <p:style>
          <a:lnRef idx="2">
            <a:schemeClr val="accent4"/>
          </a:lnRef>
          <a:fillRef idx="1">
            <a:schemeClr val="lt1"/>
          </a:fillRef>
          <a:effectRef idx="0">
            <a:schemeClr val="accent4"/>
          </a:effectRef>
          <a:fontRef idx="minor">
            <a:schemeClr val="dk1"/>
          </a:fontRef>
        </p:style>
        <p:txBody>
          <a:bodyPr>
            <a:noAutofit/>
          </a:bodyPr>
          <a:lstStyle/>
          <a:p>
            <a:pPr marL="0" indent="0" algn="justLow" rtl="1">
              <a:lnSpc>
                <a:spcPct val="250000"/>
              </a:lnSpc>
              <a:buNone/>
            </a:pPr>
            <a:r>
              <a:rPr lang="fa-IR" sz="1600" b="1" dirty="0" smtClean="0">
                <a:solidFill>
                  <a:schemeClr val="dk1"/>
                </a:solidFill>
                <a:cs typeface="B Nazanin" panose="00000400000000000000" pitchFamily="2" charset="-78"/>
              </a:rPr>
              <a:t>واكسن </a:t>
            </a:r>
            <a:r>
              <a:rPr lang="fa-IR" sz="1600" b="1" dirty="0">
                <a:solidFill>
                  <a:schemeClr val="dk1"/>
                </a:solidFill>
                <a:cs typeface="B Nazanin" panose="00000400000000000000" pitchFamily="2" charset="-78"/>
              </a:rPr>
              <a:t>هاي جامد ( ليوفليزه ) وحلال هاي مربوط به آنها ممكن است تاريخ هاي انقضاء متفاوتي داشته  باشند. بنابراين ممكن است كه واكسني زودتر از حلال خودش به تاريخ انقضاء برسد. همچنين ممكن است حلالي نيز قبل از واكسن مربوط به خود به تاريخ انقضاء برسد. در اين حالت بايستي مقدار حلال موجود را با سطح بالاتر هماهنگ نمود تا تصميم مقتضي اتخاذ شود. اگر امكان تأمين حلال مناسب ميسر نبود بايستي واكسن مربوطه را به مرکز بهداشت شهرستان  عودت گردد.</a:t>
            </a:r>
            <a:endParaRPr lang="en-US" sz="1600" b="1" dirty="0">
              <a:solidFill>
                <a:schemeClr val="dk1"/>
              </a:solidFill>
              <a:cs typeface="B Nazanin" panose="00000400000000000000" pitchFamily="2" charset="-78"/>
            </a:endParaRPr>
          </a:p>
        </p:txBody>
      </p:sp>
    </p:spTree>
    <p:extLst>
      <p:ext uri="{BB962C8B-B14F-4D97-AF65-F5344CB8AC3E}">
        <p14:creationId xmlns:p14="http://schemas.microsoft.com/office/powerpoint/2010/main" val="16961365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352928" cy="908720"/>
          </a:xfrm>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a:solidFill>
                  <a:srgbClr val="FF0000"/>
                </a:solidFill>
                <a:cs typeface="B Titr" panose="00000700000000000000" pitchFamily="2" charset="-78"/>
              </a:rPr>
              <a:t>مديريت واكسن ها وحلال هاي صدمه ديده</a:t>
            </a:r>
            <a:endParaRPr lang="en-US" sz="2400" b="1" dirty="0">
              <a:solidFill>
                <a:srgbClr val="FF0000"/>
              </a:solidFill>
              <a:cs typeface="B Titr" panose="00000700000000000000" pitchFamily="2" charset="-78"/>
            </a:endParaRPr>
          </a:p>
        </p:txBody>
      </p:sp>
      <p:sp>
        <p:nvSpPr>
          <p:cNvPr id="3" name="Content Placeholder 2"/>
          <p:cNvSpPr>
            <a:spLocks noGrp="1"/>
          </p:cNvSpPr>
          <p:nvPr>
            <p:ph idx="1"/>
          </p:nvPr>
        </p:nvSpPr>
        <p:spPr>
          <a:xfrm>
            <a:off x="323528" y="1340768"/>
            <a:ext cx="8424936" cy="4968552"/>
          </a:xfrm>
        </p:spPr>
        <p:style>
          <a:lnRef idx="2">
            <a:schemeClr val="accent4"/>
          </a:lnRef>
          <a:fillRef idx="1">
            <a:schemeClr val="lt1"/>
          </a:fillRef>
          <a:effectRef idx="0">
            <a:schemeClr val="accent4"/>
          </a:effectRef>
          <a:fontRef idx="minor">
            <a:schemeClr val="dk1"/>
          </a:fontRef>
        </p:style>
        <p:txBody>
          <a:bodyPr>
            <a:normAutofit/>
          </a:bodyPr>
          <a:lstStyle/>
          <a:p>
            <a:pPr marL="0" indent="0" algn="justLow" rtl="1">
              <a:lnSpc>
                <a:spcPct val="150000"/>
              </a:lnSpc>
              <a:buNone/>
            </a:pPr>
            <a:r>
              <a:rPr lang="fa-IR" sz="2000" b="1" dirty="0">
                <a:solidFill>
                  <a:schemeClr val="dk1"/>
                </a:solidFill>
                <a:cs typeface="B Yagut" pitchFamily="2" charset="-78"/>
              </a:rPr>
              <a:t>1- تعداد ويال ها و يا آمپول هاي شكسته را بهمراه شماره سري ساخت آنها مشخص كنيد و ويال هاي شكسته را از ساير كالاها جدا كنيد.</a:t>
            </a:r>
            <a:endParaRPr lang="en-US" sz="2000" b="1" dirty="0">
              <a:solidFill>
                <a:schemeClr val="dk1"/>
              </a:solidFill>
              <a:cs typeface="B Yagut" pitchFamily="2" charset="-78"/>
            </a:endParaRPr>
          </a:p>
          <a:p>
            <a:pPr marL="0" lvl="0" indent="0" algn="justLow" rtl="1">
              <a:lnSpc>
                <a:spcPct val="150000"/>
              </a:lnSpc>
              <a:buNone/>
            </a:pPr>
            <a:r>
              <a:rPr lang="fa-IR" sz="2000" b="1" dirty="0">
                <a:solidFill>
                  <a:schemeClr val="dk1"/>
                </a:solidFill>
                <a:cs typeface="B Yagut" pitchFamily="2" charset="-78"/>
              </a:rPr>
              <a:t>2-چنانچه ويال هاي سالم از طرف ويال هاي شكسته آلوده شده اند آنها را نيز جدا كرده وتعداد آنها را مشخص كنيد.</a:t>
            </a:r>
            <a:endParaRPr lang="en-US" sz="2000" b="1" dirty="0">
              <a:solidFill>
                <a:schemeClr val="dk1"/>
              </a:solidFill>
              <a:cs typeface="B Yagut" pitchFamily="2" charset="-78"/>
            </a:endParaRPr>
          </a:p>
          <a:p>
            <a:pPr marL="0" indent="0" algn="justLow" rtl="1">
              <a:lnSpc>
                <a:spcPct val="150000"/>
              </a:lnSpc>
              <a:buNone/>
            </a:pPr>
            <a:r>
              <a:rPr lang="fa-IR" sz="2000" b="1" dirty="0">
                <a:solidFill>
                  <a:schemeClr val="dk1"/>
                </a:solidFill>
                <a:cs typeface="B Yagut" pitchFamily="2" charset="-78"/>
              </a:rPr>
              <a:t>3- اگر واكسن هاي شكسته محيط را كثيف وآلوده كرده اند ، زمين را با دقت بشوئيد ولكه ها را پاك كنيد.</a:t>
            </a:r>
            <a:endParaRPr lang="en-US" sz="2000" b="1" dirty="0">
              <a:solidFill>
                <a:schemeClr val="dk1"/>
              </a:solidFill>
              <a:cs typeface="B Yagut" pitchFamily="2" charset="-78"/>
            </a:endParaRPr>
          </a:p>
          <a:p>
            <a:pPr marL="0" lvl="0" indent="0" algn="justLow" rtl="1">
              <a:lnSpc>
                <a:spcPct val="150000"/>
              </a:lnSpc>
              <a:buNone/>
            </a:pPr>
            <a:r>
              <a:rPr lang="fa-IR" sz="2000" b="1" dirty="0">
                <a:solidFill>
                  <a:schemeClr val="dk1"/>
                </a:solidFill>
                <a:cs typeface="B Yagut" pitchFamily="2" charset="-78"/>
              </a:rPr>
              <a:t>4-جعبه اي كه ويال هاي شكسته و صدمه ديده را در آن گذاشته ايد به وضوح مشخص و روي آن بنويسيد : " واكسن هاي صدمه ديده – غير قابل استفاده " وجعبه را در محلي مطمئن نگهداري كنيدتا تحویل مسئول زنجیره سرمای شهرستان گردد..</a:t>
            </a:r>
            <a:endParaRPr lang="en-US" sz="2000" b="1" dirty="0">
              <a:solidFill>
                <a:schemeClr val="dk1"/>
              </a:solidFill>
              <a:cs typeface="B Yagut" pitchFamily="2" charset="-78"/>
            </a:endParaRPr>
          </a:p>
          <a:p>
            <a:pPr marL="0" indent="0" algn="r">
              <a:buNone/>
            </a:pPr>
            <a:endParaRPr lang="en-US" sz="2400" b="1" dirty="0">
              <a:cs typeface="B Titr" panose="00000700000000000000" pitchFamily="2" charset="-78"/>
            </a:endParaRPr>
          </a:p>
        </p:txBody>
      </p:sp>
    </p:spTree>
    <p:extLst>
      <p:ext uri="{BB962C8B-B14F-4D97-AF65-F5344CB8AC3E}">
        <p14:creationId xmlns:p14="http://schemas.microsoft.com/office/powerpoint/2010/main" val="40515550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2"/>
            <a:ext cx="8640960" cy="1156990"/>
          </a:xfrm>
        </p:spPr>
        <p:style>
          <a:lnRef idx="2">
            <a:schemeClr val="accent2"/>
          </a:lnRef>
          <a:fillRef idx="1">
            <a:schemeClr val="lt1"/>
          </a:fillRef>
          <a:effectRef idx="0">
            <a:schemeClr val="accent2"/>
          </a:effectRef>
          <a:fontRef idx="minor">
            <a:schemeClr val="dk1"/>
          </a:fontRef>
        </p:style>
        <p:txBody>
          <a:bodyPr>
            <a:normAutofit/>
          </a:bodyPr>
          <a:lstStyle/>
          <a:p>
            <a:pPr rtl="1"/>
            <a:r>
              <a:rPr lang="fa-IR" b="1" dirty="0"/>
              <a:t> </a:t>
            </a:r>
            <a:r>
              <a:rPr lang="fa-IR" sz="2400" b="1" dirty="0">
                <a:solidFill>
                  <a:srgbClr val="FF0000"/>
                </a:solidFill>
                <a:cs typeface="B Titr" panose="00000700000000000000" pitchFamily="2" charset="-78"/>
              </a:rPr>
              <a:t>واكسن هاي در معرض حرارت قرار گرفته ( تغيير رنگ </a:t>
            </a:r>
            <a:r>
              <a:rPr lang="en-US" sz="2400" b="1" dirty="0">
                <a:solidFill>
                  <a:srgbClr val="FF0000"/>
                </a:solidFill>
                <a:cs typeface="B Titr" panose="00000700000000000000" pitchFamily="2" charset="-78"/>
              </a:rPr>
              <a:t>VVM</a:t>
            </a:r>
            <a:r>
              <a:rPr lang="fa-IR" sz="2400" b="1" dirty="0">
                <a:solidFill>
                  <a:srgbClr val="FF0000"/>
                </a:solidFill>
                <a:cs typeface="B Titr" panose="00000700000000000000" pitchFamily="2" charset="-78"/>
              </a:rPr>
              <a:t>)</a:t>
            </a:r>
            <a:endParaRPr lang="en-US" sz="2400" b="1" dirty="0">
              <a:solidFill>
                <a:srgbClr val="FF0000"/>
              </a:solidFill>
              <a:cs typeface="B Titr" panose="00000700000000000000" pitchFamily="2" charset="-78"/>
            </a:endParaRPr>
          </a:p>
        </p:txBody>
      </p:sp>
      <p:sp>
        <p:nvSpPr>
          <p:cNvPr id="3" name="Content Placeholder 2"/>
          <p:cNvSpPr>
            <a:spLocks noGrp="1"/>
          </p:cNvSpPr>
          <p:nvPr>
            <p:ph idx="1"/>
          </p:nvPr>
        </p:nvSpPr>
        <p:spPr>
          <a:xfrm>
            <a:off x="251520" y="1700808"/>
            <a:ext cx="8640960" cy="4896544"/>
          </a:xfrm>
        </p:spPr>
        <p:style>
          <a:lnRef idx="2">
            <a:schemeClr val="accent4"/>
          </a:lnRef>
          <a:fillRef idx="1">
            <a:schemeClr val="lt1"/>
          </a:fillRef>
          <a:effectRef idx="0">
            <a:schemeClr val="accent4"/>
          </a:effectRef>
          <a:fontRef idx="minor">
            <a:schemeClr val="dk1"/>
          </a:fontRef>
        </p:style>
        <p:txBody>
          <a:bodyPr>
            <a:noAutofit/>
          </a:bodyPr>
          <a:lstStyle/>
          <a:p>
            <a:pPr marL="0" indent="0" algn="justLow" rtl="1">
              <a:lnSpc>
                <a:spcPct val="250000"/>
              </a:lnSpc>
              <a:buNone/>
            </a:pPr>
            <a:r>
              <a:rPr lang="fa-IR" sz="2000" b="1" dirty="0">
                <a:solidFill>
                  <a:schemeClr val="dk1"/>
                </a:solidFill>
                <a:cs typeface="B Yagut" pitchFamily="2" charset="-78"/>
              </a:rPr>
              <a:t>چنانچه تغيير رنگ </a:t>
            </a:r>
            <a:r>
              <a:rPr lang="en-US" sz="2000" b="1" dirty="0">
                <a:solidFill>
                  <a:schemeClr val="dk1"/>
                </a:solidFill>
                <a:cs typeface="B Yagut" pitchFamily="2" charset="-78"/>
              </a:rPr>
              <a:t>VVM</a:t>
            </a:r>
            <a:r>
              <a:rPr lang="fa-IR" sz="2000" b="1" dirty="0">
                <a:solidFill>
                  <a:schemeClr val="dk1"/>
                </a:solidFill>
                <a:cs typeface="B Yagut" pitchFamily="2" charset="-78"/>
              </a:rPr>
              <a:t> نشان دهد كه واكسن ها ديگر قابل مصرف نمي­باشند فرآيندهاي زير را دنبال كنيد:</a:t>
            </a:r>
            <a:endParaRPr lang="en-US" sz="2000" b="1" dirty="0">
              <a:solidFill>
                <a:schemeClr val="dk1"/>
              </a:solidFill>
              <a:cs typeface="B Yagut" pitchFamily="2" charset="-78"/>
            </a:endParaRPr>
          </a:p>
          <a:p>
            <a:pPr marL="0" indent="0" algn="justLow" rtl="1">
              <a:lnSpc>
                <a:spcPct val="250000"/>
              </a:lnSpc>
              <a:buNone/>
            </a:pPr>
            <a:r>
              <a:rPr lang="fa-IR" sz="2000" b="1" dirty="0">
                <a:solidFill>
                  <a:schemeClr val="dk1"/>
                </a:solidFill>
                <a:cs typeface="B Yagut" pitchFamily="2" charset="-78"/>
              </a:rPr>
              <a:t>الف- تعداد و نوع واكسن را مشخص و ويال ها را در جعبه هاي خاص از ديگر واكسن ها جدا كنيد،</a:t>
            </a:r>
            <a:endParaRPr lang="en-US" sz="2000" b="1" dirty="0">
              <a:solidFill>
                <a:schemeClr val="dk1"/>
              </a:solidFill>
              <a:cs typeface="B Yagut" pitchFamily="2" charset="-78"/>
            </a:endParaRPr>
          </a:p>
          <a:p>
            <a:pPr marL="0" lvl="0" indent="0" algn="justLow" rtl="1">
              <a:lnSpc>
                <a:spcPct val="250000"/>
              </a:lnSpc>
              <a:buNone/>
            </a:pPr>
            <a:r>
              <a:rPr lang="fa-IR" sz="2000" b="1" dirty="0">
                <a:solidFill>
                  <a:schemeClr val="dk1"/>
                </a:solidFill>
                <a:cs typeface="B Yagut" pitchFamily="2" charset="-78"/>
              </a:rPr>
              <a:t>روي جعبه بطور وضوح بنويسيد " واكسن هاي صدمه ديده غير قابل مصرف " و جعبه را در سردخانه و يا يخچال نگهداري و تحویل کارشناس زنجیره سرمای شهرستان گردد.</a:t>
            </a:r>
            <a:endParaRPr lang="en-US" sz="2000" b="1" dirty="0">
              <a:solidFill>
                <a:schemeClr val="dk1"/>
              </a:solidFill>
              <a:cs typeface="B Yagut" pitchFamily="2" charset="-78"/>
            </a:endParaRPr>
          </a:p>
        </p:txBody>
      </p:sp>
    </p:spTree>
    <p:extLst>
      <p:ext uri="{BB962C8B-B14F-4D97-AF65-F5344CB8AC3E}">
        <p14:creationId xmlns:p14="http://schemas.microsoft.com/office/powerpoint/2010/main" val="144919617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60648"/>
            <a:ext cx="8352928" cy="792088"/>
          </a:xfrm>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a:solidFill>
                  <a:srgbClr val="FF0000"/>
                </a:solidFill>
                <a:cs typeface="B Titr" panose="00000700000000000000" pitchFamily="2" charset="-78"/>
              </a:rPr>
              <a:t>واكسن هاي در معرض خطر يخ زدگي</a:t>
            </a:r>
            <a:endParaRPr lang="en-US" sz="2400" b="1" dirty="0">
              <a:solidFill>
                <a:srgbClr val="FF0000"/>
              </a:solidFill>
              <a:cs typeface="B Titr" panose="00000700000000000000" pitchFamily="2" charset="-78"/>
            </a:endParaRPr>
          </a:p>
        </p:txBody>
      </p:sp>
      <p:sp>
        <p:nvSpPr>
          <p:cNvPr id="3" name="Content Placeholder 2"/>
          <p:cNvSpPr>
            <a:spLocks noGrp="1"/>
          </p:cNvSpPr>
          <p:nvPr>
            <p:ph idx="1"/>
          </p:nvPr>
        </p:nvSpPr>
        <p:spPr>
          <a:xfrm>
            <a:off x="395536" y="1412776"/>
            <a:ext cx="8280920" cy="4824536"/>
          </a:xfrm>
        </p:spPr>
        <p:style>
          <a:lnRef idx="2">
            <a:schemeClr val="accent4"/>
          </a:lnRef>
          <a:fillRef idx="1">
            <a:schemeClr val="lt1"/>
          </a:fillRef>
          <a:effectRef idx="0">
            <a:schemeClr val="accent4"/>
          </a:effectRef>
          <a:fontRef idx="minor">
            <a:schemeClr val="dk1"/>
          </a:fontRef>
        </p:style>
        <p:txBody>
          <a:bodyPr>
            <a:normAutofit fontScale="92500"/>
          </a:bodyPr>
          <a:lstStyle/>
          <a:p>
            <a:pPr marL="0" indent="0" algn="justLow" rtl="1">
              <a:lnSpc>
                <a:spcPct val="250000"/>
              </a:lnSpc>
              <a:buNone/>
            </a:pPr>
            <a:r>
              <a:rPr lang="fa-IR" sz="2000" b="1" dirty="0">
                <a:solidFill>
                  <a:schemeClr val="dk1"/>
                </a:solidFill>
                <a:cs typeface="B Yagut" pitchFamily="2" charset="-78"/>
              </a:rPr>
              <a:t>چنانچه شما شك داريد كه واكسني در معرض درجات زير صفر قرار گرفته لازم است كه آزمايش تكان دادن  </a:t>
            </a:r>
            <a:r>
              <a:rPr lang="en-US" sz="2000" b="1" dirty="0">
                <a:solidFill>
                  <a:schemeClr val="dk1"/>
                </a:solidFill>
                <a:cs typeface="B Yagut" pitchFamily="2" charset="-78"/>
              </a:rPr>
              <a:t>(Shake Test) </a:t>
            </a:r>
            <a:r>
              <a:rPr lang="fa-IR" sz="2000" b="1" dirty="0">
                <a:solidFill>
                  <a:schemeClr val="dk1"/>
                </a:solidFill>
                <a:cs typeface="B Yagut" pitchFamily="2" charset="-78"/>
              </a:rPr>
              <a:t>انجام دهيد . براي اين كار به فرآيند (چه موقع و چگونه </a:t>
            </a:r>
            <a:r>
              <a:rPr lang="en-US" sz="2000" b="1" dirty="0">
                <a:solidFill>
                  <a:schemeClr val="dk1"/>
                </a:solidFill>
                <a:cs typeface="B Yagut" pitchFamily="2" charset="-78"/>
              </a:rPr>
              <a:t>Shake Test</a:t>
            </a:r>
            <a:r>
              <a:rPr lang="fa-IR" sz="2000" b="1" dirty="0">
                <a:solidFill>
                  <a:schemeClr val="dk1"/>
                </a:solidFill>
                <a:cs typeface="B Yagut" pitchFamily="2" charset="-78"/>
              </a:rPr>
              <a:t> </a:t>
            </a:r>
            <a:r>
              <a:rPr lang="fa-IR" sz="2000" b="1" dirty="0" smtClean="0">
                <a:solidFill>
                  <a:schemeClr val="dk1"/>
                </a:solidFill>
                <a:cs typeface="B Yagut" pitchFamily="2" charset="-78"/>
              </a:rPr>
              <a:t>) انجام </a:t>
            </a:r>
            <a:r>
              <a:rPr lang="fa-IR" sz="2000" b="1" dirty="0">
                <a:solidFill>
                  <a:schemeClr val="dk1"/>
                </a:solidFill>
                <a:cs typeface="B Yagut" pitchFamily="2" charset="-78"/>
              </a:rPr>
              <a:t>دهيم ، رجوع نمائيد. چنانچه نتيجه </a:t>
            </a:r>
            <a:r>
              <a:rPr lang="en-US" sz="2000" b="1" dirty="0">
                <a:solidFill>
                  <a:schemeClr val="dk1"/>
                </a:solidFill>
                <a:cs typeface="B Yagut" pitchFamily="2" charset="-78"/>
              </a:rPr>
              <a:t>Shake Test</a:t>
            </a:r>
            <a:r>
              <a:rPr lang="fa-IR" sz="2000" b="1" dirty="0">
                <a:solidFill>
                  <a:schemeClr val="dk1"/>
                </a:solidFill>
                <a:cs typeface="B Yagut" pitchFamily="2" charset="-78"/>
              </a:rPr>
              <a:t> نشان داد و يا به هر دليل ديگري تصميم گرفتيد اين واكسن ها را غير قابل مصرف توصيف كنيد ، فرآيندهاي زير را دنبال كنيد : </a:t>
            </a:r>
            <a:endParaRPr lang="en-US" sz="2000" b="1" dirty="0">
              <a:solidFill>
                <a:schemeClr val="dk1"/>
              </a:solidFill>
              <a:cs typeface="B Yagut" pitchFamily="2" charset="-78"/>
            </a:endParaRPr>
          </a:p>
          <a:p>
            <a:pPr marL="0" lvl="0" indent="0" algn="justLow" rtl="1">
              <a:lnSpc>
                <a:spcPct val="250000"/>
              </a:lnSpc>
              <a:buNone/>
            </a:pPr>
            <a:r>
              <a:rPr lang="fa-IR" sz="2000" b="1" dirty="0">
                <a:solidFill>
                  <a:schemeClr val="dk1"/>
                </a:solidFill>
                <a:cs typeface="B Yagut" pitchFamily="2" charset="-78"/>
              </a:rPr>
              <a:t>روي جعبه به وضوح بنويسيد " واكسن هاي صدمه ديده – غير قابل مصرف" جعبه را در سردخانه و يا يخچال نگهداري كنيدوتحویل زنجیره سرمای شهرستان گردد</a:t>
            </a:r>
            <a:endParaRPr lang="en-US" sz="2000" b="1" dirty="0">
              <a:solidFill>
                <a:schemeClr val="dk1"/>
              </a:solidFill>
              <a:cs typeface="B Yagut" pitchFamily="2" charset="-78"/>
            </a:endParaRPr>
          </a:p>
        </p:txBody>
      </p:sp>
    </p:spTree>
    <p:extLst>
      <p:ext uri="{BB962C8B-B14F-4D97-AF65-F5344CB8AC3E}">
        <p14:creationId xmlns:p14="http://schemas.microsoft.com/office/powerpoint/2010/main" val="312080442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5" y="188639"/>
            <a:ext cx="8280921" cy="918687"/>
          </a:xfrm>
        </p:spPr>
        <p:style>
          <a:lnRef idx="2">
            <a:schemeClr val="accent2"/>
          </a:lnRef>
          <a:fillRef idx="1">
            <a:schemeClr val="lt1"/>
          </a:fillRef>
          <a:effectRef idx="0">
            <a:schemeClr val="accent2"/>
          </a:effectRef>
          <a:fontRef idx="minor">
            <a:schemeClr val="dk1"/>
          </a:fontRef>
        </p:style>
        <p:txBody>
          <a:bodyPr>
            <a:normAutofit fontScale="90000"/>
          </a:bodyPr>
          <a:lstStyle/>
          <a:p>
            <a:pPr rtl="1"/>
            <a:r>
              <a:rPr lang="fa-IR" sz="2400" b="1" dirty="0" smtClean="0">
                <a:solidFill>
                  <a:srgbClr val="FF0000"/>
                </a:solidFill>
                <a:cs typeface="B Titr" panose="00000700000000000000" pitchFamily="2" charset="-78"/>
              </a:rPr>
              <a:t/>
            </a:r>
            <a:br>
              <a:rPr lang="fa-IR" sz="2400" b="1" dirty="0" smtClean="0">
                <a:solidFill>
                  <a:srgbClr val="FF0000"/>
                </a:solidFill>
                <a:cs typeface="B Titr" panose="00000700000000000000" pitchFamily="2" charset="-78"/>
              </a:rPr>
            </a:br>
            <a:r>
              <a:rPr lang="fa-IR" sz="2400" b="1" dirty="0" smtClean="0">
                <a:solidFill>
                  <a:srgbClr val="FF0000"/>
                </a:solidFill>
                <a:cs typeface="B Titr" panose="00000700000000000000" pitchFamily="2" charset="-78"/>
              </a:rPr>
              <a:t>6-فرایند </a:t>
            </a:r>
            <a:r>
              <a:rPr lang="fa-IR" sz="2400" b="1" dirty="0">
                <a:solidFill>
                  <a:srgbClr val="FF0000"/>
                </a:solidFill>
                <a:cs typeface="B Titr" panose="00000700000000000000" pitchFamily="2" charset="-78"/>
              </a:rPr>
              <a:t>عملیاتی استاندارد نگهداري از واكسن و آيس پگ در يخچال</a:t>
            </a:r>
            <a:r>
              <a:rPr lang="en-US" sz="2400" dirty="0">
                <a:cs typeface="B Titr" panose="00000700000000000000" pitchFamily="2" charset="-78"/>
              </a:rPr>
              <a:t/>
            </a:r>
            <a:br>
              <a:rPr lang="en-US" sz="2400" dirty="0">
                <a:cs typeface="B Titr" panose="00000700000000000000" pitchFamily="2" charset="-78"/>
              </a:rPr>
            </a:br>
            <a:endParaRPr lang="en-US" sz="2400" dirty="0">
              <a:cs typeface="B Titr" panose="00000700000000000000" pitchFamily="2" charset="-78"/>
            </a:endParaRPr>
          </a:p>
        </p:txBody>
      </p:sp>
      <p:sp>
        <p:nvSpPr>
          <p:cNvPr id="3" name="Content Placeholder 2"/>
          <p:cNvSpPr>
            <a:spLocks noGrp="1"/>
          </p:cNvSpPr>
          <p:nvPr>
            <p:ph idx="1"/>
          </p:nvPr>
        </p:nvSpPr>
        <p:spPr>
          <a:xfrm>
            <a:off x="395536" y="1412776"/>
            <a:ext cx="8291264" cy="4713387"/>
          </a:xfrm>
        </p:spPr>
        <p:style>
          <a:lnRef idx="2">
            <a:schemeClr val="accent4"/>
          </a:lnRef>
          <a:fillRef idx="1">
            <a:schemeClr val="lt1"/>
          </a:fillRef>
          <a:effectRef idx="0">
            <a:schemeClr val="accent4"/>
          </a:effectRef>
          <a:fontRef idx="minor">
            <a:schemeClr val="dk1"/>
          </a:fontRef>
        </p:style>
        <p:txBody>
          <a:bodyPr>
            <a:normAutofit/>
          </a:bodyPr>
          <a:lstStyle/>
          <a:p>
            <a:pPr marL="0" indent="0" algn="justLow" rtl="1">
              <a:buNone/>
            </a:pPr>
            <a:r>
              <a:rPr lang="fa-IR" sz="2400" b="1" dirty="0">
                <a:solidFill>
                  <a:schemeClr val="dk1"/>
                </a:solidFill>
                <a:cs typeface="B Yagut" pitchFamily="2" charset="-78"/>
              </a:rPr>
              <a:t>اشخاص مسئول بايستي بدانند چگونه واكسن ها و آيس پك ها را در داخل يخچال و يا فريزر نگهداري كنند. انجام صحيح اين كار باعث مي شود كه :</a:t>
            </a:r>
            <a:endParaRPr lang="en-US" sz="2400" b="1" dirty="0">
              <a:solidFill>
                <a:schemeClr val="dk1"/>
              </a:solidFill>
              <a:cs typeface="B Yagut" pitchFamily="2" charset="-78"/>
            </a:endParaRPr>
          </a:p>
          <a:p>
            <a:pPr marL="0" indent="0" algn="justLow" rtl="1">
              <a:buNone/>
            </a:pPr>
            <a:r>
              <a:rPr lang="fa-IR" sz="2400" b="1" dirty="0">
                <a:solidFill>
                  <a:schemeClr val="dk1"/>
                </a:solidFill>
                <a:cs typeface="B Yagut" pitchFamily="2" charset="-78"/>
              </a:rPr>
              <a:t>الف- كليه واكسن ها به روشني شناسائي شده ، دسترسي به آنها آسان باشد و به راحتي بتوان آنها را به ترتيب </a:t>
            </a:r>
            <a:r>
              <a:rPr lang="en-US" sz="2400" b="1" dirty="0">
                <a:solidFill>
                  <a:schemeClr val="dk1"/>
                </a:solidFill>
                <a:cs typeface="B Yagut" pitchFamily="2" charset="-78"/>
              </a:rPr>
              <a:t>Earliest-</a:t>
            </a:r>
            <a:r>
              <a:rPr lang="en-US" sz="2400" b="1" dirty="0" err="1">
                <a:solidFill>
                  <a:schemeClr val="dk1"/>
                </a:solidFill>
                <a:cs typeface="B Yagut" pitchFamily="2" charset="-78"/>
              </a:rPr>
              <a:t>Expriy</a:t>
            </a:r>
            <a:r>
              <a:rPr lang="en-US" sz="2400" b="1" dirty="0">
                <a:solidFill>
                  <a:schemeClr val="dk1"/>
                </a:solidFill>
                <a:cs typeface="B Yagut" pitchFamily="2" charset="-78"/>
              </a:rPr>
              <a:t>-First-out (EEFO) </a:t>
            </a:r>
            <a:r>
              <a:rPr lang="fa-IR" sz="2400" b="1" dirty="0">
                <a:solidFill>
                  <a:schemeClr val="dk1"/>
                </a:solidFill>
                <a:cs typeface="B Yagut" pitchFamily="2" charset="-78"/>
              </a:rPr>
              <a:t>"زودترين تاريخ انقضا"اول خارج شود،</a:t>
            </a:r>
            <a:endParaRPr lang="en-US" sz="2400" b="1" dirty="0">
              <a:solidFill>
                <a:schemeClr val="dk1"/>
              </a:solidFill>
              <a:cs typeface="B Yagut" pitchFamily="2" charset="-78"/>
            </a:endParaRPr>
          </a:p>
          <a:p>
            <a:pPr marL="0" indent="0" algn="justLow" rtl="1">
              <a:buNone/>
            </a:pPr>
            <a:r>
              <a:rPr lang="fa-IR" sz="2400" b="1" dirty="0">
                <a:solidFill>
                  <a:schemeClr val="dk1"/>
                </a:solidFill>
                <a:cs typeface="B Yagut" pitchFamily="2" charset="-78"/>
              </a:rPr>
              <a:t>ب- واكسن هاي حساس به سرما در جاهائي ازيخچال قرار گيرند كه در معرض خطر يخ زدگي نباشد،</a:t>
            </a:r>
            <a:endParaRPr lang="en-US" sz="2400" b="1" dirty="0">
              <a:solidFill>
                <a:schemeClr val="dk1"/>
              </a:solidFill>
              <a:cs typeface="B Yagut" pitchFamily="2" charset="-78"/>
            </a:endParaRPr>
          </a:p>
          <a:p>
            <a:pPr marL="0" indent="0" algn="justLow" rtl="1">
              <a:buNone/>
            </a:pPr>
            <a:r>
              <a:rPr lang="fa-IR" sz="2400" b="1" dirty="0">
                <a:solidFill>
                  <a:schemeClr val="dk1"/>
                </a:solidFill>
                <a:cs typeface="B Yagut" pitchFamily="2" charset="-78"/>
              </a:rPr>
              <a:t>پ - هواي سرد به راحتي از بين واكسن ها جريان پيدا كند،</a:t>
            </a:r>
            <a:endParaRPr lang="en-US" sz="2400" b="1" dirty="0">
              <a:solidFill>
                <a:schemeClr val="dk1"/>
              </a:solidFill>
              <a:cs typeface="B Yagut" pitchFamily="2" charset="-78"/>
            </a:endParaRPr>
          </a:p>
          <a:p>
            <a:pPr marL="0" indent="0" algn="justLow" rtl="1">
              <a:buNone/>
            </a:pPr>
            <a:r>
              <a:rPr lang="fa-IR" sz="2400" b="1" dirty="0">
                <a:solidFill>
                  <a:schemeClr val="dk1"/>
                </a:solidFill>
                <a:cs typeface="B Yagut" pitchFamily="2" charset="-78"/>
              </a:rPr>
              <a:t>ت-  واكسن هاي صدمه ديده و غير قابل مصرف جدا از واكسن هاي سالم قرار گيرند.</a:t>
            </a:r>
            <a:endParaRPr lang="en-US" sz="2400" b="1" dirty="0">
              <a:solidFill>
                <a:schemeClr val="dk1"/>
              </a:solidFill>
              <a:cs typeface="B Yagut" pitchFamily="2" charset="-78"/>
            </a:endParaRPr>
          </a:p>
          <a:p>
            <a:pPr algn="r"/>
            <a:endParaRPr lang="en-US" b="1" dirty="0">
              <a:cs typeface="B Titr" panose="00000700000000000000" pitchFamily="2" charset="-78"/>
            </a:endParaRPr>
          </a:p>
        </p:txBody>
      </p:sp>
    </p:spTree>
    <p:extLst>
      <p:ext uri="{BB962C8B-B14F-4D97-AF65-F5344CB8AC3E}">
        <p14:creationId xmlns:p14="http://schemas.microsoft.com/office/powerpoint/2010/main" val="27884663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640960" cy="720080"/>
          </a:xfrm>
        </p:spPr>
        <p:style>
          <a:lnRef idx="2">
            <a:schemeClr val="accent2"/>
          </a:lnRef>
          <a:fillRef idx="1">
            <a:schemeClr val="lt1"/>
          </a:fillRef>
          <a:effectRef idx="0">
            <a:schemeClr val="accent2"/>
          </a:effectRef>
          <a:fontRef idx="minor">
            <a:schemeClr val="dk1"/>
          </a:fontRef>
        </p:style>
        <p:txBody>
          <a:bodyPr>
            <a:normAutofit fontScale="90000"/>
          </a:bodyPr>
          <a:lstStyle/>
          <a:p>
            <a:pPr lvl="1" algn="ctr" rtl="0">
              <a:spcBef>
                <a:spcPct val="0"/>
              </a:spcBef>
            </a:pPr>
            <a:r>
              <a:rPr lang="fa-IR" sz="2400" b="1" dirty="0" smtClean="0">
                <a:solidFill>
                  <a:srgbClr val="FF0000"/>
                </a:solidFill>
                <a:cs typeface="B Titr" pitchFamily="2" charset="-78"/>
              </a:rPr>
              <a:t/>
            </a:r>
            <a:br>
              <a:rPr lang="fa-IR" sz="2400" b="1" dirty="0" smtClean="0">
                <a:solidFill>
                  <a:srgbClr val="FF0000"/>
                </a:solidFill>
                <a:cs typeface="B Titr" pitchFamily="2" charset="-78"/>
              </a:rPr>
            </a:br>
            <a:r>
              <a:rPr lang="fa-IR" sz="2400" b="1" dirty="0" smtClean="0">
                <a:solidFill>
                  <a:srgbClr val="FF0000"/>
                </a:solidFill>
                <a:cs typeface="B Titr" pitchFamily="2" charset="-78"/>
              </a:rPr>
              <a:t>فرايند </a:t>
            </a:r>
            <a:r>
              <a:rPr lang="fa-IR" sz="2400" b="1" dirty="0">
                <a:solidFill>
                  <a:srgbClr val="FF0000"/>
                </a:solidFill>
                <a:cs typeface="B Titr" pitchFamily="2" charset="-78"/>
              </a:rPr>
              <a:t>هاي كلي</a:t>
            </a:r>
            <a:r>
              <a:rPr lang="en-US" sz="1600" dirty="0"/>
              <a:t/>
            </a:r>
            <a:br>
              <a:rPr lang="en-US" sz="1600" dirty="0"/>
            </a:br>
            <a:endParaRPr lang="en-US" dirty="0"/>
          </a:p>
        </p:txBody>
      </p:sp>
      <p:sp>
        <p:nvSpPr>
          <p:cNvPr id="3" name="Content Placeholder 2"/>
          <p:cNvSpPr>
            <a:spLocks noGrp="1"/>
          </p:cNvSpPr>
          <p:nvPr>
            <p:ph idx="1"/>
          </p:nvPr>
        </p:nvSpPr>
        <p:spPr>
          <a:xfrm>
            <a:off x="251520" y="1268760"/>
            <a:ext cx="8712968" cy="5184576"/>
          </a:xfrm>
        </p:spPr>
        <p:style>
          <a:lnRef idx="2">
            <a:schemeClr val="accent4"/>
          </a:lnRef>
          <a:fillRef idx="1">
            <a:schemeClr val="lt1"/>
          </a:fillRef>
          <a:effectRef idx="0">
            <a:schemeClr val="accent4"/>
          </a:effectRef>
          <a:fontRef idx="minor">
            <a:schemeClr val="dk1"/>
          </a:fontRef>
        </p:style>
        <p:txBody>
          <a:bodyPr>
            <a:normAutofit fontScale="32500" lnSpcReduction="20000"/>
          </a:bodyPr>
          <a:lstStyle/>
          <a:p>
            <a:pPr marL="0" indent="0" algn="justLow" rtl="1">
              <a:lnSpc>
                <a:spcPct val="120000"/>
              </a:lnSpc>
              <a:buNone/>
            </a:pPr>
            <a:r>
              <a:rPr lang="fa-IR" sz="5500" b="1" dirty="0">
                <a:solidFill>
                  <a:schemeClr val="dk1"/>
                </a:solidFill>
                <a:cs typeface="B Yagut" pitchFamily="2" charset="-78"/>
              </a:rPr>
              <a:t>الف- ترتيب چيدمان واكسن : </a:t>
            </a:r>
            <a:endParaRPr lang="en-US" sz="5500" b="1" dirty="0">
              <a:solidFill>
                <a:schemeClr val="dk1"/>
              </a:solidFill>
              <a:cs typeface="B Yagut" pitchFamily="2" charset="-78"/>
            </a:endParaRPr>
          </a:p>
          <a:p>
            <a:pPr marL="0" indent="0" algn="justLow" rtl="1">
              <a:lnSpc>
                <a:spcPct val="120000"/>
              </a:lnSpc>
              <a:buNone/>
            </a:pPr>
            <a:r>
              <a:rPr lang="fa-IR" sz="5500" b="1" dirty="0">
                <a:solidFill>
                  <a:schemeClr val="dk1"/>
                </a:solidFill>
                <a:cs typeface="B Yagut" pitchFamily="2" charset="-78"/>
              </a:rPr>
              <a:t>واكسن ها و حلال ها بر حسب نوع ، شماره سري ساخت و تاريخ انقضا گروه بندي كرده و به طبق قانون  </a:t>
            </a:r>
            <a:r>
              <a:rPr lang="en-US" sz="5500" b="1" dirty="0">
                <a:solidFill>
                  <a:schemeClr val="dk1"/>
                </a:solidFill>
                <a:cs typeface="B Yagut" pitchFamily="2" charset="-78"/>
              </a:rPr>
              <a:t> (EEFO) </a:t>
            </a:r>
            <a:r>
              <a:rPr lang="fa-IR" sz="5500" b="1" dirty="0">
                <a:solidFill>
                  <a:schemeClr val="dk1"/>
                </a:solidFill>
                <a:cs typeface="B Yagut" pitchFamily="2" charset="-78"/>
              </a:rPr>
              <a:t>چيدمان نمائيد </a:t>
            </a:r>
            <a:endParaRPr lang="en-US" sz="5500" b="1" dirty="0">
              <a:solidFill>
                <a:schemeClr val="dk1"/>
              </a:solidFill>
              <a:cs typeface="B Yagut" pitchFamily="2" charset="-78"/>
            </a:endParaRPr>
          </a:p>
          <a:p>
            <a:pPr marL="0" indent="0" algn="justLow" rtl="1">
              <a:lnSpc>
                <a:spcPct val="120000"/>
              </a:lnSpc>
              <a:buNone/>
            </a:pPr>
            <a:r>
              <a:rPr lang="fa-IR" sz="5500" b="1" dirty="0" smtClean="0">
                <a:solidFill>
                  <a:schemeClr val="dk1"/>
                </a:solidFill>
                <a:cs typeface="B Yagut" pitchFamily="2" charset="-78"/>
              </a:rPr>
              <a:t>در </a:t>
            </a:r>
            <a:r>
              <a:rPr lang="fa-IR" sz="5500" b="1" dirty="0">
                <a:solidFill>
                  <a:schemeClr val="dk1"/>
                </a:solidFill>
                <a:cs typeface="B Yagut" pitchFamily="2" charset="-78"/>
              </a:rPr>
              <a:t>مراكز ارائه خدمات واكسيناسيون مانند مراكز بهداشتي درماني و خانه هاي بهداشت و كليه يخچال هايي كه واكسن براي ارائه خدمات درآن نگهداري مي شود. </a:t>
            </a:r>
            <a:endParaRPr lang="en-US" sz="5500" b="1" dirty="0">
              <a:solidFill>
                <a:schemeClr val="dk1"/>
              </a:solidFill>
              <a:cs typeface="B Yagut" pitchFamily="2" charset="-78"/>
            </a:endParaRPr>
          </a:p>
          <a:p>
            <a:pPr marL="0" lvl="0" indent="0" algn="justLow" rtl="1">
              <a:lnSpc>
                <a:spcPct val="120000"/>
              </a:lnSpc>
              <a:buNone/>
            </a:pPr>
            <a:r>
              <a:rPr lang="fa-IR" sz="5500" b="1" dirty="0">
                <a:solidFill>
                  <a:schemeClr val="dk1"/>
                </a:solidFill>
                <a:cs typeface="B Yagut" pitchFamily="2" charset="-78"/>
              </a:rPr>
              <a:t>واكسن و حلال را در داخل يخچال نگهداري كنيد چنانچه جاي كافي براي نگهداري كليه حلال ها در يخچال وجود ندارد مطمئن شويد كه حلال سرد براي جلسه بعدي واكسيناسيون دراختيارداشته باشيد.</a:t>
            </a:r>
            <a:endParaRPr lang="en-US" sz="5500" b="1" dirty="0">
              <a:solidFill>
                <a:schemeClr val="dk1"/>
              </a:solidFill>
              <a:cs typeface="B Yagut" pitchFamily="2" charset="-78"/>
            </a:endParaRPr>
          </a:p>
          <a:p>
            <a:pPr marL="0" lvl="0" indent="0" algn="justLow" rtl="1">
              <a:lnSpc>
                <a:spcPct val="120000"/>
              </a:lnSpc>
              <a:buNone/>
            </a:pPr>
            <a:r>
              <a:rPr lang="fa-IR" sz="5500" b="1" dirty="0" smtClean="0">
                <a:solidFill>
                  <a:schemeClr val="dk1"/>
                </a:solidFill>
                <a:cs typeface="B Yagut" pitchFamily="2" charset="-78"/>
              </a:rPr>
              <a:t>ويال </a:t>
            </a:r>
            <a:r>
              <a:rPr lang="fa-IR" sz="5500" b="1" dirty="0">
                <a:solidFill>
                  <a:schemeClr val="dk1"/>
                </a:solidFill>
                <a:cs typeface="B Yagut" pitchFamily="2" charset="-78"/>
              </a:rPr>
              <a:t>هاي كه </a:t>
            </a:r>
            <a:r>
              <a:rPr lang="en-US" sz="5500" b="1" dirty="0">
                <a:solidFill>
                  <a:schemeClr val="dk1"/>
                </a:solidFill>
                <a:cs typeface="B Yagut" pitchFamily="2" charset="-78"/>
              </a:rPr>
              <a:t>VVM   </a:t>
            </a:r>
            <a:r>
              <a:rPr lang="fa-IR" sz="5500" b="1" dirty="0">
                <a:solidFill>
                  <a:schemeClr val="dk1"/>
                </a:solidFill>
                <a:cs typeface="B Yagut" pitchFamily="2" charset="-78"/>
              </a:rPr>
              <a:t>  آنها به مرحله 2 رسيده  ولي هنوز قابل استفاده مي باشند  را در جعبه اي جداگانه نگهداري و روي آن بنويسيد ( در اولويت مصرف  ) اين ويال ها را در اولين جلسه بعدي واكسيناسيون مصرف نمائيد.</a:t>
            </a:r>
            <a:endParaRPr lang="en-US" sz="5500" b="1" dirty="0">
              <a:solidFill>
                <a:schemeClr val="dk1"/>
              </a:solidFill>
              <a:cs typeface="B Yagut" pitchFamily="2" charset="-78"/>
            </a:endParaRPr>
          </a:p>
          <a:p>
            <a:pPr marL="0" lvl="0" indent="0" algn="justLow" rtl="1">
              <a:lnSpc>
                <a:spcPct val="120000"/>
              </a:lnSpc>
              <a:buNone/>
            </a:pPr>
            <a:r>
              <a:rPr lang="fa-IR" sz="5500" b="1" dirty="0">
                <a:solidFill>
                  <a:schemeClr val="dk1"/>
                </a:solidFill>
                <a:cs typeface="B Yagut" pitchFamily="2" charset="-78"/>
              </a:rPr>
              <a:t>ويال هاي چند دوزي باز شده ( </a:t>
            </a:r>
            <a:r>
              <a:rPr lang="en-US" sz="5500" b="1" dirty="0">
                <a:solidFill>
                  <a:schemeClr val="dk1"/>
                </a:solidFill>
                <a:cs typeface="B Yagut" pitchFamily="2" charset="-78"/>
              </a:rPr>
              <a:t>MDVP </a:t>
            </a:r>
            <a:r>
              <a:rPr lang="fa-IR" sz="5500" b="1" dirty="0">
                <a:solidFill>
                  <a:schemeClr val="dk1"/>
                </a:solidFill>
                <a:cs typeface="B Yagut" pitchFamily="2" charset="-78"/>
              </a:rPr>
              <a:t> )را با نوشتن تاريخ باز شدن روي آن در جعبه اي جداگانه بگذاريد وآنها را در اولن جلسه بعدي مصرف كنيد. </a:t>
            </a:r>
            <a:endParaRPr lang="en-US" sz="5500" b="1" dirty="0">
              <a:solidFill>
                <a:schemeClr val="dk1"/>
              </a:solidFill>
              <a:cs typeface="B Yagut" pitchFamily="2" charset="-78"/>
            </a:endParaRPr>
          </a:p>
          <a:p>
            <a:pPr marL="0" indent="0" algn="justLow" rtl="1">
              <a:lnSpc>
                <a:spcPct val="120000"/>
              </a:lnSpc>
              <a:buNone/>
            </a:pPr>
            <a:r>
              <a:rPr lang="en-US" sz="5500" b="1" dirty="0">
                <a:solidFill>
                  <a:schemeClr val="dk1"/>
                </a:solidFill>
                <a:cs typeface="B Yagut" pitchFamily="2" charset="-78"/>
              </a:rPr>
              <a:t>Multi dose vial policy</a:t>
            </a:r>
          </a:p>
          <a:p>
            <a:pPr algn="r" rtl="1"/>
            <a:endParaRPr lang="en-US" dirty="0"/>
          </a:p>
        </p:txBody>
      </p:sp>
    </p:spTree>
    <p:extLst>
      <p:ext uri="{BB962C8B-B14F-4D97-AF65-F5344CB8AC3E}">
        <p14:creationId xmlns:p14="http://schemas.microsoft.com/office/powerpoint/2010/main" val="28319389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229600" cy="1143000"/>
          </a:xfrm>
          <a:solidFill>
            <a:schemeClr val="accent6">
              <a:lumMod val="20000"/>
              <a:lumOff val="80000"/>
            </a:schemeClr>
          </a:solidFill>
        </p:spPr>
        <p:txBody>
          <a:bodyPr/>
          <a:lstStyle/>
          <a:p>
            <a:endParaRPr lang="en-US" b="1" dirty="0">
              <a:cs typeface="B Titr" panose="00000700000000000000" pitchFamily="2" charset="-78"/>
            </a:endParaRPr>
          </a:p>
        </p:txBody>
      </p:sp>
      <p:sp>
        <p:nvSpPr>
          <p:cNvPr id="3" name="Content Placeholder 2"/>
          <p:cNvSpPr>
            <a:spLocks noGrp="1"/>
          </p:cNvSpPr>
          <p:nvPr>
            <p:ph idx="1"/>
          </p:nvPr>
        </p:nvSpPr>
        <p:spPr>
          <a:xfrm>
            <a:off x="395536" y="1844824"/>
            <a:ext cx="8229600" cy="4525963"/>
          </a:xfrm>
          <a:solidFill>
            <a:schemeClr val="accent1">
              <a:lumMod val="40000"/>
              <a:lumOff val="60000"/>
            </a:schemeClr>
          </a:solidFill>
        </p:spPr>
        <p:txBody>
          <a:bodyPr>
            <a:normAutofit/>
          </a:bodyPr>
          <a:lstStyle/>
          <a:p>
            <a:pPr marL="0" indent="0" algn="ctr" rtl="1">
              <a:lnSpc>
                <a:spcPct val="200000"/>
              </a:lnSpc>
              <a:buNone/>
            </a:pPr>
            <a:r>
              <a:rPr lang="fa-IR" sz="2800" dirty="0" smtClean="0">
                <a:solidFill>
                  <a:srgbClr val="002060"/>
                </a:solidFill>
                <a:cs typeface="B Titr" panose="00000700000000000000" pitchFamily="2" charset="-78"/>
              </a:rPr>
              <a:t>اما واکسن موثر منوط به رعایت یک سری استاندارد های لازم می باشد.، که به آن، فرایند عملیاتی استاندارد </a:t>
            </a:r>
            <a:r>
              <a:rPr lang="en-US" sz="2800" dirty="0" smtClean="0">
                <a:solidFill>
                  <a:srgbClr val="002060"/>
                </a:solidFill>
                <a:cs typeface="B Titr" panose="00000700000000000000" pitchFamily="2" charset="-78"/>
              </a:rPr>
              <a:t>(</a:t>
            </a:r>
            <a:r>
              <a:rPr lang="en-US" sz="2800" dirty="0" smtClean="0">
                <a:solidFill>
                  <a:srgbClr val="FF0000"/>
                </a:solidFill>
                <a:latin typeface="G2 Rubber Stamp LET" panose="00000400000000000000" pitchFamily="2" charset="0"/>
                <a:cs typeface="B Titr" panose="00000700000000000000" pitchFamily="2" charset="-78"/>
              </a:rPr>
              <a:t>sop</a:t>
            </a:r>
            <a:r>
              <a:rPr lang="en-US" sz="2800" dirty="0" smtClean="0">
                <a:solidFill>
                  <a:srgbClr val="002060"/>
                </a:solidFill>
                <a:cs typeface="B Titr" panose="00000700000000000000" pitchFamily="2" charset="-78"/>
              </a:rPr>
              <a:t>) </a:t>
            </a:r>
            <a:r>
              <a:rPr lang="fa-IR" sz="2800" dirty="0" smtClean="0">
                <a:solidFill>
                  <a:srgbClr val="002060"/>
                </a:solidFill>
                <a:cs typeface="B Titr" panose="00000700000000000000" pitchFamily="2" charset="-78"/>
              </a:rPr>
              <a:t>گفته می شود.این فرایند مطابق با به روزرسانی و یکنواختی دستورالعمل ها واجرای آن توسط افراد مسئول ایمن سازی انجام می شود.</a:t>
            </a:r>
            <a:endParaRPr lang="en-US" sz="2800" dirty="0" smtClean="0">
              <a:solidFill>
                <a:srgbClr val="002060"/>
              </a:solidFill>
              <a:cs typeface="B Titr" panose="00000700000000000000" pitchFamily="2" charset="-78"/>
            </a:endParaRPr>
          </a:p>
        </p:txBody>
      </p:sp>
    </p:spTree>
    <p:extLst>
      <p:ext uri="{BB962C8B-B14F-4D97-AF65-F5344CB8AC3E}">
        <p14:creationId xmlns:p14="http://schemas.microsoft.com/office/powerpoint/2010/main" val="271137573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a:solidFill>
                  <a:srgbClr val="FF0000"/>
                </a:solidFill>
                <a:cs typeface="B Titr" pitchFamily="2" charset="-78"/>
              </a:rPr>
              <a:t>انجماد آيس پگ </a:t>
            </a:r>
            <a:endParaRPr lang="en-US" sz="2400" b="1" dirty="0">
              <a:solidFill>
                <a:srgbClr val="FF0000"/>
              </a:solidFill>
              <a:cs typeface="B Titr" pitchFamily="2" charset="-78"/>
            </a:endParaRPr>
          </a:p>
        </p:txBody>
      </p:sp>
      <p:sp>
        <p:nvSpPr>
          <p:cNvPr id="3" name="Content Placeholder 2"/>
          <p:cNvSpPr>
            <a:spLocks noGrp="1"/>
          </p:cNvSpPr>
          <p:nvPr>
            <p:ph idx="1"/>
          </p:nvPr>
        </p:nvSpPr>
        <p:spPr/>
        <p:style>
          <a:lnRef idx="2">
            <a:schemeClr val="accent4"/>
          </a:lnRef>
          <a:fillRef idx="1">
            <a:schemeClr val="lt1"/>
          </a:fillRef>
          <a:effectRef idx="0">
            <a:schemeClr val="accent4"/>
          </a:effectRef>
          <a:fontRef idx="minor">
            <a:schemeClr val="dk1"/>
          </a:fontRef>
        </p:style>
        <p:txBody>
          <a:bodyPr/>
          <a:lstStyle/>
          <a:p>
            <a:pPr lvl="0" algn="justLow" rtl="1">
              <a:lnSpc>
                <a:spcPct val="250000"/>
              </a:lnSpc>
            </a:pPr>
            <a:r>
              <a:rPr lang="fa-IR" sz="2000" b="1" dirty="0">
                <a:solidFill>
                  <a:schemeClr val="dk1"/>
                </a:solidFill>
                <a:cs typeface="B Yagut" pitchFamily="2" charset="-78"/>
              </a:rPr>
              <a:t>براي يخ زدن آيس پك از قسمت يخدان يخچال استفاده كنيد. </a:t>
            </a:r>
            <a:endParaRPr lang="en-US" sz="2000" b="1" dirty="0">
              <a:solidFill>
                <a:schemeClr val="dk1"/>
              </a:solidFill>
              <a:cs typeface="B Yagut" pitchFamily="2" charset="-78"/>
            </a:endParaRPr>
          </a:p>
          <a:p>
            <a:pPr lvl="0" algn="justLow" rtl="1">
              <a:lnSpc>
                <a:spcPct val="250000"/>
              </a:lnSpc>
            </a:pPr>
            <a:r>
              <a:rPr lang="fa-IR" sz="2000" b="1" dirty="0">
                <a:solidFill>
                  <a:schemeClr val="dk1"/>
                </a:solidFill>
                <a:cs typeface="B Yagut" pitchFamily="2" charset="-78"/>
              </a:rPr>
              <a:t>سعي كنيد آيس پك ها را بطور عمودي در يخچال يا فريزر قرار دهيد تا از احتمال چكه كردن آب از داخل آنها جلوگيري شود.</a:t>
            </a:r>
            <a:endParaRPr lang="en-US" sz="2000" b="1" dirty="0">
              <a:solidFill>
                <a:schemeClr val="dk1"/>
              </a:solidFill>
              <a:cs typeface="B Yagut" pitchFamily="2" charset="-78"/>
            </a:endParaRPr>
          </a:p>
          <a:p>
            <a:pPr algn="r"/>
            <a:endParaRPr lang="en-US" dirty="0">
              <a:cs typeface="B Titr" panose="00000700000000000000" pitchFamily="2" charset="-78"/>
            </a:endParaRPr>
          </a:p>
        </p:txBody>
      </p:sp>
    </p:spTree>
    <p:extLst>
      <p:ext uri="{BB962C8B-B14F-4D97-AF65-F5344CB8AC3E}">
        <p14:creationId xmlns:p14="http://schemas.microsoft.com/office/powerpoint/2010/main" val="35580463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568952" cy="792088"/>
          </a:xfrm>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a:solidFill>
                  <a:srgbClr val="FF0000"/>
                </a:solidFill>
                <a:cs typeface="B Titr" pitchFamily="2" charset="-78"/>
              </a:rPr>
              <a:t>نگهداري از واكسن و آيس پگ در يخچال</a:t>
            </a:r>
            <a:r>
              <a:rPr lang="fa-IR" b="1" dirty="0">
                <a:cs typeface="B Titr" panose="00000700000000000000" pitchFamily="2" charset="-78"/>
              </a:rPr>
              <a:t> </a:t>
            </a:r>
            <a:endParaRPr lang="en-US" dirty="0">
              <a:cs typeface="B Titr" panose="00000700000000000000" pitchFamily="2" charset="-78"/>
            </a:endParaRPr>
          </a:p>
        </p:txBody>
      </p:sp>
      <p:sp>
        <p:nvSpPr>
          <p:cNvPr id="3" name="Content Placeholder 2"/>
          <p:cNvSpPr>
            <a:spLocks noGrp="1"/>
          </p:cNvSpPr>
          <p:nvPr>
            <p:ph idx="1"/>
          </p:nvPr>
        </p:nvSpPr>
        <p:spPr>
          <a:xfrm>
            <a:off x="251520" y="1340768"/>
            <a:ext cx="8640960" cy="4824536"/>
          </a:xfrm>
        </p:spPr>
        <p:style>
          <a:lnRef idx="2">
            <a:schemeClr val="accent4"/>
          </a:lnRef>
          <a:fillRef idx="1">
            <a:schemeClr val="lt1"/>
          </a:fillRef>
          <a:effectRef idx="0">
            <a:schemeClr val="accent4"/>
          </a:effectRef>
          <a:fontRef idx="minor">
            <a:schemeClr val="dk1"/>
          </a:fontRef>
        </p:style>
        <p:txBody>
          <a:bodyPr>
            <a:noAutofit/>
          </a:bodyPr>
          <a:lstStyle/>
          <a:p>
            <a:pPr marL="0" indent="0" algn="justLow" rtl="1">
              <a:lnSpc>
                <a:spcPct val="250000"/>
              </a:lnSpc>
              <a:buNone/>
            </a:pPr>
            <a:r>
              <a:rPr lang="fa-IR" sz="2000" b="1" dirty="0">
                <a:solidFill>
                  <a:schemeClr val="dk1"/>
                </a:solidFill>
                <a:cs typeface="B Yagut" pitchFamily="2" charset="-78"/>
              </a:rPr>
              <a:t>الف- واكسن و حلال را درسبد پلاستيكي قرار داده و سبد را داخل يخچال بگذاريد. </a:t>
            </a:r>
          </a:p>
          <a:p>
            <a:pPr marL="0" indent="0" algn="justLow" rtl="1">
              <a:lnSpc>
                <a:spcPct val="250000"/>
              </a:lnSpc>
              <a:buNone/>
            </a:pPr>
            <a:r>
              <a:rPr lang="fa-IR" sz="2000" b="1" dirty="0">
                <a:solidFill>
                  <a:schemeClr val="dk1"/>
                </a:solidFill>
                <a:cs typeface="B Yagut" pitchFamily="2" charset="-78"/>
              </a:rPr>
              <a:t>ب- دستگاه سنجش و ثبت درجه حرارت را روي واكسن ها و نزديك واكسن هاي حساس به سرما طوري قرار دهيد كه به راحتي ديده و خوانده شود</a:t>
            </a:r>
            <a:endParaRPr lang="en-US" sz="2000" b="1" dirty="0">
              <a:solidFill>
                <a:schemeClr val="dk1"/>
              </a:solidFill>
              <a:cs typeface="B Yagut" pitchFamily="2" charset="-78"/>
            </a:endParaRPr>
          </a:p>
          <a:p>
            <a:pPr marL="0" indent="0" algn="justLow" rtl="1">
              <a:lnSpc>
                <a:spcPct val="250000"/>
              </a:lnSpc>
              <a:buNone/>
            </a:pPr>
            <a:r>
              <a:rPr lang="fa-IR" sz="2000" b="1" dirty="0">
                <a:solidFill>
                  <a:schemeClr val="dk1"/>
                </a:solidFill>
                <a:cs typeface="B Yagut" pitchFamily="2" charset="-78"/>
              </a:rPr>
              <a:t>پ- چنانچه يخچال محفظه مجزا به عنوان فريزر دارد، از اين محفظه براي يخ زدن آيس پك استفاده كنيد.</a:t>
            </a:r>
            <a:endParaRPr lang="en-US" sz="2000" b="1" dirty="0">
              <a:solidFill>
                <a:schemeClr val="dk1"/>
              </a:solidFill>
              <a:cs typeface="B Yagut" pitchFamily="2" charset="-78"/>
            </a:endParaRPr>
          </a:p>
          <a:p>
            <a:pPr algn="r"/>
            <a:endParaRPr lang="en-US" sz="2800" dirty="0">
              <a:cs typeface="B Titr" panose="00000700000000000000" pitchFamily="2" charset="-78"/>
            </a:endParaRPr>
          </a:p>
        </p:txBody>
      </p:sp>
    </p:spTree>
    <p:extLst>
      <p:ext uri="{BB962C8B-B14F-4D97-AF65-F5344CB8AC3E}">
        <p14:creationId xmlns:p14="http://schemas.microsoft.com/office/powerpoint/2010/main" val="12871531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16632"/>
            <a:ext cx="8424936" cy="1026368"/>
          </a:xfrm>
        </p:spPr>
        <p:style>
          <a:lnRef idx="2">
            <a:schemeClr val="accent2"/>
          </a:lnRef>
          <a:fillRef idx="1">
            <a:schemeClr val="lt1"/>
          </a:fillRef>
          <a:effectRef idx="0">
            <a:schemeClr val="accent2"/>
          </a:effectRef>
          <a:fontRef idx="minor">
            <a:schemeClr val="dk1"/>
          </a:fontRef>
        </p:style>
        <p:txBody>
          <a:bodyPr>
            <a:normAutofit/>
          </a:bodyPr>
          <a:lstStyle/>
          <a:p>
            <a:pPr rtl="1"/>
            <a:r>
              <a:rPr lang="fa-IR" sz="2400" b="1" dirty="0">
                <a:solidFill>
                  <a:srgbClr val="FF0000"/>
                </a:solidFill>
                <a:cs typeface="B Titr" pitchFamily="2" charset="-78"/>
              </a:rPr>
              <a:t>7-</a:t>
            </a:r>
            <a:r>
              <a:rPr lang="ar-SA" sz="2400" b="1" dirty="0">
                <a:solidFill>
                  <a:srgbClr val="FF0000"/>
                </a:solidFill>
                <a:cs typeface="B Titr" pitchFamily="2" charset="-78"/>
              </a:rPr>
              <a:t>فرایند عملیاتی استاندارد</a:t>
            </a:r>
            <a:r>
              <a:rPr lang="en-US" sz="2400" b="1" dirty="0">
                <a:solidFill>
                  <a:srgbClr val="FF0000"/>
                </a:solidFill>
                <a:cs typeface="B Titr" pitchFamily="2" charset="-78"/>
              </a:rPr>
              <a:t> </a:t>
            </a:r>
            <a:r>
              <a:rPr lang="ar-SA" sz="2400" b="1" dirty="0">
                <a:solidFill>
                  <a:srgbClr val="FF0000"/>
                </a:solidFill>
                <a:cs typeface="B Titr" pitchFamily="2" charset="-78"/>
              </a:rPr>
              <a:t>پايش درجه حرارت در هنگام حمل و نقل واکسن</a:t>
            </a:r>
            <a:endParaRPr lang="en-US" sz="2400" b="1" dirty="0">
              <a:solidFill>
                <a:srgbClr val="FF0000"/>
              </a:solidFill>
              <a:cs typeface="B Titr" pitchFamily="2" charset="-78"/>
            </a:endParaRPr>
          </a:p>
        </p:txBody>
      </p:sp>
      <p:sp>
        <p:nvSpPr>
          <p:cNvPr id="3" name="Content Placeholder 2"/>
          <p:cNvSpPr>
            <a:spLocks noGrp="1"/>
          </p:cNvSpPr>
          <p:nvPr>
            <p:ph idx="1"/>
          </p:nvPr>
        </p:nvSpPr>
        <p:spPr>
          <a:xfrm>
            <a:off x="323528" y="1412776"/>
            <a:ext cx="8424936" cy="5112568"/>
          </a:xfrm>
        </p:spPr>
        <p:style>
          <a:lnRef idx="2">
            <a:schemeClr val="accent4"/>
          </a:lnRef>
          <a:fillRef idx="1">
            <a:schemeClr val="lt1"/>
          </a:fillRef>
          <a:effectRef idx="0">
            <a:schemeClr val="accent4"/>
          </a:effectRef>
          <a:fontRef idx="minor">
            <a:schemeClr val="dk1"/>
          </a:fontRef>
        </p:style>
        <p:txBody>
          <a:bodyPr/>
          <a:lstStyle/>
          <a:p>
            <a:pPr algn="r" rtl="1">
              <a:lnSpc>
                <a:spcPct val="300000"/>
              </a:lnSpc>
              <a:buFont typeface="Wingdings" panose="05000000000000000000" pitchFamily="2" charset="2"/>
              <a:buChar char="v"/>
            </a:pPr>
            <a:r>
              <a:rPr lang="fa-IR" sz="2000" b="1" dirty="0">
                <a:solidFill>
                  <a:schemeClr val="dk1"/>
                </a:solidFill>
                <a:cs typeface="B Yagut" pitchFamily="2" charset="-78"/>
              </a:rPr>
              <a:t>خواندن و مدیریت دستگاه های شاخص انجماد</a:t>
            </a:r>
            <a:endParaRPr lang="en-US" sz="2000" b="1" dirty="0">
              <a:solidFill>
                <a:schemeClr val="dk1"/>
              </a:solidFill>
              <a:cs typeface="B Yagut" pitchFamily="2" charset="-78"/>
            </a:endParaRPr>
          </a:p>
          <a:p>
            <a:pPr algn="r" rtl="1">
              <a:lnSpc>
                <a:spcPct val="300000"/>
              </a:lnSpc>
              <a:buFont typeface="Wingdings" panose="05000000000000000000" pitchFamily="2" charset="2"/>
              <a:buChar char="v"/>
            </a:pPr>
            <a:r>
              <a:rPr lang="ar-SA" sz="2000" b="1" dirty="0">
                <a:solidFill>
                  <a:schemeClr val="dk1"/>
                </a:solidFill>
                <a:cs typeface="B Yagut" pitchFamily="2" charset="-78"/>
              </a:rPr>
              <a:t> </a:t>
            </a:r>
            <a:r>
              <a:rPr lang="fa-IR" sz="2000" b="1" dirty="0">
                <a:solidFill>
                  <a:schemeClr val="dk1"/>
                </a:solidFill>
                <a:cs typeface="B Yagut" pitchFamily="2" charset="-78"/>
              </a:rPr>
              <a:t>قراردادن دستگاه هاي شاخص انجماد در كلد باكس ها</a:t>
            </a:r>
            <a:endParaRPr lang="en-US" sz="2000" b="1" dirty="0">
              <a:solidFill>
                <a:schemeClr val="dk1"/>
              </a:solidFill>
              <a:cs typeface="B Yagut" pitchFamily="2" charset="-78"/>
            </a:endParaRPr>
          </a:p>
          <a:p>
            <a:endParaRPr lang="en-US" dirty="0"/>
          </a:p>
        </p:txBody>
      </p:sp>
    </p:spTree>
    <p:extLst>
      <p:ext uri="{BB962C8B-B14F-4D97-AF65-F5344CB8AC3E}">
        <p14:creationId xmlns:p14="http://schemas.microsoft.com/office/powerpoint/2010/main" val="11145358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404664"/>
            <a:ext cx="8280920" cy="5976664"/>
          </a:xfrm>
        </p:spPr>
        <p:style>
          <a:lnRef idx="2">
            <a:schemeClr val="accent4"/>
          </a:lnRef>
          <a:fillRef idx="1">
            <a:schemeClr val="lt1"/>
          </a:fillRef>
          <a:effectRef idx="0">
            <a:schemeClr val="accent4"/>
          </a:effectRef>
          <a:fontRef idx="minor">
            <a:schemeClr val="dk1"/>
          </a:fontRef>
        </p:style>
        <p:txBody>
          <a:bodyPr>
            <a:normAutofit/>
          </a:bodyPr>
          <a:lstStyle/>
          <a:p>
            <a:pPr marL="0" indent="0" algn="justLow" rtl="1">
              <a:lnSpc>
                <a:spcPct val="300000"/>
              </a:lnSpc>
              <a:buNone/>
            </a:pPr>
            <a:r>
              <a:rPr lang="fa-IR" sz="2000" b="1" dirty="0">
                <a:solidFill>
                  <a:schemeClr val="dk1"/>
                </a:solidFill>
                <a:cs typeface="B Yagut" pitchFamily="2" charset="-78"/>
              </a:rPr>
              <a:t>هدف اصلی مدیریت توزیع این است که واکسن ها در هنگام حمل و نقل در درجه حرارت صحیح بوده تا بتوان ضایعات واکسن را در اثر قرار گرفتن در درجات انجماد و درجه </a:t>
            </a:r>
            <a:r>
              <a:rPr lang="fa-IR" sz="2000" b="1" dirty="0" smtClean="0">
                <a:solidFill>
                  <a:schemeClr val="dk1"/>
                </a:solidFill>
                <a:cs typeface="B Yagut" pitchFamily="2" charset="-78"/>
              </a:rPr>
              <a:t/>
            </a:r>
            <a:br>
              <a:rPr lang="fa-IR" sz="2000" b="1" dirty="0" smtClean="0">
                <a:solidFill>
                  <a:schemeClr val="dk1"/>
                </a:solidFill>
                <a:cs typeface="B Yagut" pitchFamily="2" charset="-78"/>
              </a:rPr>
            </a:br>
            <a:r>
              <a:rPr lang="fa-IR" sz="2000" b="1" dirty="0" smtClean="0">
                <a:solidFill>
                  <a:schemeClr val="dk1"/>
                </a:solidFill>
                <a:cs typeface="B Yagut" pitchFamily="2" charset="-78"/>
              </a:rPr>
              <a:t>حرار </a:t>
            </a:r>
            <a:r>
              <a:rPr lang="fa-IR" sz="2000" b="1" dirty="0">
                <a:solidFill>
                  <a:schemeClr val="dk1"/>
                </a:solidFill>
                <a:cs typeface="B Yagut" pitchFamily="2" charset="-78"/>
              </a:rPr>
              <a:t>ت بالا از بین </a:t>
            </a:r>
            <a:r>
              <a:rPr lang="fa-IR" sz="2000" b="1" dirty="0" smtClean="0">
                <a:solidFill>
                  <a:schemeClr val="dk1"/>
                </a:solidFill>
                <a:cs typeface="B Yagut" pitchFamily="2" charset="-78"/>
              </a:rPr>
              <a:t>برد.</a:t>
            </a:r>
          </a:p>
          <a:p>
            <a:pPr marL="0" indent="0" algn="justLow" rtl="1">
              <a:lnSpc>
                <a:spcPct val="300000"/>
              </a:lnSpc>
              <a:buNone/>
            </a:pPr>
            <a:r>
              <a:rPr lang="fa-IR" sz="2000" b="1" dirty="0" smtClean="0">
                <a:cs typeface="B Yagut" pitchFamily="2" charset="-78"/>
              </a:rPr>
              <a:t>استاندارد توزیع واکسن :</a:t>
            </a:r>
          </a:p>
          <a:p>
            <a:pPr marL="0" indent="0" algn="justLow" rtl="1">
              <a:lnSpc>
                <a:spcPct val="300000"/>
              </a:lnSpc>
              <a:buNone/>
            </a:pPr>
            <a:r>
              <a:rPr lang="fa-IR" sz="2000" b="1" smtClean="0">
                <a:solidFill>
                  <a:schemeClr val="dk1"/>
                </a:solidFill>
                <a:cs typeface="B Yagut" pitchFamily="2" charset="-78"/>
              </a:rPr>
              <a:t>مراکز جامع سلامت 30 روزه  - پایگاه بهداشتی 14 روزه – خانه بهداشت 7 روزه</a:t>
            </a:r>
          </a:p>
          <a:p>
            <a:pPr marL="0" indent="0" algn="justLow" rtl="1">
              <a:lnSpc>
                <a:spcPct val="300000"/>
              </a:lnSpc>
              <a:buNone/>
            </a:pPr>
            <a:endParaRPr lang="en-US" sz="2000" b="1" dirty="0">
              <a:solidFill>
                <a:schemeClr val="dk1"/>
              </a:solidFill>
              <a:cs typeface="B Yagut" pitchFamily="2" charset="-78"/>
            </a:endParaRPr>
          </a:p>
        </p:txBody>
      </p:sp>
    </p:spTree>
    <p:extLst>
      <p:ext uri="{BB962C8B-B14F-4D97-AF65-F5344CB8AC3E}">
        <p14:creationId xmlns:p14="http://schemas.microsoft.com/office/powerpoint/2010/main" val="15155490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74638"/>
            <a:ext cx="8352928" cy="994122"/>
          </a:xfrm>
        </p:spPr>
        <p:style>
          <a:lnRef idx="2">
            <a:schemeClr val="accent2"/>
          </a:lnRef>
          <a:fillRef idx="1">
            <a:schemeClr val="lt1"/>
          </a:fillRef>
          <a:effectRef idx="0">
            <a:schemeClr val="accent2"/>
          </a:effectRef>
          <a:fontRef idx="minor">
            <a:schemeClr val="dk1"/>
          </a:fontRef>
        </p:style>
        <p:txBody>
          <a:bodyPr>
            <a:normAutofit fontScale="90000"/>
          </a:bodyPr>
          <a:lstStyle/>
          <a:p>
            <a:r>
              <a:rPr lang="fa-IR" sz="2700" b="1" dirty="0" smtClean="0">
                <a:solidFill>
                  <a:srgbClr val="FF0000"/>
                </a:solidFill>
                <a:cs typeface="B Titr" pitchFamily="2" charset="-78"/>
              </a:rPr>
              <a:t/>
            </a:r>
            <a:br>
              <a:rPr lang="fa-IR" sz="2700" b="1" dirty="0" smtClean="0">
                <a:solidFill>
                  <a:srgbClr val="FF0000"/>
                </a:solidFill>
                <a:cs typeface="B Titr" pitchFamily="2" charset="-78"/>
              </a:rPr>
            </a:br>
            <a:r>
              <a:rPr lang="fa-IR" sz="2700" b="1" dirty="0" smtClean="0">
                <a:solidFill>
                  <a:srgbClr val="FF0000"/>
                </a:solidFill>
                <a:cs typeface="B Titr" pitchFamily="2" charset="-78"/>
              </a:rPr>
              <a:t>فرایند</a:t>
            </a:r>
            <a:r>
              <a:rPr lang="en-US" dirty="0"/>
              <a:t/>
            </a:r>
            <a:br>
              <a:rPr lang="en-US" dirty="0"/>
            </a:br>
            <a:endParaRPr lang="en-US" dirty="0"/>
          </a:p>
        </p:txBody>
      </p:sp>
      <p:sp>
        <p:nvSpPr>
          <p:cNvPr id="3" name="Content Placeholder 2"/>
          <p:cNvSpPr>
            <a:spLocks noGrp="1"/>
          </p:cNvSpPr>
          <p:nvPr>
            <p:ph idx="1"/>
          </p:nvPr>
        </p:nvSpPr>
        <p:spPr>
          <a:xfrm>
            <a:off x="395536" y="1772816"/>
            <a:ext cx="8352928" cy="4896544"/>
          </a:xfrm>
        </p:spPr>
        <p:style>
          <a:lnRef idx="2">
            <a:schemeClr val="accent4"/>
          </a:lnRef>
          <a:fillRef idx="1">
            <a:schemeClr val="lt1"/>
          </a:fillRef>
          <a:effectRef idx="0">
            <a:schemeClr val="accent4"/>
          </a:effectRef>
          <a:fontRef idx="minor">
            <a:schemeClr val="dk1"/>
          </a:fontRef>
        </p:style>
        <p:txBody>
          <a:bodyPr>
            <a:normAutofit/>
          </a:bodyPr>
          <a:lstStyle/>
          <a:p>
            <a:pPr algn="justLow" rtl="1">
              <a:lnSpc>
                <a:spcPct val="250000"/>
              </a:lnSpc>
            </a:pPr>
            <a:r>
              <a:rPr lang="fa-IR" sz="2200" b="1" dirty="0">
                <a:solidFill>
                  <a:schemeClr val="dk1"/>
                </a:solidFill>
                <a:cs typeface="B Yagut" pitchFamily="2" charset="-78"/>
              </a:rPr>
              <a:t>شاخص های انجماد باید در کنار واکسن های با حداکثر حساسیت به سرما در هر محموله قرار گیرد ، بطور مثال در کنار واکسن هپاتیت ب یا واکسن پنجگانه</a:t>
            </a:r>
            <a:endParaRPr lang="en-US" sz="2200" b="1" dirty="0">
              <a:solidFill>
                <a:schemeClr val="dk1"/>
              </a:solidFill>
              <a:cs typeface="B Yagut" pitchFamily="2" charset="-78"/>
            </a:endParaRPr>
          </a:p>
          <a:p>
            <a:pPr algn="justLow" rtl="1">
              <a:lnSpc>
                <a:spcPct val="250000"/>
              </a:lnSpc>
            </a:pPr>
            <a:r>
              <a:rPr lang="fa-IR" sz="2200" b="1" dirty="0">
                <a:solidFill>
                  <a:schemeClr val="dk1"/>
                </a:solidFill>
                <a:cs typeface="B Yagut" pitchFamily="2" charset="-78"/>
              </a:rPr>
              <a:t>شاخص های انجماد نیازی به قرار دادن در کلدباکس هایی که فقط حاوی واکسن های ب ث ژ ، سرخک  </a:t>
            </a:r>
            <a:r>
              <a:rPr lang="en-US" sz="2200" b="1" dirty="0">
                <a:solidFill>
                  <a:schemeClr val="dk1"/>
                </a:solidFill>
                <a:cs typeface="B Yagut" pitchFamily="2" charset="-78"/>
              </a:rPr>
              <a:t>OPV</a:t>
            </a:r>
            <a:r>
              <a:rPr lang="fa-IR" sz="2200" b="1" dirty="0">
                <a:solidFill>
                  <a:schemeClr val="dk1"/>
                </a:solidFill>
                <a:cs typeface="B Yagut" pitchFamily="2" charset="-78"/>
              </a:rPr>
              <a:t> ،</a:t>
            </a:r>
            <a:r>
              <a:rPr lang="en-US" sz="2200" b="1" dirty="0">
                <a:solidFill>
                  <a:schemeClr val="dk1"/>
                </a:solidFill>
                <a:cs typeface="B Yagut" pitchFamily="2" charset="-78"/>
              </a:rPr>
              <a:t> MR </a:t>
            </a:r>
            <a:r>
              <a:rPr lang="fa-IR" sz="2200" b="1" dirty="0">
                <a:solidFill>
                  <a:schemeClr val="dk1"/>
                </a:solidFill>
                <a:cs typeface="B Yagut" pitchFamily="2" charset="-78"/>
              </a:rPr>
              <a:t>، </a:t>
            </a:r>
            <a:r>
              <a:rPr lang="en-US" sz="2200" b="1" dirty="0">
                <a:solidFill>
                  <a:schemeClr val="dk1"/>
                </a:solidFill>
                <a:cs typeface="B Yagut" pitchFamily="2" charset="-78"/>
              </a:rPr>
              <a:t>MMR</a:t>
            </a:r>
            <a:r>
              <a:rPr lang="fa-IR" sz="2200" b="1" dirty="0">
                <a:solidFill>
                  <a:schemeClr val="dk1"/>
                </a:solidFill>
                <a:cs typeface="B Yagut" pitchFamily="2" charset="-78"/>
              </a:rPr>
              <a:t>  هستند ندارند.</a:t>
            </a:r>
            <a:endParaRPr lang="en-US" sz="2200" b="1" dirty="0">
              <a:solidFill>
                <a:schemeClr val="dk1"/>
              </a:solidFill>
              <a:cs typeface="B Yagut" pitchFamily="2" charset="-78"/>
            </a:endParaRPr>
          </a:p>
          <a:p>
            <a:pPr algn="r" rtl="1"/>
            <a:endParaRPr lang="en-US" b="1" dirty="0"/>
          </a:p>
        </p:txBody>
      </p:sp>
    </p:spTree>
    <p:extLst>
      <p:ext uri="{BB962C8B-B14F-4D97-AF65-F5344CB8AC3E}">
        <p14:creationId xmlns:p14="http://schemas.microsoft.com/office/powerpoint/2010/main" val="307920479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84976" cy="864096"/>
          </a:xfrm>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a:solidFill>
                  <a:srgbClr val="FF0000"/>
                </a:solidFill>
                <a:cs typeface="B Titr" pitchFamily="2" charset="-78"/>
              </a:rPr>
              <a:t>خواندن و مدیریت دستگاه های شاخص انجماد</a:t>
            </a:r>
            <a:endParaRPr lang="en-US" sz="2400" b="1" dirty="0">
              <a:solidFill>
                <a:srgbClr val="FF0000"/>
              </a:solidFill>
              <a:cs typeface="B Titr" pitchFamily="2" charset="-78"/>
            </a:endParaRPr>
          </a:p>
        </p:txBody>
      </p:sp>
      <p:sp>
        <p:nvSpPr>
          <p:cNvPr id="3" name="Content Placeholder 2"/>
          <p:cNvSpPr>
            <a:spLocks noGrp="1"/>
          </p:cNvSpPr>
          <p:nvPr>
            <p:ph idx="1"/>
          </p:nvPr>
        </p:nvSpPr>
        <p:spPr>
          <a:xfrm>
            <a:off x="179512" y="1268760"/>
            <a:ext cx="8784976" cy="5400600"/>
          </a:xfrm>
        </p:spPr>
        <p:style>
          <a:lnRef idx="2">
            <a:schemeClr val="accent4"/>
          </a:lnRef>
          <a:fillRef idx="1">
            <a:schemeClr val="lt1"/>
          </a:fillRef>
          <a:effectRef idx="0">
            <a:schemeClr val="accent4"/>
          </a:effectRef>
          <a:fontRef idx="minor">
            <a:schemeClr val="dk1"/>
          </a:fontRef>
        </p:style>
        <p:txBody>
          <a:bodyPr>
            <a:normAutofit fontScale="92500"/>
          </a:bodyPr>
          <a:lstStyle/>
          <a:p>
            <a:pPr marL="0" indent="0" algn="justLow" rtl="1">
              <a:lnSpc>
                <a:spcPct val="150000"/>
              </a:lnSpc>
              <a:buNone/>
            </a:pPr>
            <a:r>
              <a:rPr lang="fa-IR" sz="2200" b="1" dirty="0">
                <a:solidFill>
                  <a:schemeClr val="dk1"/>
                </a:solidFill>
                <a:cs typeface="B Yagut" pitchFamily="2" charset="-78"/>
              </a:rPr>
              <a:t>الف- خواندن دستگاه هاي شاخص انجماد الكترونيكي : چنانچه دستگاه شاخص انجماد الكترونيكي علامت  </a:t>
            </a:r>
            <a:r>
              <a:rPr lang="en-US" sz="2200" b="1" dirty="0">
                <a:solidFill>
                  <a:schemeClr val="dk1"/>
                </a:solidFill>
                <a:cs typeface="B Yagut" pitchFamily="2" charset="-78"/>
                <a:sym typeface="Wingdings"/>
              </a:rPr>
              <a:t></a:t>
            </a:r>
            <a:r>
              <a:rPr lang="en-US" sz="2200" b="1" dirty="0">
                <a:solidFill>
                  <a:schemeClr val="dk1"/>
                </a:solidFill>
                <a:cs typeface="B Yagut" pitchFamily="2" charset="-78"/>
              </a:rPr>
              <a:t>  </a:t>
            </a:r>
            <a:r>
              <a:rPr lang="fa-IR" sz="2200" b="1" dirty="0">
                <a:solidFill>
                  <a:schemeClr val="dk1"/>
                </a:solidFill>
                <a:cs typeface="B Yagut" pitchFamily="2" charset="-78"/>
              </a:rPr>
              <a:t>ويا </a:t>
            </a:r>
            <a:r>
              <a:rPr lang="en-US" sz="2200" b="1" dirty="0">
                <a:solidFill>
                  <a:schemeClr val="dk1"/>
                </a:solidFill>
                <a:cs typeface="B Yagut" pitchFamily="2" charset="-78"/>
              </a:rPr>
              <a:t>OK</a:t>
            </a:r>
            <a:r>
              <a:rPr lang="fa-IR" sz="2200" b="1" dirty="0">
                <a:solidFill>
                  <a:schemeClr val="dk1"/>
                </a:solidFill>
                <a:cs typeface="B Yagut" pitchFamily="2" charset="-78"/>
              </a:rPr>
              <a:t> رانشان دهد بيانگر اين است كه دستگاه در معرض حرارت انجماد قرار نگرفته است. ولي چنانچه علامت  </a:t>
            </a:r>
            <a:r>
              <a:rPr lang="en-US" sz="2200" b="1" dirty="0">
                <a:solidFill>
                  <a:schemeClr val="dk1"/>
                </a:solidFill>
                <a:cs typeface="B Yagut" pitchFamily="2" charset="-78"/>
                <a:sym typeface="Wingdings"/>
              </a:rPr>
              <a:t></a:t>
            </a:r>
            <a:r>
              <a:rPr lang="fa-IR" sz="2200" b="1" dirty="0">
                <a:solidFill>
                  <a:schemeClr val="dk1"/>
                </a:solidFill>
                <a:cs typeface="B Yagut" pitchFamily="2" charset="-78"/>
              </a:rPr>
              <a:t>   را نشان دهد. بيانگر اين است كه دستگاه به مدت 60 دقيقه و يا بيشتر در معرض درجه حرارت 5/ 0 – سانتي گراد قرار گرفته است . چنانچه يك بار دستگاه در چنين حالتي قرار گيرد ديگر قابل استفاده نیست</a:t>
            </a:r>
          </a:p>
          <a:p>
            <a:pPr marL="0" indent="0" algn="justLow" rtl="1">
              <a:lnSpc>
                <a:spcPct val="150000"/>
              </a:lnSpc>
              <a:buNone/>
            </a:pPr>
            <a:r>
              <a:rPr lang="fa-IR" sz="2200" b="1" dirty="0">
                <a:solidFill>
                  <a:schemeClr val="dk1"/>
                </a:solidFill>
                <a:cs typeface="B Yagut" pitchFamily="2" charset="-78"/>
              </a:rPr>
              <a:t>ب- دستگاه هاي شاخص انجماد الكترونيكي را مي توان تا زماني كه باطري آنها هنوز شارژ است و يا در معرض درجه حرارت انجماد بطوريكه در بالا تعريف شد قرار نگرفته اند، استفاده نمود.</a:t>
            </a:r>
            <a:endParaRPr lang="en-US" sz="2200" b="1" dirty="0">
              <a:solidFill>
                <a:schemeClr val="dk1"/>
              </a:solidFill>
              <a:cs typeface="B Yagut" pitchFamily="2" charset="-78"/>
            </a:endParaRPr>
          </a:p>
          <a:p>
            <a:pPr marL="0" indent="0" algn="justLow" rtl="1">
              <a:lnSpc>
                <a:spcPct val="150000"/>
              </a:lnSpc>
              <a:buNone/>
            </a:pPr>
            <a:r>
              <a:rPr lang="fa-IR" sz="2200" b="1" dirty="0">
                <a:solidFill>
                  <a:schemeClr val="dk1"/>
                </a:solidFill>
                <a:cs typeface="B Yagut" pitchFamily="2" charset="-78"/>
              </a:rPr>
              <a:t>پ- دستگاه هاي شاخص انجماد الكترونيكي داراي باطري بوده و هنگام خروج از كارخانه سازنده باطري آنها فعال مي گردد و براي مدت پنج سال كار خواهند كرد.</a:t>
            </a:r>
            <a:endParaRPr lang="en-US" sz="2200" b="1" dirty="0">
              <a:solidFill>
                <a:schemeClr val="dk1"/>
              </a:solidFill>
              <a:cs typeface="B Yagut" pitchFamily="2" charset="-78"/>
            </a:endParaRPr>
          </a:p>
          <a:p>
            <a:pPr algn="r" rtl="1"/>
            <a:endParaRPr lang="en-US" b="1" dirty="0"/>
          </a:p>
        </p:txBody>
      </p:sp>
    </p:spTree>
    <p:extLst>
      <p:ext uri="{BB962C8B-B14F-4D97-AF65-F5344CB8AC3E}">
        <p14:creationId xmlns:p14="http://schemas.microsoft.com/office/powerpoint/2010/main" val="23763592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09600" y="304800"/>
            <a:ext cx="7772400" cy="1143000"/>
          </a:xfrm>
        </p:spPr>
        <p:txBody>
          <a:bodyPr>
            <a:normAutofit/>
          </a:bodyPr>
          <a:lstStyle/>
          <a:p>
            <a:pPr eaLnBrk="1" hangingPunct="1"/>
            <a:r>
              <a:rPr lang="en-US" sz="2400" dirty="0" smtClean="0">
                <a:solidFill>
                  <a:srgbClr val="FF0000"/>
                </a:solidFill>
                <a:cs typeface="B Titr" pitchFamily="2" charset="-78"/>
              </a:rPr>
              <a:t>Freeze-tag</a:t>
            </a:r>
          </a:p>
        </p:txBody>
      </p:sp>
      <p:graphicFrame>
        <p:nvGraphicFramePr>
          <p:cNvPr id="11267" name="Object 3"/>
          <p:cNvGraphicFramePr>
            <a:graphicFrameLocks noGrp="1" noChangeAspect="1"/>
          </p:cNvGraphicFramePr>
          <p:nvPr>
            <p:ph idx="1"/>
          </p:nvPr>
        </p:nvGraphicFramePr>
        <p:xfrm>
          <a:off x="3005138" y="3117850"/>
          <a:ext cx="3143250" cy="2190750"/>
        </p:xfrm>
        <a:graphic>
          <a:graphicData uri="http://schemas.openxmlformats.org/presentationml/2006/ole">
            <mc:AlternateContent xmlns:mc="http://schemas.openxmlformats.org/markup-compatibility/2006">
              <mc:Choice xmlns:v="urn:schemas-microsoft-com:vml" Requires="v">
                <p:oleObj spid="_x0000_s1109" name="PhotoSuite Image" r:id="rId4" imgW="3143250" imgH="2190750" progId="PhotoSuite.Image">
                  <p:embed/>
                </p:oleObj>
              </mc:Choice>
              <mc:Fallback>
                <p:oleObj name="PhotoSuite Image" r:id="rId4" imgW="3143250" imgH="2190750" progId="PhotoSuite.Image">
                  <p:embed/>
                  <p:pic>
                    <p:nvPicPr>
                      <p:cNvPr id="0" name=""/>
                      <p:cNvPicPr>
                        <a:picLocks noChangeAspect="1" noChangeArrowheads="1"/>
                      </p:cNvPicPr>
                      <p:nvPr/>
                    </p:nvPicPr>
                    <p:blipFill>
                      <a:blip r:embed="rId5">
                        <a:lum bright="12000" contrast="18000"/>
                        <a:extLst>
                          <a:ext uri="{28A0092B-C50C-407E-A947-70E740481C1C}">
                            <a14:useLocalDpi xmlns:a14="http://schemas.microsoft.com/office/drawing/2010/main" val="0"/>
                          </a:ext>
                        </a:extLst>
                      </a:blip>
                      <a:srcRect/>
                      <a:stretch>
                        <a:fillRect/>
                      </a:stretch>
                    </p:blipFill>
                    <p:spPr bwMode="auto">
                      <a:xfrm>
                        <a:off x="3005138" y="3117850"/>
                        <a:ext cx="314325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5961068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80920" cy="954360"/>
          </a:xfrm>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a:solidFill>
                  <a:srgbClr val="FF0000"/>
                </a:solidFill>
                <a:cs typeface="B Titr" panose="00000700000000000000" pitchFamily="2" charset="-78"/>
              </a:rPr>
              <a:t>قراردادن دستگاه هاي شاخص انجماد </a:t>
            </a:r>
            <a:r>
              <a:rPr lang="fa-IR" sz="2400" b="1" dirty="0" smtClean="0">
                <a:solidFill>
                  <a:srgbClr val="FF0000"/>
                </a:solidFill>
                <a:cs typeface="B Titr" panose="00000700000000000000" pitchFamily="2" charset="-78"/>
              </a:rPr>
              <a:t>در </a:t>
            </a:r>
            <a:r>
              <a:rPr lang="fa-IR" sz="2400" b="1" dirty="0">
                <a:solidFill>
                  <a:srgbClr val="FF0000"/>
                </a:solidFill>
                <a:cs typeface="B Titr" panose="00000700000000000000" pitchFamily="2" charset="-78"/>
              </a:rPr>
              <a:t>كلد باكس ها</a:t>
            </a:r>
            <a:endParaRPr lang="en-US" sz="2400" dirty="0">
              <a:solidFill>
                <a:srgbClr val="FF0000"/>
              </a:solidFill>
              <a:cs typeface="B Titr" panose="00000700000000000000" pitchFamily="2" charset="-78"/>
            </a:endParaRPr>
          </a:p>
        </p:txBody>
      </p:sp>
      <p:sp>
        <p:nvSpPr>
          <p:cNvPr id="3" name="Content Placeholder 2"/>
          <p:cNvSpPr>
            <a:spLocks noGrp="1"/>
          </p:cNvSpPr>
          <p:nvPr>
            <p:ph idx="1"/>
          </p:nvPr>
        </p:nvSpPr>
        <p:spPr/>
        <p:style>
          <a:lnRef idx="2">
            <a:schemeClr val="accent4"/>
          </a:lnRef>
          <a:fillRef idx="1">
            <a:schemeClr val="lt1"/>
          </a:fillRef>
          <a:effectRef idx="0">
            <a:schemeClr val="accent4"/>
          </a:effectRef>
          <a:fontRef idx="minor">
            <a:schemeClr val="dk1"/>
          </a:fontRef>
        </p:style>
        <p:txBody>
          <a:bodyPr>
            <a:normAutofit fontScale="77500" lnSpcReduction="20000"/>
          </a:bodyPr>
          <a:lstStyle/>
          <a:p>
            <a:pPr marL="0" indent="0" algn="justLow" rtl="1">
              <a:lnSpc>
                <a:spcPct val="220000"/>
              </a:lnSpc>
              <a:buNone/>
            </a:pPr>
            <a:r>
              <a:rPr lang="fa-IR" sz="2200" dirty="0">
                <a:cs typeface="B Yagut" pitchFamily="2" charset="-78"/>
              </a:rPr>
              <a:t>الف- براي هر مقصدي كه واكسن هاي حساس به سرما به آن­ها فرستاده مي شود </a:t>
            </a:r>
            <a:r>
              <a:rPr lang="fa-IR" sz="2200" dirty="0">
                <a:solidFill>
                  <a:srgbClr val="FF0000"/>
                </a:solidFill>
                <a:cs typeface="B Yagut" pitchFamily="2" charset="-78"/>
              </a:rPr>
              <a:t>يك دستگاه شاخص انجماد </a:t>
            </a:r>
            <a:r>
              <a:rPr lang="fa-IR" sz="2200" dirty="0">
                <a:cs typeface="B Yagut" pitchFamily="2" charset="-78"/>
              </a:rPr>
              <a:t>در نظر بگيريد. </a:t>
            </a:r>
            <a:endParaRPr lang="fa-IR" sz="2200" dirty="0" smtClean="0">
              <a:cs typeface="B Yagut" pitchFamily="2" charset="-78"/>
            </a:endParaRPr>
          </a:p>
          <a:p>
            <a:pPr marL="0" indent="0" algn="justLow" rtl="1">
              <a:lnSpc>
                <a:spcPct val="220000"/>
              </a:lnSpc>
              <a:buNone/>
            </a:pPr>
            <a:r>
              <a:rPr lang="fa-IR" sz="2200" dirty="0" smtClean="0">
                <a:cs typeface="B Yagut" pitchFamily="2" charset="-78"/>
              </a:rPr>
              <a:t>ب- </a:t>
            </a:r>
            <a:r>
              <a:rPr lang="fa-IR" sz="2200" dirty="0">
                <a:cs typeface="B Yagut" pitchFamily="2" charset="-78"/>
              </a:rPr>
              <a:t>قراردادن دستگاه شاخص انجماد : دستگاه را در روي واكسن ها ( در بالاي واكسن ها) در كلدباكس قرار دهيد. دستگاه را به وسيله نوار چسب به جعبه داخلي واكسن بچسبانيد و يا آن را در داخل كيسه پلاستيكي شفاف قرارداده و كيسه  را به جعبه واكسن با نوار چسب الصاق نمائيد. دستگاه شاخص انجماد را در </a:t>
            </a:r>
            <a:r>
              <a:rPr lang="fa-IR" sz="2200" b="1" dirty="0">
                <a:solidFill>
                  <a:srgbClr val="FF0000"/>
                </a:solidFill>
                <a:cs typeface="B Yagut" pitchFamily="2" charset="-78"/>
              </a:rPr>
              <a:t>مجاورت آيس پک ها </a:t>
            </a:r>
            <a:r>
              <a:rPr lang="fa-IR" sz="2200" dirty="0">
                <a:cs typeface="B Yagut" pitchFamily="2" charset="-78"/>
              </a:rPr>
              <a:t>قرار ندهید.</a:t>
            </a:r>
            <a:endParaRPr lang="en-US" sz="2200" dirty="0">
              <a:cs typeface="B Yagut" pitchFamily="2" charset="-78"/>
            </a:endParaRPr>
          </a:p>
          <a:p>
            <a:pPr marL="0" indent="0" algn="r" rtl="1">
              <a:buNone/>
            </a:pPr>
            <a:endParaRPr lang="en-US" dirty="0"/>
          </a:p>
        </p:txBody>
      </p:sp>
    </p:spTree>
    <p:extLst>
      <p:ext uri="{BB962C8B-B14F-4D97-AF65-F5344CB8AC3E}">
        <p14:creationId xmlns:p14="http://schemas.microsoft.com/office/powerpoint/2010/main" val="18898597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smtClean="0">
                <a:solidFill>
                  <a:srgbClr val="FF0000"/>
                </a:solidFill>
                <a:cs typeface="B Titr" pitchFamily="2" charset="-78"/>
              </a:rPr>
              <a:t>اهداف</a:t>
            </a:r>
            <a:endParaRPr lang="en-US" sz="2400" dirty="0">
              <a:cs typeface="B Titr" pitchFamily="2" charset="-78"/>
            </a:endParaRPr>
          </a:p>
        </p:txBody>
      </p:sp>
      <p:sp>
        <p:nvSpPr>
          <p:cNvPr id="3" name="Content Placeholder 2"/>
          <p:cNvSpPr>
            <a:spLocks noGrp="1"/>
          </p:cNvSpPr>
          <p:nvPr>
            <p:ph idx="1"/>
          </p:nvPr>
        </p:nvSpPr>
        <p:spPr/>
        <p:style>
          <a:lnRef idx="2">
            <a:schemeClr val="accent4"/>
          </a:lnRef>
          <a:fillRef idx="1">
            <a:schemeClr val="lt1"/>
          </a:fillRef>
          <a:effectRef idx="0">
            <a:schemeClr val="accent4"/>
          </a:effectRef>
          <a:fontRef idx="minor">
            <a:schemeClr val="dk1"/>
          </a:fontRef>
        </p:style>
        <p:txBody>
          <a:bodyPr/>
          <a:lstStyle/>
          <a:p>
            <a:pPr marL="0" indent="0" algn="justLow" rtl="1">
              <a:lnSpc>
                <a:spcPct val="250000"/>
              </a:lnSpc>
              <a:buNone/>
            </a:pPr>
            <a:r>
              <a:rPr lang="fa-IR" sz="2000" b="1" dirty="0">
                <a:solidFill>
                  <a:schemeClr val="dk1"/>
                </a:solidFill>
                <a:cs typeface="B Yagut" pitchFamily="2" charset="-78"/>
              </a:rPr>
              <a:t>این فرآیند اجرائی (</a:t>
            </a:r>
            <a:r>
              <a:rPr lang="en-US" sz="2000" b="1" dirty="0">
                <a:solidFill>
                  <a:schemeClr val="dk1"/>
                </a:solidFill>
                <a:cs typeface="B Yagut" pitchFamily="2" charset="-78"/>
              </a:rPr>
              <a:t>sop</a:t>
            </a:r>
            <a:r>
              <a:rPr lang="fa-IR" sz="2000" b="1" dirty="0">
                <a:solidFill>
                  <a:schemeClr val="dk1"/>
                </a:solidFill>
                <a:cs typeface="B Yagut" pitchFamily="2" charset="-78"/>
              </a:rPr>
              <a:t>) چگونگی بسته بندی واکسن در کلد باکس را بطور صحیح که احتمال صدمه دیدن واکسن به حداقل برسد را تشریح می کند. </a:t>
            </a:r>
            <a:endParaRPr lang="en-US" sz="2000" b="1" dirty="0">
              <a:solidFill>
                <a:schemeClr val="dk1"/>
              </a:solidFill>
              <a:cs typeface="B Yagut" pitchFamily="2" charset="-78"/>
            </a:endParaRPr>
          </a:p>
        </p:txBody>
      </p:sp>
    </p:spTree>
    <p:extLst>
      <p:ext uri="{BB962C8B-B14F-4D97-AF65-F5344CB8AC3E}">
        <p14:creationId xmlns:p14="http://schemas.microsoft.com/office/powerpoint/2010/main" val="31823117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116632"/>
            <a:ext cx="8928992" cy="6624736"/>
          </a:xfrm>
        </p:spPr>
        <p:style>
          <a:lnRef idx="2">
            <a:schemeClr val="accent4"/>
          </a:lnRef>
          <a:fillRef idx="1">
            <a:schemeClr val="lt1"/>
          </a:fillRef>
          <a:effectRef idx="0">
            <a:schemeClr val="accent4"/>
          </a:effectRef>
          <a:fontRef idx="minor">
            <a:schemeClr val="dk1"/>
          </a:fontRef>
        </p:style>
        <p:txBody>
          <a:bodyPr>
            <a:normAutofit lnSpcReduction="10000"/>
          </a:bodyPr>
          <a:lstStyle/>
          <a:p>
            <a:pPr marL="0" indent="0" algn="justLow" rtl="1">
              <a:lnSpc>
                <a:spcPct val="150000"/>
              </a:lnSpc>
              <a:buNone/>
            </a:pPr>
            <a:r>
              <a:rPr lang="fa-IR" sz="2000" b="1" dirty="0">
                <a:solidFill>
                  <a:schemeClr val="dk1"/>
                </a:solidFill>
                <a:cs typeface="B Yagut" pitchFamily="2" charset="-78"/>
              </a:rPr>
              <a:t>الف- از آیس پک های مناسب از نظر اندازه و تعداد برای کلد باکس مورد نظر استفاده کنید. آیس پک ها را به طوری که در دستور چیدمان کلد باکس آورده شده( احتمالاً در داخل کولد باکس نشان داده است) قرار دهید.</a:t>
            </a:r>
            <a:endParaRPr lang="en-US" sz="2000" b="1" dirty="0">
              <a:solidFill>
                <a:schemeClr val="dk1"/>
              </a:solidFill>
              <a:cs typeface="B Yagut" pitchFamily="2" charset="-78"/>
            </a:endParaRPr>
          </a:p>
          <a:p>
            <a:pPr marL="0" indent="0" algn="justLow" rtl="1">
              <a:lnSpc>
                <a:spcPct val="150000"/>
              </a:lnSpc>
              <a:buNone/>
            </a:pPr>
            <a:r>
              <a:rPr lang="fa-IR" sz="2000" b="1" dirty="0">
                <a:solidFill>
                  <a:schemeClr val="dk1"/>
                </a:solidFill>
                <a:cs typeface="B Yagut" pitchFamily="2" charset="-78"/>
              </a:rPr>
              <a:t>ب- جعبه های واکسن ها را به طوری که سر شیشه ها و ویال ها به طرف بالا باشد در کلد باکس بچینید.</a:t>
            </a:r>
            <a:endParaRPr lang="en-US" sz="2000" b="1" dirty="0">
              <a:solidFill>
                <a:schemeClr val="dk1"/>
              </a:solidFill>
              <a:cs typeface="B Yagut" pitchFamily="2" charset="-78"/>
            </a:endParaRPr>
          </a:p>
          <a:p>
            <a:pPr marL="0" indent="0" algn="justLow" rtl="1">
              <a:lnSpc>
                <a:spcPct val="150000"/>
              </a:lnSpc>
              <a:buNone/>
            </a:pPr>
            <a:r>
              <a:rPr lang="fa-IR" sz="2000" b="1" dirty="0">
                <a:solidFill>
                  <a:schemeClr val="dk1"/>
                </a:solidFill>
                <a:cs typeface="B Yagut" pitchFamily="2" charset="-78"/>
              </a:rPr>
              <a:t>پ-از روزنامه و یا سایر مواد پرکننده بین جعبه ها استفاده کنید تا از حرکت شدید آن ها در هنگام حمل جلوگیری شود. </a:t>
            </a:r>
            <a:endParaRPr lang="en-US" sz="2000" b="1" dirty="0">
              <a:solidFill>
                <a:schemeClr val="dk1"/>
              </a:solidFill>
              <a:cs typeface="B Yagut" pitchFamily="2" charset="-78"/>
            </a:endParaRPr>
          </a:p>
          <a:p>
            <a:pPr marL="0" indent="0" algn="justLow" rtl="1">
              <a:lnSpc>
                <a:spcPct val="150000"/>
              </a:lnSpc>
              <a:buNone/>
            </a:pPr>
            <a:r>
              <a:rPr lang="fa-IR" sz="2000" b="1" dirty="0">
                <a:solidFill>
                  <a:schemeClr val="dk1"/>
                </a:solidFill>
                <a:cs typeface="B Yagut" pitchFamily="2" charset="-78"/>
              </a:rPr>
              <a:t>ت- کارکنان موقتی: از سرپرست خود بخواهید تا کلد باکس آماده را </a:t>
            </a:r>
            <a:r>
              <a:rPr lang="fa-IR" sz="2200" b="1" dirty="0">
                <a:solidFill>
                  <a:schemeClr val="dk1"/>
                </a:solidFill>
                <a:cs typeface="B Yagut" pitchFamily="2" charset="-78"/>
              </a:rPr>
              <a:t>بازرسی نماید.</a:t>
            </a:r>
            <a:endParaRPr lang="en-US" sz="2200" b="1" dirty="0">
              <a:solidFill>
                <a:schemeClr val="dk1"/>
              </a:solidFill>
              <a:cs typeface="B Yagut" pitchFamily="2" charset="-78"/>
            </a:endParaRPr>
          </a:p>
          <a:p>
            <a:pPr marL="0" indent="0" algn="justLow" rtl="1">
              <a:lnSpc>
                <a:spcPct val="150000"/>
              </a:lnSpc>
              <a:buNone/>
            </a:pPr>
            <a:r>
              <a:rPr lang="fa-IR" sz="2200" b="1" dirty="0">
                <a:solidFill>
                  <a:schemeClr val="dk1"/>
                </a:solidFill>
                <a:cs typeface="B Yagut" pitchFamily="2" charset="-78"/>
              </a:rPr>
              <a:t>ث-درب کلد باکس را ببندید و چفت آن را بیندازید.</a:t>
            </a:r>
            <a:endParaRPr lang="en-US" sz="2200" b="1" dirty="0">
              <a:solidFill>
                <a:schemeClr val="dk1"/>
              </a:solidFill>
              <a:cs typeface="B Yagut" pitchFamily="2" charset="-78"/>
            </a:endParaRPr>
          </a:p>
          <a:p>
            <a:pPr marL="0" indent="0" algn="justLow" rtl="1">
              <a:lnSpc>
                <a:spcPct val="150000"/>
              </a:lnSpc>
              <a:buNone/>
            </a:pPr>
            <a:r>
              <a:rPr lang="fa-IR" sz="2200" b="1" dirty="0">
                <a:solidFill>
                  <a:schemeClr val="dk1"/>
                </a:solidFill>
                <a:cs typeface="B Yagut" pitchFamily="2" charset="-78"/>
              </a:rPr>
              <a:t>ج- کلد باکس آماده را در اتاق مخصوص بسته بندی و یا محیطی سرپوشیده نگهداری نمایید تا بقیه کولد باکس ها آماده شوند.</a:t>
            </a:r>
            <a:endParaRPr lang="en-US" sz="2200" b="1" dirty="0">
              <a:solidFill>
                <a:schemeClr val="dk1"/>
              </a:solidFill>
              <a:cs typeface="B Yagut" pitchFamily="2" charset="-78"/>
            </a:endParaRPr>
          </a:p>
          <a:p>
            <a:pPr marL="0" indent="0" algn="justLow" rtl="1">
              <a:lnSpc>
                <a:spcPct val="150000"/>
              </a:lnSpc>
              <a:buNone/>
            </a:pPr>
            <a:r>
              <a:rPr lang="fa-IR" sz="2200" b="1" dirty="0">
                <a:solidFill>
                  <a:schemeClr val="dk1"/>
                </a:solidFill>
                <a:cs typeface="B Yagut" pitchFamily="2" charset="-78"/>
              </a:rPr>
              <a:t>چ- کلد باکس ها را از نور مستقیم آفتاب در هنگام حمل در امان نگهدارید. </a:t>
            </a:r>
            <a:endParaRPr lang="en-US" sz="2200" b="1" dirty="0">
              <a:solidFill>
                <a:schemeClr val="dk1"/>
              </a:solidFill>
              <a:cs typeface="B Yagut" pitchFamily="2" charset="-78"/>
            </a:endParaRPr>
          </a:p>
          <a:p>
            <a:pPr algn="r"/>
            <a:endParaRPr lang="en-US" dirty="0"/>
          </a:p>
        </p:txBody>
      </p:sp>
    </p:spTree>
    <p:extLst>
      <p:ext uri="{BB962C8B-B14F-4D97-AF65-F5344CB8AC3E}">
        <p14:creationId xmlns:p14="http://schemas.microsoft.com/office/powerpoint/2010/main" val="3720715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260649"/>
            <a:ext cx="8136904" cy="6048672"/>
          </a:xfrm>
        </p:spPr>
        <p:style>
          <a:lnRef idx="2">
            <a:schemeClr val="accent4"/>
          </a:lnRef>
          <a:fillRef idx="1">
            <a:schemeClr val="lt1"/>
          </a:fillRef>
          <a:effectRef idx="0">
            <a:schemeClr val="accent4"/>
          </a:effectRef>
          <a:fontRef idx="minor">
            <a:schemeClr val="dk1"/>
          </a:fontRef>
        </p:style>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1">
              <a:lnSpc>
                <a:spcPct val="250000"/>
              </a:lnSpc>
            </a:pPr>
            <a:r>
              <a:rPr lang="fa-IR"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anose="00000700000000000000" pitchFamily="2" charset="-78"/>
              </a:rPr>
              <a:t>فرایند </a:t>
            </a:r>
            <a:r>
              <a:rPr lang="fa-IR"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anose="00000700000000000000" pitchFamily="2" charset="-78"/>
              </a:rPr>
              <a:t>عملیاتی</a:t>
            </a:r>
            <a:r>
              <a:rPr lang="fa-IR"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anose="00000700000000000000" pitchFamily="2" charset="-78"/>
              </a:rPr>
              <a:t> استاندارد                       پایش درجه حرارت در                                         مکان های ثابت مانند یخچال</a:t>
            </a:r>
            <a:r>
              <a:rPr lang="en-US" sz="2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anose="00000700000000000000" pitchFamily="2" charset="-78"/>
              </a:rPr>
              <a:t/>
            </a:r>
            <a:br>
              <a:rPr lang="en-US" sz="2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anose="00000700000000000000" pitchFamily="2" charset="-78"/>
              </a:rPr>
            </a:br>
            <a:endParaRPr lang="en-US"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anose="00000700000000000000" pitchFamily="2" charset="-78"/>
            </a:endParaRPr>
          </a:p>
        </p:txBody>
      </p:sp>
    </p:spTree>
    <p:extLst>
      <p:ext uri="{BB962C8B-B14F-4D97-AF65-F5344CB8AC3E}">
        <p14:creationId xmlns:p14="http://schemas.microsoft.com/office/powerpoint/2010/main" val="29714985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a:solidFill>
                  <a:srgbClr val="FF0000"/>
                </a:solidFill>
                <a:cs typeface="B Titr" pitchFamily="2" charset="-78"/>
              </a:rPr>
              <a:t>بسته بندی واکسن هایی که به سرما حساس می باشند</a:t>
            </a:r>
            <a:endParaRPr lang="en-US" sz="2400" dirty="0">
              <a:solidFill>
                <a:srgbClr val="FF0000"/>
              </a:solidFill>
              <a:cs typeface="B Titr" pitchFamily="2" charset="-78"/>
            </a:endParaRPr>
          </a:p>
        </p:txBody>
      </p:sp>
      <p:sp>
        <p:nvSpPr>
          <p:cNvPr id="3" name="Content Placeholder 2"/>
          <p:cNvSpPr>
            <a:spLocks noGrp="1"/>
          </p:cNvSpPr>
          <p:nvPr>
            <p:ph idx="1"/>
          </p:nvPr>
        </p:nvSpPr>
        <p:spPr/>
        <p:style>
          <a:lnRef idx="2">
            <a:schemeClr val="accent4"/>
          </a:lnRef>
          <a:fillRef idx="1">
            <a:schemeClr val="lt1"/>
          </a:fillRef>
          <a:effectRef idx="0">
            <a:schemeClr val="accent4"/>
          </a:effectRef>
          <a:fontRef idx="minor">
            <a:schemeClr val="dk1"/>
          </a:fontRef>
        </p:style>
        <p:txBody>
          <a:bodyPr>
            <a:normAutofit fontScale="70000" lnSpcReduction="20000"/>
          </a:bodyPr>
          <a:lstStyle/>
          <a:p>
            <a:pPr algn="justLow" rtl="1">
              <a:lnSpc>
                <a:spcPct val="160000"/>
              </a:lnSpc>
            </a:pPr>
            <a:r>
              <a:rPr lang="fa-IR" sz="2000" b="1" dirty="0">
                <a:solidFill>
                  <a:schemeClr val="dk1"/>
                </a:solidFill>
                <a:cs typeface="B Yagut" pitchFamily="2" charset="-78"/>
              </a:rPr>
              <a:t>واکسن های زیر به سرما حساس می باشند و بایستی همیشه به طوری که در این بخش توضیح داده می شود بسته بندی شوند. </a:t>
            </a:r>
            <a:endParaRPr lang="en-US" sz="2000" b="1" dirty="0">
              <a:solidFill>
                <a:schemeClr val="dk1"/>
              </a:solidFill>
              <a:cs typeface="B Yagut" pitchFamily="2" charset="-78"/>
            </a:endParaRPr>
          </a:p>
          <a:p>
            <a:pPr algn="justLow" rtl="1">
              <a:lnSpc>
                <a:spcPct val="160000"/>
              </a:lnSpc>
            </a:pPr>
            <a:r>
              <a:rPr lang="en-US" sz="2000" b="1" dirty="0">
                <a:solidFill>
                  <a:schemeClr val="dk1"/>
                </a:solidFill>
                <a:cs typeface="B Yagut" pitchFamily="2" charset="-78"/>
              </a:rPr>
              <a:t>DT</a:t>
            </a:r>
            <a:r>
              <a:rPr lang="fa-IR" sz="2000" b="1" dirty="0">
                <a:solidFill>
                  <a:schemeClr val="dk1"/>
                </a:solidFill>
                <a:cs typeface="B Yagut" pitchFamily="2" charset="-78"/>
              </a:rPr>
              <a:t> (توام خردسال)</a:t>
            </a:r>
            <a:endParaRPr lang="en-US" sz="2000" b="1" dirty="0">
              <a:solidFill>
                <a:schemeClr val="dk1"/>
              </a:solidFill>
              <a:cs typeface="B Yagut" pitchFamily="2" charset="-78"/>
            </a:endParaRPr>
          </a:p>
          <a:p>
            <a:pPr algn="justLow" rtl="1">
              <a:lnSpc>
                <a:spcPct val="160000"/>
              </a:lnSpc>
            </a:pPr>
            <a:r>
              <a:rPr lang="en-US" sz="2000" b="1" dirty="0" err="1">
                <a:solidFill>
                  <a:schemeClr val="dk1"/>
                </a:solidFill>
                <a:cs typeface="B Yagut" pitchFamily="2" charset="-78"/>
              </a:rPr>
              <a:t>HepB</a:t>
            </a:r>
            <a:endParaRPr lang="en-US" sz="2000" b="1" dirty="0">
              <a:solidFill>
                <a:schemeClr val="dk1"/>
              </a:solidFill>
              <a:cs typeface="B Yagut" pitchFamily="2" charset="-78"/>
            </a:endParaRPr>
          </a:p>
          <a:p>
            <a:pPr algn="justLow" rtl="1">
              <a:lnSpc>
                <a:spcPct val="160000"/>
              </a:lnSpc>
            </a:pPr>
            <a:r>
              <a:rPr lang="fa-IR" sz="2000" b="1" dirty="0">
                <a:solidFill>
                  <a:schemeClr val="dk1"/>
                </a:solidFill>
                <a:cs typeface="B Yagut" pitchFamily="2" charset="-78"/>
              </a:rPr>
              <a:t>پنتا والان</a:t>
            </a:r>
            <a:endParaRPr lang="en-US" sz="2000" b="1" dirty="0">
              <a:solidFill>
                <a:schemeClr val="dk1"/>
              </a:solidFill>
              <a:cs typeface="B Yagut" pitchFamily="2" charset="-78"/>
            </a:endParaRPr>
          </a:p>
          <a:p>
            <a:pPr algn="justLow" rtl="1">
              <a:lnSpc>
                <a:spcPct val="160000"/>
              </a:lnSpc>
            </a:pPr>
            <a:r>
              <a:rPr lang="en-US" sz="2000" b="1" dirty="0" err="1">
                <a:solidFill>
                  <a:schemeClr val="dk1"/>
                </a:solidFill>
                <a:cs typeface="B Yagut" pitchFamily="2" charset="-78"/>
              </a:rPr>
              <a:t>Dt</a:t>
            </a:r>
            <a:r>
              <a:rPr lang="fa-IR" sz="2000" b="1" dirty="0">
                <a:solidFill>
                  <a:schemeClr val="dk1"/>
                </a:solidFill>
                <a:cs typeface="B Yagut" pitchFamily="2" charset="-78"/>
              </a:rPr>
              <a:t> (توام بزرگسال)</a:t>
            </a:r>
            <a:endParaRPr lang="en-US" sz="2000" b="1" dirty="0">
              <a:solidFill>
                <a:schemeClr val="dk1"/>
              </a:solidFill>
              <a:cs typeface="B Yagut" pitchFamily="2" charset="-78"/>
            </a:endParaRPr>
          </a:p>
          <a:p>
            <a:pPr algn="justLow" rtl="1">
              <a:lnSpc>
                <a:spcPct val="160000"/>
              </a:lnSpc>
            </a:pPr>
            <a:r>
              <a:rPr lang="fa-IR" sz="2000" b="1" dirty="0">
                <a:solidFill>
                  <a:schemeClr val="dk1"/>
                </a:solidFill>
                <a:cs typeface="B Yagut" pitchFamily="2" charset="-78"/>
              </a:rPr>
              <a:t>ثلاث</a:t>
            </a:r>
            <a:endParaRPr lang="en-US" sz="2000" b="1" dirty="0">
              <a:solidFill>
                <a:schemeClr val="dk1"/>
              </a:solidFill>
              <a:cs typeface="B Yagut" pitchFamily="2" charset="-78"/>
            </a:endParaRPr>
          </a:p>
          <a:p>
            <a:pPr algn="justLow" rtl="1">
              <a:lnSpc>
                <a:spcPct val="160000"/>
              </a:lnSpc>
            </a:pPr>
            <a:r>
              <a:rPr lang="fa-IR" sz="2000" b="1" dirty="0">
                <a:solidFill>
                  <a:schemeClr val="dk1"/>
                </a:solidFill>
                <a:cs typeface="B Yagut" pitchFamily="2" charset="-78"/>
              </a:rPr>
              <a:t>از روش زیر برای سیستم واکسن های فوق در تمام فصول استفاده کنید.</a:t>
            </a:r>
            <a:endParaRPr lang="en-US" sz="2000" b="1" dirty="0">
              <a:solidFill>
                <a:schemeClr val="dk1"/>
              </a:solidFill>
              <a:cs typeface="B Yagut" pitchFamily="2" charset="-78"/>
            </a:endParaRPr>
          </a:p>
          <a:p>
            <a:pPr algn="r"/>
            <a:endParaRPr lang="en-US" dirty="0"/>
          </a:p>
        </p:txBody>
      </p:sp>
    </p:spTree>
    <p:extLst>
      <p:ext uri="{BB962C8B-B14F-4D97-AF65-F5344CB8AC3E}">
        <p14:creationId xmlns:p14="http://schemas.microsoft.com/office/powerpoint/2010/main" val="17598550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12968" cy="6048672"/>
          </a:xfrm>
        </p:spPr>
        <p:style>
          <a:lnRef idx="2">
            <a:schemeClr val="accent4"/>
          </a:lnRef>
          <a:fillRef idx="1">
            <a:schemeClr val="lt1"/>
          </a:fillRef>
          <a:effectRef idx="0">
            <a:schemeClr val="accent4"/>
          </a:effectRef>
          <a:fontRef idx="minor">
            <a:schemeClr val="dk1"/>
          </a:fontRef>
        </p:style>
        <p:txBody>
          <a:bodyPr>
            <a:normAutofit/>
          </a:bodyPr>
          <a:lstStyle/>
          <a:p>
            <a:pPr marL="0" indent="0" algn="justLow" rtl="1">
              <a:buNone/>
            </a:pPr>
            <a:r>
              <a:rPr lang="fa-IR" sz="2400" b="1" dirty="0">
                <a:solidFill>
                  <a:schemeClr val="dk1"/>
                </a:solidFill>
                <a:cs typeface="B Yagut" pitchFamily="2" charset="-78"/>
              </a:rPr>
              <a:t>الف- آیس پک های مورد نیاز را طبق فرآیند اجرایی </a:t>
            </a:r>
            <a:r>
              <a:rPr lang="en-US" sz="2400" b="1" dirty="0">
                <a:solidFill>
                  <a:schemeClr val="dk1"/>
                </a:solidFill>
                <a:cs typeface="B Yagut" pitchFamily="2" charset="-78"/>
              </a:rPr>
              <a:t>EVM –SOP-E7-04 </a:t>
            </a:r>
            <a:r>
              <a:rPr lang="fa-IR" sz="2400" b="1" dirty="0">
                <a:solidFill>
                  <a:schemeClr val="dk1"/>
                </a:solidFill>
                <a:cs typeface="B Yagut" pitchFamily="2" charset="-78"/>
              </a:rPr>
              <a:t> به حالت مناسب در بیاورید. </a:t>
            </a:r>
            <a:endParaRPr lang="en-US" sz="2400" b="1" dirty="0">
              <a:solidFill>
                <a:schemeClr val="dk1"/>
              </a:solidFill>
              <a:cs typeface="B Yagut" pitchFamily="2" charset="-78"/>
            </a:endParaRPr>
          </a:p>
          <a:p>
            <a:pPr marL="0" indent="0" algn="justLow" rtl="1">
              <a:buNone/>
            </a:pPr>
            <a:r>
              <a:rPr lang="fa-IR" sz="2400" b="1" dirty="0">
                <a:solidFill>
                  <a:schemeClr val="dk1"/>
                </a:solidFill>
                <a:cs typeface="B Yagut" pitchFamily="2" charset="-78"/>
              </a:rPr>
              <a:t>ب- از آیس پک های متناسب و به تعداد کافی به طوری که قبلاً در داخل کلد باکس تشریح گردیده است استفاده کرده و آنها را در داخل کلد باکس قرار دهید.</a:t>
            </a:r>
            <a:endParaRPr lang="en-US" sz="2400" b="1" dirty="0">
              <a:solidFill>
                <a:schemeClr val="dk1"/>
              </a:solidFill>
              <a:cs typeface="B Yagut" pitchFamily="2" charset="-78"/>
            </a:endParaRPr>
          </a:p>
          <a:p>
            <a:pPr marL="0" indent="0" algn="justLow" rtl="1">
              <a:buNone/>
            </a:pPr>
            <a:r>
              <a:rPr lang="fa-IR" sz="2400" b="1" dirty="0">
                <a:solidFill>
                  <a:schemeClr val="dk1"/>
                </a:solidFill>
                <a:cs typeface="B Yagut" pitchFamily="2" charset="-78"/>
              </a:rPr>
              <a:t>پ-جعبه های واکسن را به طوری که سر شیشه ها و ویال ها به طرف بالا باشد در کلد باکس قرار دهید.</a:t>
            </a:r>
            <a:endParaRPr lang="en-US" sz="2400" b="1" dirty="0">
              <a:solidFill>
                <a:schemeClr val="dk1"/>
              </a:solidFill>
              <a:cs typeface="B Yagut" pitchFamily="2" charset="-78"/>
            </a:endParaRPr>
          </a:p>
          <a:p>
            <a:pPr marL="0" indent="0" algn="justLow" rtl="1">
              <a:buNone/>
            </a:pPr>
            <a:r>
              <a:rPr lang="fa-IR" sz="2400" b="1" dirty="0">
                <a:solidFill>
                  <a:schemeClr val="dk1"/>
                </a:solidFill>
                <a:cs typeface="B Yagut" pitchFamily="2" charset="-78"/>
              </a:rPr>
              <a:t>ت – از روزنامه و یا سایر مواد پر کننده بین جعبه های واکسن استفاده کنید تا از تکان خوردن شدید جعبه ها در هنگام حمل جلوگیری شود.</a:t>
            </a:r>
            <a:endParaRPr lang="en-US" sz="2400" b="1" dirty="0">
              <a:solidFill>
                <a:schemeClr val="dk1"/>
              </a:solidFill>
              <a:cs typeface="B Yagut" pitchFamily="2" charset="-78"/>
            </a:endParaRPr>
          </a:p>
          <a:p>
            <a:pPr marL="0" indent="0" algn="justLow" rtl="1">
              <a:buNone/>
            </a:pPr>
            <a:r>
              <a:rPr lang="fa-IR" sz="2400" b="1" dirty="0">
                <a:solidFill>
                  <a:schemeClr val="dk1"/>
                </a:solidFill>
                <a:cs typeface="B Yagut" pitchFamily="2" charset="-78"/>
              </a:rPr>
              <a:t>ث- کارکنان موقتی- از سرپرست خود بخواهید تا کلد باکس آماده را بازرسی نماید.</a:t>
            </a:r>
            <a:endParaRPr lang="en-US" sz="2400" b="1" dirty="0">
              <a:solidFill>
                <a:schemeClr val="dk1"/>
              </a:solidFill>
              <a:cs typeface="B Yagut" pitchFamily="2" charset="-78"/>
            </a:endParaRPr>
          </a:p>
          <a:p>
            <a:pPr marL="0" indent="0" algn="justLow" rtl="1">
              <a:buNone/>
            </a:pPr>
            <a:r>
              <a:rPr lang="fa-IR" sz="2400" b="1" dirty="0">
                <a:solidFill>
                  <a:schemeClr val="dk1"/>
                </a:solidFill>
                <a:cs typeface="B Yagut" pitchFamily="2" charset="-78"/>
              </a:rPr>
              <a:t>ج-درب کلد باکس را ببندید و چفت آن را بیندازید.</a:t>
            </a:r>
            <a:endParaRPr lang="en-US" sz="2400" b="1" dirty="0">
              <a:solidFill>
                <a:schemeClr val="dk1"/>
              </a:solidFill>
              <a:cs typeface="B Yagut" pitchFamily="2" charset="-78"/>
            </a:endParaRPr>
          </a:p>
          <a:p>
            <a:pPr marL="0" indent="0" algn="justLow" rtl="1">
              <a:buNone/>
            </a:pPr>
            <a:r>
              <a:rPr lang="fa-IR" sz="2400" b="1" dirty="0">
                <a:solidFill>
                  <a:schemeClr val="dk1"/>
                </a:solidFill>
                <a:cs typeface="B Yagut" pitchFamily="2" charset="-78"/>
              </a:rPr>
              <a:t>چ-کلد باکس آماده را در اتاق بسته بندی و یا در محیطی سرپوشیده نگهداری کنید تا بقیه کلد باکس ها آماده شوند</a:t>
            </a:r>
            <a:r>
              <a:rPr lang="fa-IR" sz="2900" b="1" dirty="0">
                <a:solidFill>
                  <a:schemeClr val="dk1"/>
                </a:solidFill>
                <a:cs typeface="B Yagut" pitchFamily="2" charset="-78"/>
              </a:rPr>
              <a:t>. </a:t>
            </a:r>
            <a:endParaRPr lang="en-US" sz="2900" b="1" dirty="0">
              <a:solidFill>
                <a:schemeClr val="dk1"/>
              </a:solidFill>
              <a:cs typeface="B Yagut" pitchFamily="2" charset="-78"/>
            </a:endParaRPr>
          </a:p>
          <a:p>
            <a:endParaRPr lang="en-US" dirty="0"/>
          </a:p>
        </p:txBody>
      </p:sp>
    </p:spTree>
    <p:extLst>
      <p:ext uri="{BB962C8B-B14F-4D97-AF65-F5344CB8AC3E}">
        <p14:creationId xmlns:p14="http://schemas.microsoft.com/office/powerpoint/2010/main" val="2163201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a:solidFill>
                  <a:srgbClr val="FF0000"/>
                </a:solidFill>
                <a:cs typeface="B Titr" pitchFamily="2" charset="-78"/>
              </a:rPr>
              <a:t>بسته بندی حلال ها</a:t>
            </a:r>
            <a:endParaRPr lang="en-US" sz="2400" b="1" dirty="0">
              <a:solidFill>
                <a:srgbClr val="FF0000"/>
              </a:solidFill>
              <a:cs typeface="B Titr" pitchFamily="2" charset="-78"/>
            </a:endParaRPr>
          </a:p>
        </p:txBody>
      </p:sp>
      <p:sp>
        <p:nvSpPr>
          <p:cNvPr id="3" name="Content Placeholder 2"/>
          <p:cNvSpPr>
            <a:spLocks noGrp="1"/>
          </p:cNvSpPr>
          <p:nvPr>
            <p:ph idx="1"/>
          </p:nvPr>
        </p:nvSpPr>
        <p:spPr/>
        <p:style>
          <a:lnRef idx="2">
            <a:schemeClr val="accent4"/>
          </a:lnRef>
          <a:fillRef idx="1">
            <a:schemeClr val="lt1"/>
          </a:fillRef>
          <a:effectRef idx="0">
            <a:schemeClr val="accent4"/>
          </a:effectRef>
          <a:fontRef idx="minor">
            <a:schemeClr val="dk1"/>
          </a:fontRef>
        </p:style>
        <p:txBody>
          <a:bodyPr>
            <a:normAutofit fontScale="85000" lnSpcReduction="10000"/>
          </a:bodyPr>
          <a:lstStyle/>
          <a:p>
            <a:pPr marL="0" indent="0" algn="justLow" rtl="1">
              <a:lnSpc>
                <a:spcPct val="200000"/>
              </a:lnSpc>
              <a:buNone/>
            </a:pPr>
            <a:r>
              <a:rPr lang="fa-IR" sz="2000" b="1" dirty="0">
                <a:solidFill>
                  <a:schemeClr val="dk1"/>
                </a:solidFill>
                <a:cs typeface="B Yagut" pitchFamily="2" charset="-78"/>
              </a:rPr>
              <a:t>الف- جعبه های حلال را در داخل کارتون های محکم و یا جعبه های پلاستیکی قرار دهید.</a:t>
            </a:r>
            <a:endParaRPr lang="en-US" sz="2000" b="1" dirty="0">
              <a:solidFill>
                <a:schemeClr val="dk1"/>
              </a:solidFill>
              <a:cs typeface="B Yagut" pitchFamily="2" charset="-78"/>
            </a:endParaRPr>
          </a:p>
          <a:p>
            <a:pPr marL="0" indent="0" algn="justLow" rtl="1">
              <a:lnSpc>
                <a:spcPct val="200000"/>
              </a:lnSpc>
              <a:buNone/>
            </a:pPr>
            <a:r>
              <a:rPr lang="fa-IR" sz="2000" b="1" dirty="0">
                <a:solidFill>
                  <a:schemeClr val="dk1"/>
                </a:solidFill>
                <a:cs typeface="B Yagut" pitchFamily="2" charset="-78"/>
              </a:rPr>
              <a:t>ب- از کاغذ روزنامه و یا سایر مواد پر کننده بین جعبه های حلال استفاده کنید تا از حرکات شدید در هنگام حمل جلوگیری شود.</a:t>
            </a:r>
            <a:endParaRPr lang="en-US" sz="2000" b="1" dirty="0">
              <a:solidFill>
                <a:schemeClr val="dk1"/>
              </a:solidFill>
              <a:cs typeface="B Yagut" pitchFamily="2" charset="-78"/>
            </a:endParaRPr>
          </a:p>
          <a:p>
            <a:pPr marL="0" indent="0" algn="justLow" rtl="1">
              <a:lnSpc>
                <a:spcPct val="200000"/>
              </a:lnSpc>
              <a:buNone/>
            </a:pPr>
            <a:r>
              <a:rPr lang="fa-IR" sz="2000" b="1" dirty="0">
                <a:solidFill>
                  <a:schemeClr val="dk1"/>
                </a:solidFill>
                <a:cs typeface="B Yagut" pitchFamily="2" charset="-78"/>
              </a:rPr>
              <a:t>پ- کارکنان موقتی: از سرپرست خود بخواهید تا کارتون آماده را بازرسی نماید.</a:t>
            </a:r>
            <a:endParaRPr lang="en-US" sz="2000" b="1" dirty="0">
              <a:solidFill>
                <a:schemeClr val="dk1"/>
              </a:solidFill>
              <a:cs typeface="B Yagut" pitchFamily="2" charset="-78"/>
            </a:endParaRPr>
          </a:p>
          <a:p>
            <a:pPr marL="0" indent="0" algn="justLow" rtl="1">
              <a:lnSpc>
                <a:spcPct val="200000"/>
              </a:lnSpc>
              <a:buNone/>
            </a:pPr>
            <a:r>
              <a:rPr lang="fa-IR" sz="2000" b="1" dirty="0">
                <a:solidFill>
                  <a:schemeClr val="dk1"/>
                </a:solidFill>
                <a:cs typeface="B Yagut" pitchFamily="2" charset="-78"/>
              </a:rPr>
              <a:t>ت-جعبه های آماده حلال ها را از نور مستقیم آفتاب دور نگهدارید.</a:t>
            </a:r>
            <a:endParaRPr lang="en-US" sz="2000" b="1" dirty="0">
              <a:solidFill>
                <a:schemeClr val="dk1"/>
              </a:solidFill>
              <a:cs typeface="B Yagut" pitchFamily="2" charset="-78"/>
            </a:endParaRPr>
          </a:p>
          <a:p>
            <a:endParaRPr lang="en-US" dirty="0"/>
          </a:p>
        </p:txBody>
      </p:sp>
    </p:spTree>
    <p:extLst>
      <p:ext uri="{BB962C8B-B14F-4D97-AF65-F5344CB8AC3E}">
        <p14:creationId xmlns:p14="http://schemas.microsoft.com/office/powerpoint/2010/main" val="24755287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208912" cy="778098"/>
          </a:xfrm>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a:solidFill>
                  <a:srgbClr val="FF0000"/>
                </a:solidFill>
                <a:cs typeface="B Titr" pitchFamily="2" charset="-78"/>
              </a:rPr>
              <a:t>آیس پک های آماده </a:t>
            </a:r>
            <a:endParaRPr lang="en-US" sz="2400" dirty="0">
              <a:solidFill>
                <a:srgbClr val="FF0000"/>
              </a:solidFill>
              <a:cs typeface="B Titr" pitchFamily="2" charset="-78"/>
            </a:endParaRPr>
          </a:p>
        </p:txBody>
      </p:sp>
      <p:sp>
        <p:nvSpPr>
          <p:cNvPr id="3" name="Content Placeholder 2"/>
          <p:cNvSpPr>
            <a:spLocks noGrp="1"/>
          </p:cNvSpPr>
          <p:nvPr>
            <p:ph idx="1"/>
          </p:nvPr>
        </p:nvSpPr>
        <p:spPr>
          <a:xfrm>
            <a:off x="457200" y="1268760"/>
            <a:ext cx="8229600" cy="4857403"/>
          </a:xfrm>
        </p:spPr>
        <p:style>
          <a:lnRef idx="2">
            <a:schemeClr val="accent4"/>
          </a:lnRef>
          <a:fillRef idx="1">
            <a:schemeClr val="lt1"/>
          </a:fillRef>
          <a:effectRef idx="0">
            <a:schemeClr val="accent4"/>
          </a:effectRef>
          <a:fontRef idx="minor">
            <a:schemeClr val="dk1"/>
          </a:fontRef>
        </p:style>
        <p:txBody>
          <a:bodyPr>
            <a:normAutofit lnSpcReduction="10000"/>
          </a:bodyPr>
          <a:lstStyle/>
          <a:p>
            <a:pPr marL="0" indent="0" algn="justLow" rtl="1">
              <a:lnSpc>
                <a:spcPct val="220000"/>
              </a:lnSpc>
              <a:buNone/>
            </a:pPr>
            <a:r>
              <a:rPr lang="fa-IR" sz="2000" b="1" dirty="0">
                <a:solidFill>
                  <a:schemeClr val="dk1"/>
                </a:solidFill>
                <a:cs typeface="B Yagut" pitchFamily="2" charset="-78"/>
              </a:rPr>
              <a:t>وقتی هر آیس پکی از فریز خارج می شود درجه حرارت آن ممکن است از 20-درجه سانتی گراد هم پایین تر رفته باشد. چنانچه چنین آیس پکی برای بسته بندی واکسن هایی که به سرما حساس هستند استفاده شود واکسن­ها در معرض خطر جدی (صدمه زدن) قرار خواهند گرفت. </a:t>
            </a:r>
            <a:endParaRPr lang="en-US" sz="2000" b="1" dirty="0">
              <a:solidFill>
                <a:schemeClr val="dk1"/>
              </a:solidFill>
              <a:cs typeface="B Yagut" pitchFamily="2" charset="-78"/>
            </a:endParaRPr>
          </a:p>
          <a:p>
            <a:pPr marL="0" indent="0" algn="justLow" rtl="1">
              <a:lnSpc>
                <a:spcPct val="220000"/>
              </a:lnSpc>
              <a:buNone/>
            </a:pPr>
            <a:r>
              <a:rPr lang="fa-IR" sz="2000" b="1" dirty="0">
                <a:solidFill>
                  <a:schemeClr val="dk1"/>
                </a:solidFill>
                <a:cs typeface="B Yagut" pitchFamily="2" charset="-78"/>
              </a:rPr>
              <a:t>یک آیس پک آماده (</a:t>
            </a:r>
            <a:r>
              <a:rPr lang="en-US" sz="2000" b="1" dirty="0">
                <a:solidFill>
                  <a:schemeClr val="dk1"/>
                </a:solidFill>
                <a:cs typeface="B Yagut" pitchFamily="2" charset="-78"/>
              </a:rPr>
              <a:t>Conditioned</a:t>
            </a:r>
            <a:r>
              <a:rPr lang="fa-IR" sz="2000" b="1" dirty="0">
                <a:solidFill>
                  <a:schemeClr val="dk1"/>
                </a:solidFill>
                <a:cs typeface="B Yagut" pitchFamily="2" charset="-78"/>
              </a:rPr>
              <a:t>) آیس پکی است که برای مدت 30 دقیقه یا بیشتر در حرارت داخل اتاق نگهداری شود و به مرحله ای برسد که یخ داخل آیس پک شروع به آب شدن بکند. (یعنی در هنگام تکان دادن صدای مخلوط آب و یخ شنیده شود).</a:t>
            </a:r>
            <a:endParaRPr lang="en-US" sz="2000" b="1" dirty="0">
              <a:solidFill>
                <a:schemeClr val="dk1"/>
              </a:solidFill>
              <a:cs typeface="B Yagut" pitchFamily="2" charset="-78"/>
            </a:endParaRPr>
          </a:p>
          <a:p>
            <a:pPr algn="r" rtl="1"/>
            <a:endParaRPr lang="en-US" dirty="0"/>
          </a:p>
        </p:txBody>
      </p:sp>
    </p:spTree>
    <p:extLst>
      <p:ext uri="{BB962C8B-B14F-4D97-AF65-F5344CB8AC3E}">
        <p14:creationId xmlns:p14="http://schemas.microsoft.com/office/powerpoint/2010/main" val="188769611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a:solidFill>
                  <a:srgbClr val="FF0000"/>
                </a:solidFill>
                <a:cs typeface="B Titr" pitchFamily="2" charset="-78"/>
              </a:rPr>
              <a:t>چه موقع از آیس پک آماده استفاده کنیم ؟</a:t>
            </a:r>
            <a:r>
              <a:rPr lang="fa-IR" b="1" dirty="0"/>
              <a:t> </a:t>
            </a:r>
            <a:endParaRPr lang="en-US" dirty="0"/>
          </a:p>
        </p:txBody>
      </p:sp>
      <p:sp>
        <p:nvSpPr>
          <p:cNvPr id="3" name="Content Placeholder 2"/>
          <p:cNvSpPr>
            <a:spLocks noGrp="1"/>
          </p:cNvSpPr>
          <p:nvPr>
            <p:ph idx="1"/>
          </p:nvPr>
        </p:nvSpPr>
        <p:spPr/>
        <p:style>
          <a:lnRef idx="2">
            <a:schemeClr val="accent4"/>
          </a:lnRef>
          <a:fillRef idx="1">
            <a:schemeClr val="lt1"/>
          </a:fillRef>
          <a:effectRef idx="0">
            <a:schemeClr val="accent4"/>
          </a:effectRef>
          <a:fontRef idx="minor">
            <a:schemeClr val="dk1"/>
          </a:fontRef>
        </p:style>
        <p:txBody>
          <a:bodyPr>
            <a:normAutofit fontScale="70000" lnSpcReduction="20000"/>
          </a:bodyPr>
          <a:lstStyle/>
          <a:p>
            <a:pPr algn="justLow" rtl="1">
              <a:lnSpc>
                <a:spcPct val="200000"/>
              </a:lnSpc>
            </a:pPr>
            <a:r>
              <a:rPr lang="fa-IR" sz="2000" b="1" dirty="0">
                <a:solidFill>
                  <a:schemeClr val="dk1"/>
                </a:solidFill>
                <a:cs typeface="B Yagut" pitchFamily="2" charset="-78"/>
              </a:rPr>
              <a:t>همیشه از آیس پک های آماده در حمل واکسن های زیر استفاده کنید. </a:t>
            </a:r>
            <a:endParaRPr lang="en-US" sz="2000" b="1" dirty="0">
              <a:solidFill>
                <a:schemeClr val="dk1"/>
              </a:solidFill>
              <a:cs typeface="B Yagut" pitchFamily="2" charset="-78"/>
            </a:endParaRPr>
          </a:p>
          <a:p>
            <a:pPr algn="justLow" rtl="1">
              <a:lnSpc>
                <a:spcPct val="200000"/>
              </a:lnSpc>
            </a:pPr>
            <a:r>
              <a:rPr lang="fa-IR" sz="2000" b="1" dirty="0">
                <a:solidFill>
                  <a:schemeClr val="dk1"/>
                </a:solidFill>
                <a:cs typeface="B Yagut" pitchFamily="2" charset="-78"/>
              </a:rPr>
              <a:t>واکسن­های حساس به سرما (ثلاث- توام- پنتاوالانت – هپاتیت ب و ... </a:t>
            </a:r>
            <a:endParaRPr lang="en-US" sz="2000" b="1" dirty="0">
              <a:solidFill>
                <a:schemeClr val="dk1"/>
              </a:solidFill>
              <a:cs typeface="B Yagut" pitchFamily="2" charset="-78"/>
            </a:endParaRPr>
          </a:p>
          <a:p>
            <a:pPr algn="justLow" rtl="1">
              <a:lnSpc>
                <a:spcPct val="200000"/>
              </a:lnSpc>
            </a:pPr>
            <a:r>
              <a:rPr lang="fa-IR" sz="2000" b="1" dirty="0">
                <a:solidFill>
                  <a:schemeClr val="dk1"/>
                </a:solidFill>
                <a:cs typeface="B Yagut" pitchFamily="2" charset="-78"/>
              </a:rPr>
              <a:t>همیشه از آیس پک آماده برای حمل واکسن های حساس به سرما استفاده کنید .  </a:t>
            </a:r>
            <a:endParaRPr lang="en-US" sz="2000" b="1" dirty="0">
              <a:solidFill>
                <a:schemeClr val="dk1"/>
              </a:solidFill>
              <a:cs typeface="B Yagut" pitchFamily="2" charset="-78"/>
            </a:endParaRPr>
          </a:p>
          <a:p>
            <a:pPr algn="justLow" rtl="1">
              <a:lnSpc>
                <a:spcPct val="200000"/>
              </a:lnSpc>
            </a:pPr>
            <a:r>
              <a:rPr lang="fa-IR" sz="2000" b="1" dirty="0">
                <a:solidFill>
                  <a:schemeClr val="dk1"/>
                </a:solidFill>
                <a:cs typeface="B Yagut" pitchFamily="2" charset="-78"/>
              </a:rPr>
              <a:t>«فهرست واکسنهایی که به سرما حساس نیستند را در این جا بنویسید»</a:t>
            </a:r>
            <a:endParaRPr lang="en-US" sz="2000" b="1" dirty="0">
              <a:solidFill>
                <a:schemeClr val="dk1"/>
              </a:solidFill>
              <a:cs typeface="B Yagut" pitchFamily="2" charset="-78"/>
            </a:endParaRPr>
          </a:p>
          <a:p>
            <a:pPr algn="justLow" rtl="1">
              <a:lnSpc>
                <a:spcPct val="200000"/>
              </a:lnSpc>
            </a:pPr>
            <a:r>
              <a:rPr lang="fa-IR" sz="2000" b="1" dirty="0">
                <a:solidFill>
                  <a:schemeClr val="dk1"/>
                </a:solidFill>
                <a:cs typeface="B Yagut" pitchFamily="2" charset="-78"/>
              </a:rPr>
              <a:t>(پولیو – </a:t>
            </a:r>
            <a:r>
              <a:rPr lang="en-US" sz="2000" b="1" dirty="0">
                <a:solidFill>
                  <a:schemeClr val="dk1"/>
                </a:solidFill>
                <a:cs typeface="B Yagut" pitchFamily="2" charset="-78"/>
              </a:rPr>
              <a:t>MMR</a:t>
            </a:r>
            <a:r>
              <a:rPr lang="fa-IR" sz="2000" b="1" dirty="0">
                <a:solidFill>
                  <a:schemeClr val="dk1"/>
                </a:solidFill>
                <a:cs typeface="B Yagut" pitchFamily="2" charset="-78"/>
              </a:rPr>
              <a:t>-سرنگ –</a:t>
            </a:r>
            <a:r>
              <a:rPr lang="en-US" sz="2000" b="1" dirty="0">
                <a:solidFill>
                  <a:schemeClr val="dk1"/>
                </a:solidFill>
                <a:cs typeface="B Yagut" pitchFamily="2" charset="-78"/>
              </a:rPr>
              <a:t>MR</a:t>
            </a:r>
            <a:r>
              <a:rPr lang="fa-IR" sz="2000" b="1" dirty="0">
                <a:solidFill>
                  <a:schemeClr val="dk1"/>
                </a:solidFill>
                <a:cs typeface="B Yagut" pitchFamily="2" charset="-78"/>
              </a:rPr>
              <a:t>- ب ث ژ ) </a:t>
            </a:r>
            <a:endParaRPr lang="en-US" sz="2000" b="1" dirty="0">
              <a:solidFill>
                <a:schemeClr val="dk1"/>
              </a:solidFill>
              <a:cs typeface="B Yagut" pitchFamily="2" charset="-78"/>
            </a:endParaRPr>
          </a:p>
          <a:p>
            <a:pPr algn="justLow" rtl="1">
              <a:lnSpc>
                <a:spcPct val="200000"/>
              </a:lnSpc>
            </a:pPr>
            <a:r>
              <a:rPr lang="fa-IR" sz="2000" b="1" dirty="0">
                <a:solidFill>
                  <a:schemeClr val="dk1"/>
                </a:solidFill>
                <a:cs typeface="B Yagut" pitchFamily="2" charset="-78"/>
              </a:rPr>
              <a:t>وقتی واکسن خوراکی فلج اطفال به تنهایی حمل می شود نیازی به آماده کردن آیس پک نمی </a:t>
            </a:r>
            <a:r>
              <a:rPr lang="fa-IR" sz="2000" b="1" dirty="0" smtClean="0">
                <a:solidFill>
                  <a:schemeClr val="dk1"/>
                </a:solidFill>
                <a:cs typeface="B Yagut" pitchFamily="2" charset="-78"/>
              </a:rPr>
              <a:t>باشد.</a:t>
            </a:r>
            <a:endParaRPr lang="en-US" sz="2000" b="1" dirty="0">
              <a:solidFill>
                <a:schemeClr val="dk1"/>
              </a:solidFill>
              <a:cs typeface="B Yagut" pitchFamily="2" charset="-78"/>
            </a:endParaRPr>
          </a:p>
        </p:txBody>
      </p:sp>
    </p:spTree>
    <p:extLst>
      <p:ext uri="{BB962C8B-B14F-4D97-AF65-F5344CB8AC3E}">
        <p14:creationId xmlns:p14="http://schemas.microsoft.com/office/powerpoint/2010/main" val="7867077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323528" y="692697"/>
            <a:ext cx="8572500" cy="1656184"/>
          </a:xfrm>
        </p:spPr>
        <p:style>
          <a:lnRef idx="2">
            <a:schemeClr val="accent2"/>
          </a:lnRef>
          <a:fillRef idx="1">
            <a:schemeClr val="lt1"/>
          </a:fillRef>
          <a:effectRef idx="0">
            <a:schemeClr val="accent2"/>
          </a:effectRef>
          <a:fontRef idx="minor">
            <a:schemeClr val="dk1"/>
          </a:fontRef>
        </p:style>
        <p:txBody>
          <a:bodyPr>
            <a:normAutofit/>
          </a:bodyPr>
          <a:lstStyle/>
          <a:p>
            <a:pPr rtl="1">
              <a:lnSpc>
                <a:spcPct val="150000"/>
              </a:lnSpc>
            </a:pPr>
            <a:r>
              <a:rPr lang="fa-IR" altLang="en-US" sz="2400" b="1" dirty="0">
                <a:solidFill>
                  <a:srgbClr val="FF0000"/>
                </a:solidFill>
                <a:latin typeface="+mn-lt"/>
                <a:ea typeface="+mn-ea"/>
                <a:cs typeface="B Titr" pitchFamily="2" charset="-78"/>
              </a:rPr>
              <a:t>نحوه انتقال واکسن به واکسن کاریر یا کلد باکس هنگام </a:t>
            </a:r>
            <a:r>
              <a:rPr lang="en-US" altLang="en-US" sz="2400" b="1" dirty="0">
                <a:solidFill>
                  <a:srgbClr val="FF0000"/>
                </a:solidFill>
                <a:latin typeface="+mn-lt"/>
                <a:ea typeface="+mn-ea"/>
                <a:cs typeface="B Titr" pitchFamily="2" charset="-78"/>
              </a:rPr>
              <a:t> </a:t>
            </a:r>
            <a:r>
              <a:rPr lang="fa-IR" altLang="en-US" sz="2400" b="1" dirty="0">
                <a:solidFill>
                  <a:srgbClr val="FF0000"/>
                </a:solidFill>
                <a:latin typeface="+mn-lt"/>
                <a:ea typeface="+mn-ea"/>
                <a:cs typeface="B Titr" pitchFamily="2" charset="-78"/>
              </a:rPr>
              <a:t>برفک زدایی یخچال و یا حمل </a:t>
            </a:r>
            <a:r>
              <a:rPr lang="fa-IR" altLang="en-US" sz="2400" b="1" dirty="0" smtClean="0">
                <a:solidFill>
                  <a:srgbClr val="FF0000"/>
                </a:solidFill>
                <a:latin typeface="+mn-lt"/>
                <a:ea typeface="+mn-ea"/>
                <a:cs typeface="B Titr" pitchFamily="2" charset="-78"/>
              </a:rPr>
              <a:t>و  نقل </a:t>
            </a:r>
            <a:r>
              <a:rPr lang="fa-IR" altLang="en-US" sz="2400" b="1" dirty="0">
                <a:solidFill>
                  <a:srgbClr val="FF0000"/>
                </a:solidFill>
                <a:latin typeface="+mn-lt"/>
                <a:ea typeface="+mn-ea"/>
                <a:cs typeface="B Titr" pitchFamily="2" charset="-78"/>
              </a:rPr>
              <a:t>واکسن  </a:t>
            </a:r>
          </a:p>
        </p:txBody>
      </p:sp>
      <p:pic>
        <p:nvPicPr>
          <p:cNvPr id="30723" name="Picture 3" descr="Pa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5999" y="2780928"/>
            <a:ext cx="4176713" cy="250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708440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97" y="999533"/>
            <a:ext cx="9144793" cy="4858933"/>
          </a:xfrm>
          <a:prstGeom prst="rect">
            <a:avLst/>
          </a:prstGeom>
        </p:spPr>
      </p:pic>
    </p:spTree>
    <p:extLst>
      <p:ext uri="{BB962C8B-B14F-4D97-AF65-F5344CB8AC3E}">
        <p14:creationId xmlns:p14="http://schemas.microsoft.com/office/powerpoint/2010/main" val="13713973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866" y="915337"/>
            <a:ext cx="6798734" cy="857479"/>
          </a:xfrm>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a:solidFill>
                  <a:srgbClr val="FF0000"/>
                </a:solidFill>
                <a:cs typeface="B Titr" pitchFamily="2" charset="-78"/>
              </a:rPr>
              <a:t>چگونه آیس پک ها را آماده کنیم </a:t>
            </a:r>
            <a:endParaRPr lang="en-US" sz="2400" b="1" dirty="0">
              <a:solidFill>
                <a:srgbClr val="FF0000"/>
              </a:solidFill>
              <a:cs typeface="B Titr" pitchFamily="2" charset="-78"/>
            </a:endParaRPr>
          </a:p>
        </p:txBody>
      </p:sp>
      <p:sp>
        <p:nvSpPr>
          <p:cNvPr id="3" name="Content Placeholder 2"/>
          <p:cNvSpPr>
            <a:spLocks noGrp="1"/>
          </p:cNvSpPr>
          <p:nvPr>
            <p:ph idx="1"/>
          </p:nvPr>
        </p:nvSpPr>
        <p:spPr>
          <a:xfrm>
            <a:off x="457200" y="1600200"/>
            <a:ext cx="8229600" cy="4781128"/>
          </a:xfrm>
        </p:spPr>
        <p:style>
          <a:lnRef idx="2">
            <a:schemeClr val="accent4"/>
          </a:lnRef>
          <a:fillRef idx="1">
            <a:schemeClr val="lt1"/>
          </a:fillRef>
          <a:effectRef idx="0">
            <a:schemeClr val="accent4"/>
          </a:effectRef>
          <a:fontRef idx="minor">
            <a:schemeClr val="dk1"/>
          </a:fontRef>
        </p:style>
        <p:txBody>
          <a:bodyPr>
            <a:normAutofit lnSpcReduction="10000"/>
          </a:bodyPr>
          <a:lstStyle/>
          <a:p>
            <a:pPr marL="0" indent="0" algn="justLow" rtl="1">
              <a:lnSpc>
                <a:spcPct val="200000"/>
              </a:lnSpc>
              <a:buNone/>
            </a:pPr>
            <a:r>
              <a:rPr lang="fa-IR" sz="2000" b="1" dirty="0">
                <a:solidFill>
                  <a:schemeClr val="dk1"/>
                </a:solidFill>
                <a:cs typeface="B Yagut" pitchFamily="2" charset="-78"/>
              </a:rPr>
              <a:t>الف- تعداد لازم آیس پک ها را برای حمل فعلی مقدار واکسن محاسبه نمائید . </a:t>
            </a:r>
            <a:endParaRPr lang="en-US" sz="2000" b="1" dirty="0">
              <a:solidFill>
                <a:schemeClr val="dk1"/>
              </a:solidFill>
              <a:cs typeface="B Yagut" pitchFamily="2" charset="-78"/>
            </a:endParaRPr>
          </a:p>
          <a:p>
            <a:pPr marL="0" indent="0" algn="justLow" rtl="1">
              <a:lnSpc>
                <a:spcPct val="200000"/>
              </a:lnSpc>
              <a:buNone/>
            </a:pPr>
            <a:r>
              <a:rPr lang="fa-IR" sz="2000" b="1" dirty="0">
                <a:solidFill>
                  <a:schemeClr val="dk1"/>
                </a:solidFill>
                <a:cs typeface="B Yagut" pitchFamily="2" charset="-78"/>
              </a:rPr>
              <a:t>ب – آیس پک های مورد نیاز از فریزر خارج کنید. </a:t>
            </a:r>
            <a:endParaRPr lang="en-US" sz="2000" b="1" dirty="0">
              <a:solidFill>
                <a:schemeClr val="dk1"/>
              </a:solidFill>
              <a:cs typeface="B Yagut" pitchFamily="2" charset="-78"/>
            </a:endParaRPr>
          </a:p>
          <a:p>
            <a:pPr marL="0" indent="0" algn="justLow" rtl="1">
              <a:lnSpc>
                <a:spcPct val="200000"/>
              </a:lnSpc>
              <a:buNone/>
            </a:pPr>
            <a:r>
              <a:rPr lang="fa-IR" sz="2000" b="1" dirty="0">
                <a:solidFill>
                  <a:schemeClr val="dk1"/>
                </a:solidFill>
                <a:cs typeface="B Yagut" pitchFamily="2" charset="-78"/>
              </a:rPr>
              <a:t>پ-آیس پک ها را روی میز مخصوص بدون روی هم قرار گرفتن پخش کنید به طوری که حداقل 5 سانتی متر از هم فاصله داشته باشند. </a:t>
            </a:r>
            <a:endParaRPr lang="en-US" sz="2000" b="1" dirty="0">
              <a:solidFill>
                <a:schemeClr val="dk1"/>
              </a:solidFill>
              <a:cs typeface="B Yagut" pitchFamily="2" charset="-78"/>
            </a:endParaRPr>
          </a:p>
          <a:p>
            <a:pPr marL="0" indent="0" algn="justLow" rtl="1">
              <a:lnSpc>
                <a:spcPct val="200000"/>
              </a:lnSpc>
              <a:buNone/>
            </a:pPr>
            <a:r>
              <a:rPr lang="fa-IR" sz="2000" b="1" dirty="0">
                <a:solidFill>
                  <a:schemeClr val="dk1"/>
                </a:solidFill>
                <a:cs typeface="B Yagut" pitchFamily="2" charset="-78"/>
              </a:rPr>
              <a:t>ت – هر ده دقیقه یک  بار با تکان دادن آیس پک ها پیشرفت آب شدن یخ را ملاحظه نمایند. </a:t>
            </a:r>
            <a:endParaRPr lang="en-US" sz="2000" b="1" dirty="0">
              <a:solidFill>
                <a:schemeClr val="dk1"/>
              </a:solidFill>
              <a:cs typeface="B Yagut" pitchFamily="2" charset="-78"/>
            </a:endParaRPr>
          </a:p>
          <a:p>
            <a:pPr marL="0" indent="0" algn="justLow" rtl="1">
              <a:lnSpc>
                <a:spcPct val="200000"/>
              </a:lnSpc>
              <a:buNone/>
            </a:pPr>
            <a:r>
              <a:rPr lang="fa-IR" sz="2000" b="1" dirty="0">
                <a:solidFill>
                  <a:schemeClr val="dk1"/>
                </a:solidFill>
                <a:cs typeface="B Yagut" pitchFamily="2" charset="-78"/>
              </a:rPr>
              <a:t>ث – صبر کنید تا کلیه آیس پک ها آماده شوند و سپس آن را داخل کلد باکس و یا واکسن کاریر قرار دهید . سپس واکسن را داخل کلد باکس یا واکسن کاریر بگذارید</a:t>
            </a:r>
            <a:endParaRPr lang="en-US" sz="2000" b="1" dirty="0">
              <a:solidFill>
                <a:schemeClr val="dk1"/>
              </a:solidFill>
              <a:cs typeface="B Yagut" pitchFamily="2" charset="-78"/>
            </a:endParaRPr>
          </a:p>
        </p:txBody>
      </p:sp>
    </p:spTree>
    <p:extLst>
      <p:ext uri="{BB962C8B-B14F-4D97-AF65-F5344CB8AC3E}">
        <p14:creationId xmlns:p14="http://schemas.microsoft.com/office/powerpoint/2010/main" val="26321251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a:solidFill>
                  <a:srgbClr val="FF0000"/>
                </a:solidFill>
                <a:cs typeface="B Titr" pitchFamily="2" charset="-78"/>
              </a:rPr>
              <a:t>از کجا بدانیم که آیس پک آماده شده است ؟ </a:t>
            </a:r>
            <a:endParaRPr lang="en-US" sz="2400" dirty="0">
              <a:solidFill>
                <a:srgbClr val="FF0000"/>
              </a:solidFill>
              <a:cs typeface="B Titr" pitchFamily="2" charset="-78"/>
            </a:endParaRPr>
          </a:p>
        </p:txBody>
      </p:sp>
      <p:sp>
        <p:nvSpPr>
          <p:cNvPr id="3" name="Content Placeholder 2"/>
          <p:cNvSpPr>
            <a:spLocks noGrp="1"/>
          </p:cNvSpPr>
          <p:nvPr>
            <p:ph idx="1"/>
          </p:nvPr>
        </p:nvSpPr>
        <p:spPr/>
        <p:style>
          <a:lnRef idx="2">
            <a:schemeClr val="accent4"/>
          </a:lnRef>
          <a:fillRef idx="1">
            <a:schemeClr val="lt1"/>
          </a:fillRef>
          <a:effectRef idx="0">
            <a:schemeClr val="accent4"/>
          </a:effectRef>
          <a:fontRef idx="minor">
            <a:schemeClr val="dk1"/>
          </a:fontRef>
        </p:style>
        <p:txBody>
          <a:bodyPr>
            <a:normAutofit fontScale="85000" lnSpcReduction="10000"/>
          </a:bodyPr>
          <a:lstStyle/>
          <a:p>
            <a:pPr algn="justLow" rtl="1">
              <a:lnSpc>
                <a:spcPct val="250000"/>
              </a:lnSpc>
            </a:pPr>
            <a:r>
              <a:rPr lang="fa-IR" sz="2000" b="1" dirty="0">
                <a:solidFill>
                  <a:schemeClr val="dk1"/>
                </a:solidFill>
                <a:cs typeface="B Yagut" pitchFamily="2" charset="-78"/>
              </a:rPr>
              <a:t>آیس پکی آماده می­باشد که مقدار کمی آب (مایع) در داخل آیس پک بوجود بیاید. این مرحله را می توان با تکان دادن آیس پک تشخیص داد . اگر متوجه شدید که یخ در داخل آیس پک به حرکت در می آید در آن لحظه آیس پک آماده شده است . </a:t>
            </a:r>
            <a:endParaRPr lang="en-US" sz="2000" b="1" dirty="0">
              <a:solidFill>
                <a:schemeClr val="dk1"/>
              </a:solidFill>
              <a:cs typeface="B Yagut" pitchFamily="2" charset="-78"/>
            </a:endParaRPr>
          </a:p>
          <a:p>
            <a:pPr algn="justLow" rtl="1">
              <a:lnSpc>
                <a:spcPct val="250000"/>
              </a:lnSpc>
            </a:pPr>
            <a:r>
              <a:rPr lang="fa-IR" sz="2000" b="1" dirty="0">
                <a:solidFill>
                  <a:schemeClr val="dk1"/>
                </a:solidFill>
                <a:cs typeface="B Yagut" pitchFamily="2" charset="-78"/>
              </a:rPr>
              <a:t>آماده شدن آیس پک احتیاج به زمان دارد و تا 30 دقیقه یا بیشتر طول خواهد کشید. طول این زمان بستگی به درجه حرارت محیط دارد . </a:t>
            </a:r>
            <a:endParaRPr lang="en-US" sz="2000" b="1" dirty="0">
              <a:solidFill>
                <a:schemeClr val="dk1"/>
              </a:solidFill>
              <a:cs typeface="B Yagut" pitchFamily="2" charset="-78"/>
            </a:endParaRPr>
          </a:p>
          <a:p>
            <a:pPr algn="r" rtl="1"/>
            <a:endParaRPr lang="en-US" dirty="0"/>
          </a:p>
        </p:txBody>
      </p:sp>
    </p:spTree>
    <p:extLst>
      <p:ext uri="{BB962C8B-B14F-4D97-AF65-F5344CB8AC3E}">
        <p14:creationId xmlns:p14="http://schemas.microsoft.com/office/powerpoint/2010/main" val="11349408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8712968" cy="1080120"/>
          </a:xfrm>
        </p:spPr>
        <p:style>
          <a:lnRef idx="2">
            <a:schemeClr val="accent2"/>
          </a:lnRef>
          <a:fillRef idx="1">
            <a:schemeClr val="lt1"/>
          </a:fillRef>
          <a:effectRef idx="0">
            <a:schemeClr val="accent2"/>
          </a:effectRef>
          <a:fontRef idx="minor">
            <a:schemeClr val="dk1"/>
          </a:fontRef>
        </p:style>
        <p:txBody>
          <a:bodyPr>
            <a:normAutofit/>
          </a:bodyPr>
          <a:lstStyle/>
          <a:p>
            <a:pPr rtl="1"/>
            <a:r>
              <a:rPr lang="fa-IR" sz="2400" dirty="0" smtClean="0">
                <a:solidFill>
                  <a:srgbClr val="FF0000"/>
                </a:solidFill>
                <a:cs typeface="B Titr" panose="00000700000000000000" pitchFamily="2" charset="-78"/>
              </a:rPr>
              <a:t>10-</a:t>
            </a:r>
            <a:r>
              <a:rPr lang="ar-SA" sz="2400" dirty="0" smtClean="0">
                <a:solidFill>
                  <a:srgbClr val="FF0000"/>
                </a:solidFill>
                <a:cs typeface="B Titr" panose="00000700000000000000" pitchFamily="2" charset="-78"/>
              </a:rPr>
              <a:t>فرایند </a:t>
            </a:r>
            <a:r>
              <a:rPr lang="ar-SA" sz="2400" dirty="0">
                <a:solidFill>
                  <a:srgbClr val="FF0000"/>
                </a:solidFill>
                <a:cs typeface="B Titr" panose="00000700000000000000" pitchFamily="2" charset="-78"/>
              </a:rPr>
              <a:t>عملیاتی استاندارد</a:t>
            </a:r>
            <a:r>
              <a:rPr lang="en-GB" sz="2400" b="1" dirty="0">
                <a:solidFill>
                  <a:srgbClr val="FF0000"/>
                </a:solidFill>
                <a:cs typeface="B Titr" panose="00000700000000000000" pitchFamily="2" charset="-78"/>
              </a:rPr>
              <a:t> </a:t>
            </a:r>
            <a:r>
              <a:rPr lang="ar-SA" sz="2400" dirty="0" smtClean="0">
                <a:solidFill>
                  <a:srgbClr val="FF0000"/>
                </a:solidFill>
                <a:cs typeface="B Titr" panose="00000700000000000000" pitchFamily="2" charset="-78"/>
              </a:rPr>
              <a:t>چه</a:t>
            </a:r>
            <a:r>
              <a:rPr lang="ar-SA" sz="2400" b="1" dirty="0" smtClean="0">
                <a:solidFill>
                  <a:srgbClr val="FF0000"/>
                </a:solidFill>
                <a:cs typeface="B Titr" panose="00000700000000000000" pitchFamily="2" charset="-78"/>
              </a:rPr>
              <a:t> </a:t>
            </a:r>
            <a:r>
              <a:rPr lang="ar-SA" sz="2400" dirty="0">
                <a:solidFill>
                  <a:srgbClr val="FF0000"/>
                </a:solidFill>
                <a:cs typeface="B Titr" panose="00000700000000000000" pitchFamily="2" charset="-78"/>
              </a:rPr>
              <a:t>وقت</a:t>
            </a:r>
            <a:r>
              <a:rPr lang="ar-SA" sz="2400" b="1" dirty="0">
                <a:solidFill>
                  <a:srgbClr val="FF0000"/>
                </a:solidFill>
                <a:cs typeface="B Titr" panose="00000700000000000000" pitchFamily="2" charset="-78"/>
              </a:rPr>
              <a:t> </a:t>
            </a:r>
            <a:r>
              <a:rPr lang="ar-SA" sz="2400" dirty="0">
                <a:solidFill>
                  <a:srgbClr val="FF0000"/>
                </a:solidFill>
                <a:cs typeface="B Titr" panose="00000700000000000000" pitchFamily="2" charset="-78"/>
              </a:rPr>
              <a:t>و</a:t>
            </a:r>
            <a:r>
              <a:rPr lang="ar-SA" sz="2400" b="1" dirty="0">
                <a:solidFill>
                  <a:srgbClr val="FF0000"/>
                </a:solidFill>
                <a:cs typeface="B Titr" panose="00000700000000000000" pitchFamily="2" charset="-78"/>
              </a:rPr>
              <a:t> </a:t>
            </a:r>
            <a:r>
              <a:rPr lang="ar-SA" sz="2400" dirty="0">
                <a:solidFill>
                  <a:srgbClr val="FF0000"/>
                </a:solidFill>
                <a:cs typeface="B Titr" panose="00000700000000000000" pitchFamily="2" charset="-78"/>
              </a:rPr>
              <a:t>چگونه</a:t>
            </a:r>
            <a:r>
              <a:rPr lang="ar-SA" sz="2400" b="1" dirty="0">
                <a:solidFill>
                  <a:srgbClr val="FF0000"/>
                </a:solidFill>
                <a:cs typeface="B Titr" panose="00000700000000000000" pitchFamily="2" charset="-78"/>
              </a:rPr>
              <a:t> </a:t>
            </a:r>
            <a:r>
              <a:rPr lang="ar-SA" sz="2400" dirty="0">
                <a:solidFill>
                  <a:srgbClr val="FF0000"/>
                </a:solidFill>
                <a:cs typeface="B Titr" panose="00000700000000000000" pitchFamily="2" charset="-78"/>
              </a:rPr>
              <a:t>تست</a:t>
            </a:r>
            <a:r>
              <a:rPr lang="ar-SA" sz="2400" b="1" dirty="0">
                <a:solidFill>
                  <a:srgbClr val="FF0000"/>
                </a:solidFill>
                <a:cs typeface="B Titr" panose="00000700000000000000" pitchFamily="2" charset="-78"/>
              </a:rPr>
              <a:t> </a:t>
            </a:r>
            <a:r>
              <a:rPr lang="ar-SA" sz="2400" dirty="0">
                <a:solidFill>
                  <a:srgbClr val="FF0000"/>
                </a:solidFill>
                <a:cs typeface="B Titr" panose="00000700000000000000" pitchFamily="2" charset="-78"/>
              </a:rPr>
              <a:t>تكان</a:t>
            </a:r>
            <a:r>
              <a:rPr lang="ar-SA" sz="2400" b="1" dirty="0">
                <a:solidFill>
                  <a:srgbClr val="FF0000"/>
                </a:solidFill>
                <a:cs typeface="B Titr" panose="00000700000000000000" pitchFamily="2" charset="-78"/>
              </a:rPr>
              <a:t> </a:t>
            </a:r>
            <a:r>
              <a:rPr lang="ar-SA" sz="2400" dirty="0">
                <a:solidFill>
                  <a:srgbClr val="FF0000"/>
                </a:solidFill>
                <a:cs typeface="B Titr" panose="00000700000000000000" pitchFamily="2" charset="-78"/>
              </a:rPr>
              <a:t>دادن</a:t>
            </a:r>
            <a:r>
              <a:rPr lang="ar-SA" sz="2400" b="1" dirty="0">
                <a:solidFill>
                  <a:srgbClr val="FF0000"/>
                </a:solidFill>
                <a:cs typeface="B Titr" panose="00000700000000000000" pitchFamily="2" charset="-78"/>
              </a:rPr>
              <a:t> </a:t>
            </a:r>
            <a:r>
              <a:rPr lang="ar-SA" sz="2400" dirty="0">
                <a:solidFill>
                  <a:srgbClr val="FF0000"/>
                </a:solidFill>
                <a:cs typeface="B Titr" panose="00000700000000000000" pitchFamily="2" charset="-78"/>
              </a:rPr>
              <a:t>انجام</a:t>
            </a:r>
            <a:r>
              <a:rPr lang="ar-SA" sz="2400" b="1" dirty="0">
                <a:solidFill>
                  <a:srgbClr val="FF0000"/>
                </a:solidFill>
                <a:cs typeface="B Titr" panose="00000700000000000000" pitchFamily="2" charset="-78"/>
              </a:rPr>
              <a:t> </a:t>
            </a:r>
            <a:r>
              <a:rPr lang="ar-SA" sz="2400" dirty="0">
                <a:solidFill>
                  <a:srgbClr val="FF0000"/>
                </a:solidFill>
                <a:cs typeface="B Titr" panose="00000700000000000000" pitchFamily="2" charset="-78"/>
              </a:rPr>
              <a:t>مي</a:t>
            </a:r>
            <a:r>
              <a:rPr lang="ar-SA" sz="2400" b="1" dirty="0">
                <a:solidFill>
                  <a:srgbClr val="FF0000"/>
                </a:solidFill>
                <a:cs typeface="B Titr" panose="00000700000000000000" pitchFamily="2" charset="-78"/>
              </a:rPr>
              <a:t> </a:t>
            </a:r>
            <a:r>
              <a:rPr lang="ar-SA" sz="2400" dirty="0">
                <a:solidFill>
                  <a:srgbClr val="FF0000"/>
                </a:solidFill>
                <a:cs typeface="B Titr" panose="00000700000000000000" pitchFamily="2" charset="-78"/>
              </a:rPr>
              <a:t>شود</a:t>
            </a:r>
            <a:endParaRPr lang="en-US" sz="2400" dirty="0">
              <a:solidFill>
                <a:srgbClr val="FF0000"/>
              </a:solidFill>
              <a:cs typeface="B Titr" panose="00000700000000000000" pitchFamily="2" charset="-78"/>
            </a:endParaRPr>
          </a:p>
        </p:txBody>
      </p:sp>
      <p:sp>
        <p:nvSpPr>
          <p:cNvPr id="3" name="Content Placeholder 2"/>
          <p:cNvSpPr>
            <a:spLocks noGrp="1"/>
          </p:cNvSpPr>
          <p:nvPr>
            <p:ph idx="1"/>
          </p:nvPr>
        </p:nvSpPr>
        <p:spPr>
          <a:xfrm>
            <a:off x="251520" y="1628800"/>
            <a:ext cx="8712968" cy="4525963"/>
          </a:xfrm>
        </p:spPr>
        <p:style>
          <a:lnRef idx="2">
            <a:schemeClr val="accent4"/>
          </a:lnRef>
          <a:fillRef idx="1">
            <a:schemeClr val="lt1"/>
          </a:fillRef>
          <a:effectRef idx="0">
            <a:schemeClr val="accent4"/>
          </a:effectRef>
          <a:fontRef idx="minor">
            <a:schemeClr val="dk1"/>
          </a:fontRef>
        </p:style>
        <p:txBody>
          <a:bodyPr/>
          <a:lstStyle/>
          <a:p>
            <a:pPr marL="0" indent="0" algn="justLow" rtl="1">
              <a:lnSpc>
                <a:spcPct val="200000"/>
              </a:lnSpc>
              <a:buNone/>
            </a:pPr>
            <a:r>
              <a:rPr lang="fa-IR" sz="2000" b="1" dirty="0">
                <a:solidFill>
                  <a:schemeClr val="dk1"/>
                </a:solidFill>
                <a:cs typeface="B Yagut" pitchFamily="2" charset="-78"/>
              </a:rPr>
              <a:t>تست تکان دادن </a:t>
            </a:r>
            <a:r>
              <a:rPr lang="en-US" sz="2000" b="1" dirty="0">
                <a:solidFill>
                  <a:schemeClr val="dk1"/>
                </a:solidFill>
                <a:cs typeface="B Yagut" pitchFamily="2" charset="-78"/>
              </a:rPr>
              <a:t>(Shake </a:t>
            </a:r>
            <a:r>
              <a:rPr lang="en-US" sz="2000" b="1" dirty="0" smtClean="0">
                <a:solidFill>
                  <a:schemeClr val="dk1"/>
                </a:solidFill>
                <a:cs typeface="B Yagut" pitchFamily="2" charset="-78"/>
              </a:rPr>
              <a:t>test)</a:t>
            </a:r>
            <a:r>
              <a:rPr lang="fa-IR" sz="2000" b="1" dirty="0" smtClean="0">
                <a:solidFill>
                  <a:schemeClr val="dk1"/>
                </a:solidFill>
                <a:cs typeface="B Yagut" pitchFamily="2" charset="-78"/>
              </a:rPr>
              <a:t>برای </a:t>
            </a:r>
            <a:r>
              <a:rPr lang="fa-IR" sz="2000" b="1" dirty="0">
                <a:solidFill>
                  <a:schemeClr val="dk1"/>
                </a:solidFill>
                <a:cs typeface="B Yagut" pitchFamily="2" charset="-78"/>
              </a:rPr>
              <a:t>بررسی احتمال یخ زدگی واکسن های حاوی آلومینیوم ، طراحی شده است. هر زمان که شک به احتمال یخ زدگی واکسن وجود دارد باید حداقل یک نفر از کارکنان در هر يك از محل هاي ارائه خدمات واکسیناسیون بلد باشد که چگونه این تست را انجام داده و آن را بدرستی و با دقت تفسیر نماید. واکسنی که در تست تکان دادن مردود شد نباید توزیع شده و یا مورد استفاده </a:t>
            </a:r>
            <a:r>
              <a:rPr lang="fa-IR" sz="2000" b="1" dirty="0" smtClean="0">
                <a:solidFill>
                  <a:schemeClr val="dk1"/>
                </a:solidFill>
                <a:cs typeface="B Yagut" pitchFamily="2" charset="-78"/>
              </a:rPr>
              <a:t>قرارگيرد.</a:t>
            </a:r>
            <a:endParaRPr lang="en-US" sz="2000" b="1" dirty="0">
              <a:solidFill>
                <a:schemeClr val="dk1"/>
              </a:solidFill>
              <a:cs typeface="B Yagut" pitchFamily="2" charset="-78"/>
            </a:endParaRPr>
          </a:p>
        </p:txBody>
      </p:sp>
    </p:spTree>
    <p:extLst>
      <p:ext uri="{BB962C8B-B14F-4D97-AF65-F5344CB8AC3E}">
        <p14:creationId xmlns:p14="http://schemas.microsoft.com/office/powerpoint/2010/main" val="27344512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332656"/>
            <a:ext cx="8640960" cy="5256584"/>
          </a:xfrm>
        </p:spPr>
        <p:style>
          <a:lnRef idx="2">
            <a:schemeClr val="accent4"/>
          </a:lnRef>
          <a:fillRef idx="1">
            <a:schemeClr val="lt1"/>
          </a:fillRef>
          <a:effectRef idx="0">
            <a:schemeClr val="accent4"/>
          </a:effectRef>
          <a:fontRef idx="minor">
            <a:schemeClr val="dk1"/>
          </a:fontRef>
        </p:style>
        <p:txBody>
          <a:bodyPr>
            <a:normAutofit/>
          </a:bodyPr>
          <a:lstStyle/>
          <a:p>
            <a:pPr marL="0" indent="0" algn="r" rtl="1">
              <a:lnSpc>
                <a:spcPct val="200000"/>
              </a:lnSpc>
              <a:buNone/>
            </a:pPr>
            <a:r>
              <a:rPr lang="fa-IR" sz="2400" dirty="0" smtClean="0">
                <a:solidFill>
                  <a:srgbClr val="FF0000"/>
                </a:solidFill>
                <a:cs typeface="B Titr" panose="00000700000000000000" pitchFamily="2" charset="-78"/>
              </a:rPr>
              <a:t>افرادی که مسئول </a:t>
            </a:r>
            <a:r>
              <a:rPr lang="fa-IR" sz="2400" dirty="0">
                <a:solidFill>
                  <a:srgbClr val="FF0000"/>
                </a:solidFill>
                <a:cs typeface="B Titr" panose="00000700000000000000" pitchFamily="2" charset="-78"/>
              </a:rPr>
              <a:t>مراقبت و نگهداری واکسن هستند </a:t>
            </a:r>
            <a:r>
              <a:rPr lang="fa-IR" sz="2400" dirty="0" smtClean="0">
                <a:solidFill>
                  <a:srgbClr val="FF0000"/>
                </a:solidFill>
                <a:cs typeface="B Titr" panose="00000700000000000000" pitchFamily="2" charset="-78"/>
              </a:rPr>
              <a:t>باید: </a:t>
            </a:r>
            <a:endParaRPr lang="en-US" sz="2400" dirty="0" smtClean="0">
              <a:solidFill>
                <a:srgbClr val="FF0000"/>
              </a:solidFill>
              <a:cs typeface="B Titr" panose="00000700000000000000" pitchFamily="2" charset="-78"/>
            </a:endParaRPr>
          </a:p>
          <a:p>
            <a:pPr algn="r" rtl="1">
              <a:lnSpc>
                <a:spcPct val="200000"/>
              </a:lnSpc>
            </a:pPr>
            <a:r>
              <a:rPr lang="fa-IR" sz="2000" b="1" dirty="0" smtClean="0">
                <a:cs typeface="2  Nazanin" panose="00000400000000000000" pitchFamily="2" charset="-78"/>
              </a:rPr>
              <a:t>استفاده </a:t>
            </a:r>
            <a:r>
              <a:rPr lang="fa-IR" sz="2000" b="1" dirty="0">
                <a:cs typeface="2  Nazanin" panose="00000400000000000000" pitchFamily="2" charset="-78"/>
              </a:rPr>
              <a:t>از دستگاه های پایش درجه </a:t>
            </a:r>
            <a:r>
              <a:rPr lang="fa-IR" sz="2000" b="1" dirty="0" smtClean="0">
                <a:cs typeface="2  Nazanin" panose="00000400000000000000" pitchFamily="2" charset="-78"/>
              </a:rPr>
              <a:t>حرارت را بدانند.</a:t>
            </a:r>
          </a:p>
          <a:p>
            <a:pPr algn="r" rtl="1">
              <a:lnSpc>
                <a:spcPct val="200000"/>
              </a:lnSpc>
            </a:pPr>
            <a:r>
              <a:rPr lang="fa-IR" sz="2000" b="1" dirty="0" smtClean="0">
                <a:cs typeface="2  Nazanin" panose="00000400000000000000" pitchFamily="2" charset="-78"/>
              </a:rPr>
              <a:t>چگونگی </a:t>
            </a:r>
            <a:r>
              <a:rPr lang="fa-IR" sz="2000" b="1" dirty="0">
                <a:cs typeface="2  Nazanin" panose="00000400000000000000" pitchFamily="2" charset="-78"/>
              </a:rPr>
              <a:t>حفظ و نگهداری موارد ثبت شده ( سوابق) درجه حرارت </a:t>
            </a:r>
            <a:r>
              <a:rPr lang="fa-IR" sz="2000" b="1" dirty="0" smtClean="0">
                <a:cs typeface="2  Nazanin" panose="00000400000000000000" pitchFamily="2" charset="-78"/>
              </a:rPr>
              <a:t>روزانه را بدانند.</a:t>
            </a:r>
          </a:p>
          <a:p>
            <a:pPr algn="r" rtl="1">
              <a:lnSpc>
                <a:spcPct val="200000"/>
              </a:lnSpc>
            </a:pPr>
            <a:r>
              <a:rPr lang="fa-IR" sz="2000" b="1" dirty="0" smtClean="0">
                <a:cs typeface="2  Nazanin" panose="00000400000000000000" pitchFamily="2" charset="-78"/>
              </a:rPr>
              <a:t>دستگاه های موجود: دماسنج های عقربه ایی،جیوه ایی، لوگ تگ فریز تگ ،فریزای و دیتا لاگر</a:t>
            </a:r>
            <a:endParaRPr lang="en-US" sz="2000" b="1" dirty="0">
              <a:cs typeface="2  Nazanin" panose="00000400000000000000" pitchFamily="2" charset="-78"/>
            </a:endParaRPr>
          </a:p>
        </p:txBody>
      </p:sp>
    </p:spTree>
    <p:extLst>
      <p:ext uri="{BB962C8B-B14F-4D97-AF65-F5344CB8AC3E}">
        <p14:creationId xmlns:p14="http://schemas.microsoft.com/office/powerpoint/2010/main" val="49911697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style>
          <a:lnRef idx="2">
            <a:schemeClr val="accent2"/>
          </a:lnRef>
          <a:fillRef idx="1">
            <a:schemeClr val="lt1"/>
          </a:fillRef>
          <a:effectRef idx="0">
            <a:schemeClr val="accent2"/>
          </a:effectRef>
          <a:fontRef idx="minor">
            <a:schemeClr val="dk1"/>
          </a:fontRef>
        </p:style>
        <p:txBody>
          <a:bodyPr/>
          <a:lstStyle/>
          <a:p>
            <a:pPr lvl="1" algn="ctr" rtl="0">
              <a:spcBef>
                <a:spcPct val="0"/>
              </a:spcBef>
            </a:pPr>
            <a:r>
              <a:rPr lang="ar-SA" sz="2400" b="1" dirty="0" smtClean="0">
                <a:solidFill>
                  <a:srgbClr val="FF0000"/>
                </a:solidFill>
                <a:cs typeface="B Titr" panose="00000700000000000000" pitchFamily="2" charset="-78"/>
              </a:rPr>
              <a:t>تست تکان دادن برای واکسن های ذیل قابلیت انجام دارد</a:t>
            </a:r>
            <a:r>
              <a:rPr lang="ar-SA" dirty="0" smtClean="0"/>
              <a:t>:</a:t>
            </a:r>
            <a:r>
              <a:rPr lang="en-US" dirty="0" smtClean="0"/>
              <a:t/>
            </a:r>
            <a:br>
              <a:rPr lang="en-US" dirty="0" smtClean="0"/>
            </a:br>
            <a:endParaRPr lang="en-US" dirty="0"/>
          </a:p>
        </p:txBody>
      </p:sp>
      <p:sp>
        <p:nvSpPr>
          <p:cNvPr id="3" name="Content Placeholder 2"/>
          <p:cNvSpPr>
            <a:spLocks noGrp="1"/>
          </p:cNvSpPr>
          <p:nvPr>
            <p:ph idx="1"/>
          </p:nvPr>
        </p:nvSpPr>
        <p:spPr>
          <a:xfrm>
            <a:off x="467544" y="1412776"/>
            <a:ext cx="8136904" cy="5112568"/>
          </a:xfrm>
        </p:spPr>
        <p:style>
          <a:lnRef idx="2">
            <a:schemeClr val="accent4"/>
          </a:lnRef>
          <a:fillRef idx="1">
            <a:schemeClr val="lt1"/>
          </a:fillRef>
          <a:effectRef idx="0">
            <a:schemeClr val="accent4"/>
          </a:effectRef>
          <a:fontRef idx="minor">
            <a:schemeClr val="dk1"/>
          </a:fontRef>
        </p:style>
        <p:txBody>
          <a:bodyPr>
            <a:normAutofit lnSpcReduction="10000"/>
          </a:bodyPr>
          <a:lstStyle/>
          <a:p>
            <a:pPr lvl="0" algn="justLow" rtl="1"/>
            <a:r>
              <a:rPr lang="en-GB" sz="2200" b="1" dirty="0">
                <a:solidFill>
                  <a:schemeClr val="dk1"/>
                </a:solidFill>
                <a:cs typeface="B Yagut" pitchFamily="2" charset="-78"/>
              </a:rPr>
              <a:t>DT</a:t>
            </a:r>
            <a:endParaRPr lang="en-US" sz="2200" b="1" dirty="0">
              <a:solidFill>
                <a:schemeClr val="dk1"/>
              </a:solidFill>
              <a:cs typeface="B Yagut" pitchFamily="2" charset="-78"/>
            </a:endParaRPr>
          </a:p>
          <a:p>
            <a:pPr lvl="0" algn="justLow" rtl="1"/>
            <a:r>
              <a:rPr lang="en-GB" sz="2200" b="1" dirty="0">
                <a:solidFill>
                  <a:schemeClr val="dk1"/>
                </a:solidFill>
                <a:cs typeface="B Yagut" pitchFamily="2" charset="-78"/>
              </a:rPr>
              <a:t>DTP</a:t>
            </a:r>
            <a:endParaRPr lang="en-US" sz="2200" b="1" dirty="0">
              <a:solidFill>
                <a:schemeClr val="dk1"/>
              </a:solidFill>
              <a:cs typeface="B Yagut" pitchFamily="2" charset="-78"/>
            </a:endParaRPr>
          </a:p>
          <a:p>
            <a:pPr lvl="0" algn="justLow" rtl="1"/>
            <a:r>
              <a:rPr lang="en-GB" sz="2200" b="1" dirty="0" err="1">
                <a:solidFill>
                  <a:schemeClr val="dk1"/>
                </a:solidFill>
                <a:cs typeface="B Yagut" pitchFamily="2" charset="-78"/>
              </a:rPr>
              <a:t>DTP-HepB+Hib</a:t>
            </a:r>
            <a:r>
              <a:rPr lang="en-GB" sz="2200" b="1" dirty="0">
                <a:solidFill>
                  <a:schemeClr val="dk1"/>
                </a:solidFill>
                <a:cs typeface="B Yagut" pitchFamily="2" charset="-78"/>
              </a:rPr>
              <a:t> lyophilised</a:t>
            </a:r>
            <a:endParaRPr lang="en-US" sz="2200" b="1" dirty="0">
              <a:solidFill>
                <a:schemeClr val="dk1"/>
              </a:solidFill>
              <a:cs typeface="B Yagut" pitchFamily="2" charset="-78"/>
            </a:endParaRPr>
          </a:p>
          <a:p>
            <a:pPr lvl="0" algn="justLow" rtl="1"/>
            <a:r>
              <a:rPr lang="en-GB" sz="2200" b="1" dirty="0">
                <a:solidFill>
                  <a:schemeClr val="dk1"/>
                </a:solidFill>
                <a:cs typeface="B Yagut" pitchFamily="2" charset="-78"/>
              </a:rPr>
              <a:t>DTP-</a:t>
            </a:r>
            <a:r>
              <a:rPr lang="en-GB" sz="2200" b="1" dirty="0" err="1">
                <a:solidFill>
                  <a:schemeClr val="dk1"/>
                </a:solidFill>
                <a:cs typeface="B Yagut" pitchFamily="2" charset="-78"/>
              </a:rPr>
              <a:t>HepB</a:t>
            </a:r>
            <a:r>
              <a:rPr lang="en-GB" sz="2200" b="1" dirty="0">
                <a:solidFill>
                  <a:schemeClr val="dk1"/>
                </a:solidFill>
                <a:cs typeface="B Yagut" pitchFamily="2" charset="-78"/>
              </a:rPr>
              <a:t>-</a:t>
            </a:r>
            <a:r>
              <a:rPr lang="en-GB" sz="2200" b="1" dirty="0" err="1">
                <a:solidFill>
                  <a:schemeClr val="dk1"/>
                </a:solidFill>
                <a:cs typeface="B Yagut" pitchFamily="2" charset="-78"/>
              </a:rPr>
              <a:t>Hib</a:t>
            </a:r>
            <a:r>
              <a:rPr lang="en-GB" sz="2200" b="1" dirty="0">
                <a:solidFill>
                  <a:schemeClr val="dk1"/>
                </a:solidFill>
                <a:cs typeface="B Yagut" pitchFamily="2" charset="-78"/>
              </a:rPr>
              <a:t> liquid</a:t>
            </a:r>
            <a:endParaRPr lang="en-US" sz="2200" b="1" dirty="0">
              <a:solidFill>
                <a:schemeClr val="dk1"/>
              </a:solidFill>
              <a:cs typeface="B Yagut" pitchFamily="2" charset="-78"/>
            </a:endParaRPr>
          </a:p>
          <a:p>
            <a:pPr lvl="0" algn="justLow" rtl="1"/>
            <a:r>
              <a:rPr lang="en-GB" sz="2200" b="1" dirty="0">
                <a:solidFill>
                  <a:schemeClr val="dk1"/>
                </a:solidFill>
                <a:cs typeface="B Yagut" pitchFamily="2" charset="-78"/>
              </a:rPr>
              <a:t>DTP-</a:t>
            </a:r>
            <a:r>
              <a:rPr lang="en-GB" sz="2200" b="1" dirty="0" err="1">
                <a:solidFill>
                  <a:schemeClr val="dk1"/>
                </a:solidFill>
                <a:cs typeface="B Yagut" pitchFamily="2" charset="-78"/>
              </a:rPr>
              <a:t>Hib</a:t>
            </a:r>
            <a:endParaRPr lang="en-US" sz="2200" b="1" dirty="0">
              <a:solidFill>
                <a:schemeClr val="dk1"/>
              </a:solidFill>
              <a:cs typeface="B Yagut" pitchFamily="2" charset="-78"/>
            </a:endParaRPr>
          </a:p>
          <a:p>
            <a:pPr lvl="0" algn="justLow" rtl="1"/>
            <a:r>
              <a:rPr lang="en-GB" sz="2200" b="1" dirty="0">
                <a:solidFill>
                  <a:schemeClr val="dk1"/>
                </a:solidFill>
                <a:cs typeface="B Yagut" pitchFamily="2" charset="-78"/>
              </a:rPr>
              <a:t>Hepatitis B</a:t>
            </a:r>
            <a:endParaRPr lang="en-US" sz="2200" b="1" dirty="0">
              <a:solidFill>
                <a:schemeClr val="dk1"/>
              </a:solidFill>
              <a:cs typeface="B Yagut" pitchFamily="2" charset="-78"/>
            </a:endParaRPr>
          </a:p>
          <a:p>
            <a:pPr lvl="0" algn="justLow" rtl="1"/>
            <a:r>
              <a:rPr lang="en-GB" sz="2200" b="1" dirty="0" err="1">
                <a:solidFill>
                  <a:schemeClr val="dk1"/>
                </a:solidFill>
                <a:cs typeface="B Yagut" pitchFamily="2" charset="-78"/>
              </a:rPr>
              <a:t>Hib</a:t>
            </a:r>
            <a:r>
              <a:rPr lang="en-GB" sz="2200" b="1" dirty="0">
                <a:solidFill>
                  <a:schemeClr val="dk1"/>
                </a:solidFill>
                <a:cs typeface="B Yagut" pitchFamily="2" charset="-78"/>
              </a:rPr>
              <a:t> liquid</a:t>
            </a:r>
            <a:endParaRPr lang="en-US" sz="2200" b="1" dirty="0">
              <a:solidFill>
                <a:schemeClr val="dk1"/>
              </a:solidFill>
              <a:cs typeface="B Yagut" pitchFamily="2" charset="-78"/>
            </a:endParaRPr>
          </a:p>
          <a:p>
            <a:pPr lvl="0" algn="justLow" rtl="1"/>
            <a:endParaRPr lang="en-US" sz="2200" b="1" dirty="0">
              <a:solidFill>
                <a:schemeClr val="dk1"/>
              </a:solidFill>
              <a:cs typeface="B Yagut" pitchFamily="2" charset="-78"/>
            </a:endParaRPr>
          </a:p>
          <a:p>
            <a:pPr lvl="0" algn="justLow" rtl="1"/>
            <a:r>
              <a:rPr lang="en-GB" sz="2200" b="1" dirty="0" err="1">
                <a:solidFill>
                  <a:schemeClr val="dk1"/>
                </a:solidFill>
                <a:cs typeface="B Yagut" pitchFamily="2" charset="-78"/>
              </a:rPr>
              <a:t>Pneumoccocal</a:t>
            </a:r>
            <a:endParaRPr lang="en-US" sz="2200" b="1" dirty="0">
              <a:solidFill>
                <a:schemeClr val="dk1"/>
              </a:solidFill>
              <a:cs typeface="B Yagut" pitchFamily="2" charset="-78"/>
            </a:endParaRPr>
          </a:p>
          <a:p>
            <a:pPr lvl="0" algn="justLow" rtl="1"/>
            <a:r>
              <a:rPr lang="en-GB" sz="2200" b="1" dirty="0">
                <a:solidFill>
                  <a:schemeClr val="dk1"/>
                </a:solidFill>
                <a:cs typeface="B Yagut" pitchFamily="2" charset="-78"/>
              </a:rPr>
              <a:t>Td</a:t>
            </a:r>
            <a:endParaRPr lang="en-US" sz="2200" b="1" dirty="0">
              <a:solidFill>
                <a:schemeClr val="dk1"/>
              </a:solidFill>
              <a:cs typeface="B Yagut" pitchFamily="2" charset="-78"/>
            </a:endParaRPr>
          </a:p>
          <a:p>
            <a:pPr lvl="0" algn="justLow" rtl="1"/>
            <a:r>
              <a:rPr lang="en-GB" sz="2200" b="1" dirty="0">
                <a:solidFill>
                  <a:schemeClr val="dk1"/>
                </a:solidFill>
                <a:cs typeface="B Yagut" pitchFamily="2" charset="-78"/>
              </a:rPr>
              <a:t>TT</a:t>
            </a:r>
            <a:endParaRPr lang="en-US" sz="2200" b="1" dirty="0">
              <a:solidFill>
                <a:schemeClr val="dk1"/>
              </a:solidFill>
              <a:cs typeface="B Yagut" pitchFamily="2" charset="-78"/>
            </a:endParaRPr>
          </a:p>
          <a:p>
            <a:pPr algn="r" rtl="1"/>
            <a:endParaRPr lang="en-US" dirty="0"/>
          </a:p>
        </p:txBody>
      </p:sp>
    </p:spTree>
    <p:extLst>
      <p:ext uri="{BB962C8B-B14F-4D97-AF65-F5344CB8AC3E}">
        <p14:creationId xmlns:p14="http://schemas.microsoft.com/office/powerpoint/2010/main" val="33352181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260648"/>
            <a:ext cx="8568952" cy="6192688"/>
          </a:xfrm>
        </p:spPr>
        <p:style>
          <a:lnRef idx="2">
            <a:schemeClr val="accent4"/>
          </a:lnRef>
          <a:fillRef idx="1">
            <a:schemeClr val="lt1"/>
          </a:fillRef>
          <a:effectRef idx="0">
            <a:schemeClr val="accent4"/>
          </a:effectRef>
          <a:fontRef idx="minor">
            <a:schemeClr val="dk1"/>
          </a:fontRef>
        </p:style>
        <p:txBody>
          <a:bodyPr>
            <a:normAutofit/>
          </a:bodyPr>
          <a:lstStyle/>
          <a:p>
            <a:pPr algn="justLow" rtl="1">
              <a:lnSpc>
                <a:spcPct val="250000"/>
              </a:lnSpc>
            </a:pPr>
            <a:r>
              <a:rPr lang="ar-SA" sz="2000" b="1" dirty="0">
                <a:solidFill>
                  <a:schemeClr val="dk1"/>
                </a:solidFill>
                <a:cs typeface="B Yagut" pitchFamily="2" charset="-78"/>
              </a:rPr>
              <a:t>بعد از یخ زدگی، اتصال بین ذرات آلومینیوم و آنتی ژن واکسن شکسته می شود. ذرات آلومینیوم جدا شده، دانه­های بزرگتر درست کرده که سنگین</a:t>
            </a:r>
            <a:r>
              <a:rPr lang="en-US" sz="2000" b="1" dirty="0">
                <a:solidFill>
                  <a:schemeClr val="dk1"/>
                </a:solidFill>
                <a:cs typeface="B Yagut" pitchFamily="2" charset="-78"/>
              </a:rPr>
              <a:t> </a:t>
            </a:r>
            <a:r>
              <a:rPr lang="ar-SA" sz="2000" b="1" dirty="0">
                <a:solidFill>
                  <a:schemeClr val="dk1"/>
                </a:solidFill>
                <a:cs typeface="B Yagut" pitchFamily="2" charset="-78"/>
              </a:rPr>
              <a:t>تر هستند و سریعتر ته­نشین می شوند. این فرایند سبب می شود که سرعت رسوب  در ویال های یخ زده سریعتر از ویال سالم مربوط به همان تولید کننده باشند.</a:t>
            </a:r>
            <a:endParaRPr lang="en-US" sz="2000" b="1" dirty="0">
              <a:solidFill>
                <a:schemeClr val="dk1"/>
              </a:solidFill>
              <a:cs typeface="B Yagut" pitchFamily="2" charset="-78"/>
            </a:endParaRPr>
          </a:p>
          <a:p>
            <a:pPr algn="justLow" rtl="1">
              <a:lnSpc>
                <a:spcPct val="250000"/>
              </a:lnSpc>
            </a:pPr>
            <a:r>
              <a:rPr lang="fa-IR" sz="2000" b="1" dirty="0">
                <a:solidFill>
                  <a:schemeClr val="dk1"/>
                </a:solidFill>
                <a:cs typeface="B Yagut" pitchFamily="2" charset="-78"/>
              </a:rPr>
              <a:t>چنانچه تست تکان دادن صحیح انجام شود از حساسیت و اختصاصی بودن 100 درصد برخوردار بوده و ارزش اخباری مثبت آن هم 100 درصد است.</a:t>
            </a:r>
            <a:endParaRPr lang="en-US" sz="2000" b="1" dirty="0">
              <a:solidFill>
                <a:schemeClr val="dk1"/>
              </a:solidFill>
              <a:cs typeface="B Yagut" pitchFamily="2" charset="-78"/>
            </a:endParaRPr>
          </a:p>
          <a:p>
            <a:pPr algn="r"/>
            <a:endParaRPr lang="en-US" dirty="0"/>
          </a:p>
        </p:txBody>
      </p:sp>
    </p:spTree>
    <p:extLst>
      <p:ext uri="{BB962C8B-B14F-4D97-AF65-F5344CB8AC3E}">
        <p14:creationId xmlns:p14="http://schemas.microsoft.com/office/powerpoint/2010/main" val="10607178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19" y="260648"/>
            <a:ext cx="8640961" cy="1038659"/>
          </a:xfrm>
        </p:spPr>
        <p:style>
          <a:lnRef idx="2">
            <a:schemeClr val="accent2"/>
          </a:lnRef>
          <a:fillRef idx="1">
            <a:schemeClr val="lt1"/>
          </a:fillRef>
          <a:effectRef idx="0">
            <a:schemeClr val="accent2"/>
          </a:effectRef>
          <a:fontRef idx="minor">
            <a:schemeClr val="dk1"/>
          </a:fontRef>
        </p:style>
        <p:txBody>
          <a:bodyPr/>
          <a:lstStyle/>
          <a:p>
            <a:pPr lvl="1" algn="ctr" rtl="0">
              <a:spcBef>
                <a:spcPct val="0"/>
              </a:spcBef>
            </a:pPr>
            <a:r>
              <a:rPr lang="fa-IR" sz="2400" b="1" dirty="0">
                <a:solidFill>
                  <a:srgbClr val="FF0000"/>
                </a:solidFill>
                <a:cs typeface="B Titr" panose="00000700000000000000" pitchFamily="2" charset="-78"/>
              </a:rPr>
              <a:t>چه وقت و چگونه تست تکان دادن را انجام دهیم</a:t>
            </a:r>
            <a:r>
              <a:rPr lang="fa-IR" sz="2400" b="1" dirty="0">
                <a:solidFill>
                  <a:srgbClr val="FF0000"/>
                </a:solidFill>
              </a:rPr>
              <a:t>؟</a:t>
            </a:r>
            <a:r>
              <a:rPr lang="en-US" sz="1600" b="1" dirty="0"/>
              <a:t/>
            </a:r>
            <a:br>
              <a:rPr lang="en-US" sz="1600" b="1" dirty="0"/>
            </a:br>
            <a:endParaRPr lang="en-US" dirty="0"/>
          </a:p>
        </p:txBody>
      </p:sp>
      <p:sp>
        <p:nvSpPr>
          <p:cNvPr id="3" name="Content Placeholder 2"/>
          <p:cNvSpPr>
            <a:spLocks noGrp="1"/>
          </p:cNvSpPr>
          <p:nvPr>
            <p:ph idx="1"/>
          </p:nvPr>
        </p:nvSpPr>
        <p:spPr>
          <a:xfrm>
            <a:off x="251520" y="1628800"/>
            <a:ext cx="8640960" cy="4896544"/>
          </a:xfrm>
        </p:spPr>
        <p:style>
          <a:lnRef idx="2">
            <a:schemeClr val="accent4"/>
          </a:lnRef>
          <a:fillRef idx="1">
            <a:schemeClr val="lt1"/>
          </a:fillRef>
          <a:effectRef idx="0">
            <a:schemeClr val="accent4"/>
          </a:effectRef>
          <a:fontRef idx="minor">
            <a:schemeClr val="dk1"/>
          </a:fontRef>
        </p:style>
        <p:txBody>
          <a:bodyPr>
            <a:normAutofit/>
          </a:bodyPr>
          <a:lstStyle/>
          <a:p>
            <a:pPr marL="0" indent="0" algn="justLow" rtl="1">
              <a:lnSpc>
                <a:spcPct val="250000"/>
              </a:lnSpc>
              <a:buNone/>
            </a:pPr>
            <a:r>
              <a:rPr lang="fa-IR" sz="2000" b="1" dirty="0">
                <a:solidFill>
                  <a:schemeClr val="dk1"/>
                </a:solidFill>
                <a:cs typeface="B Yagut" pitchFamily="2" charset="-78"/>
              </a:rPr>
              <a:t>هر زمان که فریز تگ(</a:t>
            </a:r>
            <a:r>
              <a:rPr lang="en-US" sz="2000" b="1" dirty="0">
                <a:solidFill>
                  <a:schemeClr val="dk1"/>
                </a:solidFill>
                <a:cs typeface="B Yagut" pitchFamily="2" charset="-78"/>
              </a:rPr>
              <a:t>freeze tag </a:t>
            </a:r>
            <a:r>
              <a:rPr lang="fa-IR" sz="2000" b="1" dirty="0">
                <a:solidFill>
                  <a:schemeClr val="dk1"/>
                </a:solidFill>
                <a:cs typeface="B Yagut" pitchFamily="2" charset="-78"/>
              </a:rPr>
              <a:t>) هشدار انجماد نشان دهند و یا هر گاه خود شما مشکوک به یخ زدگی شدید، باید این تست انجام شود تا وضعیت واکسن روشن شود. از آنجا که هر سری ساخت واکسن ممکن است با بقیه متفاوت باشد لذا اگر چند سری ساخت متفاوت مشکوک به یخ زدگی دارید، این تست باید برای هر کدام از سری ساخت ها جدا گانه انجام </a:t>
            </a:r>
            <a:r>
              <a:rPr lang="fa-IR" sz="2000" b="1" dirty="0" smtClean="0">
                <a:solidFill>
                  <a:schemeClr val="dk1"/>
                </a:solidFill>
                <a:cs typeface="B Yagut" pitchFamily="2" charset="-78"/>
              </a:rPr>
              <a:t>شود.</a:t>
            </a:r>
            <a:endParaRPr lang="en-US" sz="2000" b="1" dirty="0">
              <a:solidFill>
                <a:schemeClr val="dk1"/>
              </a:solidFill>
              <a:cs typeface="B Yagut" pitchFamily="2" charset="-78"/>
            </a:endParaRPr>
          </a:p>
        </p:txBody>
      </p:sp>
    </p:spTree>
    <p:extLst>
      <p:ext uri="{BB962C8B-B14F-4D97-AF65-F5344CB8AC3E}">
        <p14:creationId xmlns:p14="http://schemas.microsoft.com/office/powerpoint/2010/main" val="184455455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424936" cy="792088"/>
          </a:xfrm>
        </p:spPr>
        <p:style>
          <a:lnRef idx="2">
            <a:schemeClr val="accent2"/>
          </a:lnRef>
          <a:fillRef idx="1">
            <a:schemeClr val="lt1"/>
          </a:fillRef>
          <a:effectRef idx="0">
            <a:schemeClr val="accent2"/>
          </a:effectRef>
          <a:fontRef idx="minor">
            <a:schemeClr val="dk1"/>
          </a:fontRef>
        </p:style>
        <p:txBody>
          <a:bodyPr>
            <a:normAutofit fontScale="90000"/>
          </a:bodyPr>
          <a:lstStyle/>
          <a:p>
            <a:r>
              <a:rPr lang="fa-IR" sz="2700" b="1" dirty="0" smtClean="0">
                <a:solidFill>
                  <a:srgbClr val="FF0000"/>
                </a:solidFill>
                <a:cs typeface="B Titr" panose="00000700000000000000" pitchFamily="2" charset="-78"/>
              </a:rPr>
              <a:t/>
            </a:r>
            <a:br>
              <a:rPr lang="fa-IR" sz="2700" b="1" dirty="0" smtClean="0">
                <a:solidFill>
                  <a:srgbClr val="FF0000"/>
                </a:solidFill>
                <a:cs typeface="B Titr" panose="00000700000000000000" pitchFamily="2" charset="-78"/>
              </a:rPr>
            </a:br>
            <a:r>
              <a:rPr lang="fa-IR" sz="2700" b="1" dirty="0" smtClean="0">
                <a:solidFill>
                  <a:srgbClr val="FF0000"/>
                </a:solidFill>
                <a:cs typeface="B Titr" panose="00000700000000000000" pitchFamily="2" charset="-78"/>
              </a:rPr>
              <a:t>در </a:t>
            </a:r>
            <a:r>
              <a:rPr lang="fa-IR" sz="2700" b="1" dirty="0">
                <a:solidFill>
                  <a:srgbClr val="FF0000"/>
                </a:solidFill>
                <a:cs typeface="B Titr" panose="00000700000000000000" pitchFamily="2" charset="-78"/>
              </a:rPr>
              <a:t>موراد ذیل انجام تست تکان دادن لازم </a:t>
            </a:r>
            <a:r>
              <a:rPr lang="fa-IR" sz="2700" b="1" dirty="0" smtClean="0">
                <a:solidFill>
                  <a:srgbClr val="FF0000"/>
                </a:solidFill>
                <a:cs typeface="B Titr" panose="00000700000000000000" pitchFamily="2" charset="-78"/>
              </a:rPr>
              <a:t>نیست</a:t>
            </a:r>
            <a:r>
              <a:rPr lang="en-US" dirty="0"/>
              <a:t/>
            </a:r>
            <a:br>
              <a:rPr lang="en-US" dirty="0"/>
            </a:br>
            <a:endParaRPr lang="en-US" dirty="0"/>
          </a:p>
        </p:txBody>
      </p:sp>
      <p:sp>
        <p:nvSpPr>
          <p:cNvPr id="3" name="Content Placeholder 2"/>
          <p:cNvSpPr>
            <a:spLocks noGrp="1"/>
          </p:cNvSpPr>
          <p:nvPr>
            <p:ph idx="1"/>
          </p:nvPr>
        </p:nvSpPr>
        <p:spPr>
          <a:xfrm>
            <a:off x="323528" y="1340768"/>
            <a:ext cx="8424936" cy="5040560"/>
          </a:xfrm>
        </p:spPr>
        <p:style>
          <a:lnRef idx="2">
            <a:schemeClr val="accent4"/>
          </a:lnRef>
          <a:fillRef idx="1">
            <a:schemeClr val="lt1"/>
          </a:fillRef>
          <a:effectRef idx="0">
            <a:schemeClr val="accent4"/>
          </a:effectRef>
          <a:fontRef idx="minor">
            <a:schemeClr val="dk1"/>
          </a:fontRef>
        </p:style>
        <p:txBody>
          <a:bodyPr/>
          <a:lstStyle/>
          <a:p>
            <a:pPr marL="0" lvl="0" indent="0" algn="justLow" rtl="1">
              <a:lnSpc>
                <a:spcPct val="300000"/>
              </a:lnSpc>
              <a:buNone/>
            </a:pPr>
            <a:r>
              <a:rPr lang="fa-IR" sz="2000" b="1" dirty="0">
                <a:solidFill>
                  <a:schemeClr val="dk1"/>
                </a:solidFill>
                <a:cs typeface="B Yagut" pitchFamily="2" charset="-78"/>
              </a:rPr>
              <a:t>وقتی که ویال واکسن به وضوح یخ زده و منجمد است.</a:t>
            </a:r>
            <a:endParaRPr lang="en-US" sz="2000" b="1" dirty="0">
              <a:solidFill>
                <a:schemeClr val="dk1"/>
              </a:solidFill>
              <a:cs typeface="B Yagut" pitchFamily="2" charset="-78"/>
            </a:endParaRPr>
          </a:p>
          <a:p>
            <a:pPr marL="0" lvl="0" indent="0" algn="justLow" rtl="1">
              <a:lnSpc>
                <a:spcPct val="300000"/>
              </a:lnSpc>
              <a:buNone/>
            </a:pPr>
            <a:r>
              <a:rPr lang="fa-IR" sz="2000" b="1" dirty="0">
                <a:solidFill>
                  <a:schemeClr val="dk1"/>
                </a:solidFill>
                <a:cs typeface="B Yagut" pitchFamily="2" charset="-78"/>
              </a:rPr>
              <a:t>درمورد ویال واکسن سه گانه </a:t>
            </a:r>
            <a:r>
              <a:rPr lang="en-US" sz="2000" b="1" dirty="0">
                <a:solidFill>
                  <a:schemeClr val="dk1"/>
                </a:solidFill>
                <a:cs typeface="B Yagut" pitchFamily="2" charset="-78"/>
              </a:rPr>
              <a:t>(DTP)</a:t>
            </a:r>
            <a:r>
              <a:rPr lang="fa-IR" sz="2000" b="1" dirty="0">
                <a:solidFill>
                  <a:schemeClr val="dk1"/>
                </a:solidFill>
                <a:cs typeface="B Yagut" pitchFamily="2" charset="-78"/>
              </a:rPr>
              <a:t> وقتی که با تکان دادن زیاد و شدید هم نتوانیم یک محلول یکنواخت بدست بیاوریم</a:t>
            </a:r>
            <a:r>
              <a:rPr lang="fa-IR" sz="2000" b="1" dirty="0" smtClean="0">
                <a:solidFill>
                  <a:schemeClr val="dk1"/>
                </a:solidFill>
                <a:cs typeface="B Yagut" pitchFamily="2" charset="-78"/>
              </a:rPr>
              <a:t>.</a:t>
            </a:r>
            <a:endParaRPr lang="en-US" sz="2000" b="1" dirty="0">
              <a:solidFill>
                <a:schemeClr val="dk1"/>
              </a:solidFill>
              <a:cs typeface="B Yagut" pitchFamily="2" charset="-78"/>
            </a:endParaRPr>
          </a:p>
          <a:p>
            <a:pPr algn="r"/>
            <a:endParaRPr lang="en-US" dirty="0"/>
          </a:p>
        </p:txBody>
      </p:sp>
    </p:spTree>
    <p:extLst>
      <p:ext uri="{BB962C8B-B14F-4D97-AF65-F5344CB8AC3E}">
        <p14:creationId xmlns:p14="http://schemas.microsoft.com/office/powerpoint/2010/main" val="142437528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611560" y="1052736"/>
            <a:ext cx="7772400" cy="1728192"/>
          </a:xfrm>
          <a:solidFill>
            <a:schemeClr val="tx2">
              <a:lumMod val="20000"/>
              <a:lumOff val="80000"/>
            </a:schemeClr>
          </a:solidFill>
        </p:spPr>
        <p:txBody>
          <a:bodyPr>
            <a:normAutofit/>
          </a:bodyPr>
          <a:lstStyle/>
          <a:p>
            <a:r>
              <a:rPr lang="fa-IR" altLang="en-US" sz="9600" b="1" dirty="0" smtClean="0">
                <a:solidFill>
                  <a:srgbClr val="FF0000"/>
                </a:solidFill>
                <a:latin typeface="Compset-s" pitchFamily="34" charset="0"/>
                <a:cs typeface="B Nazanin" pitchFamily="2" charset="-78"/>
              </a:rPr>
              <a:t>تست شیک</a:t>
            </a:r>
            <a:r>
              <a:rPr lang="fa-IR" altLang="en-US" sz="9600" dirty="0" smtClean="0">
                <a:solidFill>
                  <a:srgbClr val="FF0000"/>
                </a:solidFill>
                <a:latin typeface="Compset-s" pitchFamily="34" charset="0"/>
              </a:rPr>
              <a:t> </a:t>
            </a:r>
          </a:p>
        </p:txBody>
      </p:sp>
      <p:sp>
        <p:nvSpPr>
          <p:cNvPr id="38915" name="Content Placeholder 2"/>
          <p:cNvSpPr>
            <a:spLocks noGrp="1"/>
          </p:cNvSpPr>
          <p:nvPr>
            <p:ph idx="1"/>
          </p:nvPr>
        </p:nvSpPr>
        <p:spPr>
          <a:xfrm>
            <a:off x="755576" y="3284984"/>
            <a:ext cx="7715250" cy="1512168"/>
          </a:xfrm>
          <a:solidFill>
            <a:schemeClr val="accent6">
              <a:lumMod val="40000"/>
              <a:lumOff val="60000"/>
            </a:schemeClr>
          </a:solidFill>
        </p:spPr>
        <p:txBody>
          <a:bodyPr/>
          <a:lstStyle/>
          <a:p>
            <a:pPr lvl="3">
              <a:buFontTx/>
              <a:buNone/>
            </a:pPr>
            <a:r>
              <a:rPr lang="tr-TR" altLang="en-US" sz="7200" b="1" dirty="0" smtClean="0">
                <a:solidFill>
                  <a:srgbClr val="0066FF"/>
                </a:solidFill>
                <a:latin typeface="Verdana" pitchFamily="34" charset="0"/>
                <a:ea typeface="Shruti" pitchFamily="2"/>
                <a:cs typeface="Shruti" pitchFamily="2"/>
              </a:rPr>
              <a:t>Shake Test</a:t>
            </a:r>
            <a:endParaRPr lang="fa-IR" altLang="en-US" sz="7200" b="1" dirty="0" smtClean="0">
              <a:solidFill>
                <a:srgbClr val="0066FF"/>
              </a:solidFill>
            </a:endParaRPr>
          </a:p>
        </p:txBody>
      </p:sp>
    </p:spTree>
    <p:extLst>
      <p:ext uri="{BB962C8B-B14F-4D97-AF65-F5344CB8AC3E}">
        <p14:creationId xmlns:p14="http://schemas.microsoft.com/office/powerpoint/2010/main" val="156690952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817939946"/>
              </p:ext>
            </p:extLst>
          </p:nvPr>
        </p:nvGraphicFramePr>
        <p:xfrm>
          <a:off x="251520" y="188640"/>
          <a:ext cx="8640960" cy="6445694"/>
        </p:xfrm>
        <a:graphic>
          <a:graphicData uri="http://schemas.openxmlformats.org/drawingml/2006/table">
            <a:tbl>
              <a:tblPr>
                <a:tableStyleId>{D03447BB-5D67-496B-8E87-E561075AD55C}</a:tableStyleId>
              </a:tblPr>
              <a:tblGrid>
                <a:gridCol w="8640960">
                  <a:extLst>
                    <a:ext uri="{9D8B030D-6E8A-4147-A177-3AD203B41FA5}">
                      <a16:colId xmlns:a16="http://schemas.microsoft.com/office/drawing/2014/main" val="20000"/>
                    </a:ext>
                  </a:extLst>
                </a:gridCol>
              </a:tblGrid>
              <a:tr h="1228795">
                <a:tc>
                  <a:txBody>
                    <a:bodyPr/>
                    <a:lstStyle/>
                    <a:p>
                      <a:pPr marL="0" lvl="0" indent="0" algn="ctr" rtl="1">
                        <a:lnSpc>
                          <a:spcPct val="115000"/>
                        </a:lnSpc>
                        <a:spcBef>
                          <a:spcPts val="300"/>
                        </a:spcBef>
                        <a:spcAft>
                          <a:spcPts val="480"/>
                        </a:spcAft>
                        <a:buFont typeface="+mj-lt"/>
                        <a:buNone/>
                      </a:pPr>
                      <a:r>
                        <a:rPr lang="ar-SA" sz="2000" dirty="0" smtClean="0">
                          <a:solidFill>
                            <a:schemeClr val="tx1"/>
                          </a:solidFill>
                          <a:effectLst/>
                          <a:cs typeface="B Titr" panose="00000700000000000000" pitchFamily="2" charset="-78"/>
                        </a:rPr>
                        <a:t>این </a:t>
                      </a:r>
                      <a:r>
                        <a:rPr lang="ar-SA" sz="2000" dirty="0">
                          <a:solidFill>
                            <a:schemeClr val="tx1"/>
                          </a:solidFill>
                          <a:effectLst/>
                          <a:cs typeface="B Titr" panose="00000700000000000000" pitchFamily="2" charset="-78"/>
                        </a:rPr>
                        <a:t>پروتکل نباید تغییر داده شود. تنها یک روش صحیح برای انجام این تست وجود دارد</a:t>
                      </a:r>
                      <a:r>
                        <a:rPr lang="ar-SA" sz="2000" dirty="0" smtClean="0">
                          <a:solidFill>
                            <a:schemeClr val="tx1"/>
                          </a:solidFill>
                          <a:effectLst/>
                          <a:cs typeface="B Titr" panose="00000700000000000000" pitchFamily="2" charset="-78"/>
                        </a:rPr>
                        <a:t>.</a:t>
                      </a:r>
                      <a:endParaRPr lang="en-US" sz="2000" dirty="0">
                        <a:solidFill>
                          <a:schemeClr val="tx1"/>
                        </a:solidFill>
                        <a:effectLst/>
                        <a:cs typeface="B Titr" panose="00000700000000000000" pitchFamily="2" charset="-78"/>
                      </a:endParaRPr>
                    </a:p>
                  </a:txBody>
                  <a:tcPr marL="30045" marR="30045" marT="0" marB="0" anchor="ctr">
                    <a:solidFill>
                      <a:schemeClr val="accent2">
                        <a:lumMod val="20000"/>
                        <a:lumOff val="80000"/>
                      </a:schemeClr>
                    </a:solidFill>
                  </a:tcPr>
                </a:tc>
                <a:extLst>
                  <a:ext uri="{0D108BD9-81ED-4DB2-BD59-A6C34878D82A}">
                    <a16:rowId xmlns:a16="http://schemas.microsoft.com/office/drawing/2014/main" val="10000"/>
                  </a:ext>
                </a:extLst>
              </a:tr>
              <a:tr h="733986">
                <a:tc>
                  <a:txBody>
                    <a:bodyPr/>
                    <a:lstStyle/>
                    <a:p>
                      <a:pPr marL="0" lvl="0" indent="0" algn="r" rtl="1">
                        <a:lnSpc>
                          <a:spcPct val="115000"/>
                        </a:lnSpc>
                        <a:spcBef>
                          <a:spcPts val="300"/>
                        </a:spcBef>
                        <a:spcAft>
                          <a:spcPts val="480"/>
                        </a:spcAft>
                        <a:buFontTx/>
                        <a:buNone/>
                        <a:tabLst>
                          <a:tab pos="264795" algn="l"/>
                        </a:tabLst>
                      </a:pPr>
                      <a:r>
                        <a:rPr lang="ar-SA" sz="2000" dirty="0">
                          <a:solidFill>
                            <a:schemeClr val="tx1"/>
                          </a:solidFill>
                          <a:effectLst/>
                          <a:cs typeface="B Yagut" pitchFamily="2" charset="-78"/>
                        </a:rPr>
                        <a:t>یک ویال واکسن، از همان نوع و سری ساخت و تولید کننده واکسن های مشکوک به یخ زدگی  </a:t>
                      </a:r>
                      <a:r>
                        <a:rPr lang="fa-IR" sz="2000" dirty="0">
                          <a:solidFill>
                            <a:schemeClr val="tx1"/>
                          </a:solidFill>
                          <a:effectLst/>
                          <a:cs typeface="B Yagut" pitchFamily="2" charset="-78"/>
                        </a:rPr>
                        <a:t>به عنوان کنترل ، </a:t>
                      </a:r>
                      <a:r>
                        <a:rPr lang="ar-SA" sz="2000" dirty="0">
                          <a:solidFill>
                            <a:schemeClr val="tx1"/>
                          </a:solidFill>
                          <a:effectLst/>
                          <a:cs typeface="B Yagut" pitchFamily="2" charset="-78"/>
                        </a:rPr>
                        <a:t>انتخاب نمایید.</a:t>
                      </a:r>
                      <a:endParaRPr lang="en-US" sz="2000" dirty="0">
                        <a:solidFill>
                          <a:schemeClr val="tx1"/>
                        </a:solidFill>
                        <a:effectLst/>
                        <a:latin typeface="Arial"/>
                        <a:ea typeface="Times New Roman"/>
                        <a:cs typeface="B Yagut" pitchFamily="2" charset="-78"/>
                      </a:endParaRPr>
                    </a:p>
                  </a:txBody>
                  <a:tcPr marL="30045" marR="30045" marT="0" marB="0" anchor="ctr">
                    <a:solidFill>
                      <a:schemeClr val="accent3">
                        <a:lumMod val="20000"/>
                        <a:lumOff val="80000"/>
                      </a:schemeClr>
                    </a:solidFill>
                  </a:tcPr>
                </a:tc>
                <a:extLst>
                  <a:ext uri="{0D108BD9-81ED-4DB2-BD59-A6C34878D82A}">
                    <a16:rowId xmlns:a16="http://schemas.microsoft.com/office/drawing/2014/main" val="10001"/>
                  </a:ext>
                </a:extLst>
              </a:tr>
              <a:tr h="360911">
                <a:tc>
                  <a:txBody>
                    <a:bodyPr/>
                    <a:lstStyle/>
                    <a:p>
                      <a:pPr marL="0" lvl="0" indent="0" algn="r" rtl="1">
                        <a:lnSpc>
                          <a:spcPct val="115000"/>
                        </a:lnSpc>
                        <a:spcBef>
                          <a:spcPts val="300"/>
                        </a:spcBef>
                        <a:spcAft>
                          <a:spcPts val="480"/>
                        </a:spcAft>
                        <a:buFontTx/>
                        <a:buNone/>
                        <a:tabLst>
                          <a:tab pos="264795" algn="l"/>
                        </a:tabLst>
                      </a:pPr>
                      <a:r>
                        <a:rPr lang="ar-SA" sz="2000" dirty="0">
                          <a:solidFill>
                            <a:schemeClr val="tx1"/>
                          </a:solidFill>
                          <a:effectLst/>
                          <a:cs typeface="B Yagut" pitchFamily="2" charset="-78"/>
                        </a:rPr>
                        <a:t>به طور کاملا واضح آن را با کلمه "یخ زده" با رنگ قرمز مشخص نمایید.</a:t>
                      </a:r>
                      <a:endParaRPr lang="en-US" sz="2000" dirty="0">
                        <a:solidFill>
                          <a:schemeClr val="tx1"/>
                        </a:solidFill>
                        <a:effectLst/>
                        <a:latin typeface="Arial"/>
                        <a:ea typeface="Times New Roman"/>
                        <a:cs typeface="B Yagut" pitchFamily="2" charset="-78"/>
                      </a:endParaRPr>
                    </a:p>
                  </a:txBody>
                  <a:tcPr marL="30045" marR="30045" marT="0" marB="0" anchor="ctr">
                    <a:solidFill>
                      <a:schemeClr val="accent3">
                        <a:lumMod val="20000"/>
                        <a:lumOff val="80000"/>
                      </a:schemeClr>
                    </a:solidFill>
                  </a:tcPr>
                </a:tc>
                <a:extLst>
                  <a:ext uri="{0D108BD9-81ED-4DB2-BD59-A6C34878D82A}">
                    <a16:rowId xmlns:a16="http://schemas.microsoft.com/office/drawing/2014/main" val="10002"/>
                  </a:ext>
                </a:extLst>
              </a:tr>
              <a:tr h="360911">
                <a:tc>
                  <a:txBody>
                    <a:bodyPr/>
                    <a:lstStyle/>
                    <a:p>
                      <a:pPr marL="0" lvl="0" indent="0" algn="r" rtl="1">
                        <a:lnSpc>
                          <a:spcPct val="115000"/>
                        </a:lnSpc>
                        <a:spcBef>
                          <a:spcPts val="300"/>
                        </a:spcBef>
                        <a:spcAft>
                          <a:spcPts val="480"/>
                        </a:spcAft>
                        <a:buFontTx/>
                        <a:buNone/>
                        <a:tabLst>
                          <a:tab pos="264795" algn="l"/>
                        </a:tabLst>
                      </a:pPr>
                      <a:r>
                        <a:rPr lang="ar-SA" sz="2000" dirty="0">
                          <a:solidFill>
                            <a:schemeClr val="tx1"/>
                          </a:solidFill>
                          <a:effectLst/>
                          <a:cs typeface="B Yagut" pitchFamily="2" charset="-78"/>
                        </a:rPr>
                        <a:t>ویال کنترل را در فریزر یا سردخانه زیر صفر قرار دهید</a:t>
                      </a:r>
                      <a:r>
                        <a:rPr lang="ar-SA" sz="2000" dirty="0">
                          <a:solidFill>
                            <a:srgbClr val="FF0000"/>
                          </a:solidFill>
                          <a:effectLst/>
                          <a:cs typeface="B Yagut" pitchFamily="2" charset="-78"/>
                        </a:rPr>
                        <a:t>(بیش از 12 ساعت) </a:t>
                      </a:r>
                      <a:r>
                        <a:rPr lang="ar-SA" sz="2000" dirty="0">
                          <a:solidFill>
                            <a:schemeClr val="tx1"/>
                          </a:solidFill>
                          <a:effectLst/>
                          <a:cs typeface="B Yagut" pitchFamily="2" charset="-78"/>
                        </a:rPr>
                        <a:t>تا به طور کامل یخ بزند.</a:t>
                      </a:r>
                      <a:endParaRPr lang="en-US" sz="2000" dirty="0">
                        <a:solidFill>
                          <a:schemeClr val="tx1"/>
                        </a:solidFill>
                        <a:effectLst/>
                        <a:latin typeface="Arial"/>
                        <a:ea typeface="Times New Roman"/>
                        <a:cs typeface="B Yagut" pitchFamily="2" charset="-78"/>
                      </a:endParaRPr>
                    </a:p>
                  </a:txBody>
                  <a:tcPr marL="30045" marR="30045" marT="0" marB="0" anchor="ctr">
                    <a:solidFill>
                      <a:schemeClr val="accent3">
                        <a:lumMod val="20000"/>
                        <a:lumOff val="80000"/>
                      </a:schemeClr>
                    </a:solidFill>
                  </a:tcPr>
                </a:tc>
                <a:extLst>
                  <a:ext uri="{0D108BD9-81ED-4DB2-BD59-A6C34878D82A}">
                    <a16:rowId xmlns:a16="http://schemas.microsoft.com/office/drawing/2014/main" val="10003"/>
                  </a:ext>
                </a:extLst>
              </a:tr>
              <a:tr h="360911">
                <a:tc>
                  <a:txBody>
                    <a:bodyPr/>
                    <a:lstStyle/>
                    <a:p>
                      <a:pPr marL="0" lvl="0" indent="0" algn="r" rtl="1">
                        <a:lnSpc>
                          <a:spcPct val="115000"/>
                        </a:lnSpc>
                        <a:spcBef>
                          <a:spcPts val="300"/>
                        </a:spcBef>
                        <a:spcAft>
                          <a:spcPts val="480"/>
                        </a:spcAft>
                        <a:buFontTx/>
                        <a:buNone/>
                        <a:tabLst>
                          <a:tab pos="264795" algn="l"/>
                        </a:tabLst>
                      </a:pPr>
                      <a:r>
                        <a:rPr lang="ar-SA" sz="2000" dirty="0" smtClean="0">
                          <a:solidFill>
                            <a:schemeClr val="tx1"/>
                          </a:solidFill>
                          <a:effectLst/>
                          <a:cs typeface="B Yagut" pitchFamily="2" charset="-78"/>
                        </a:rPr>
                        <a:t>ویال کنترل کاملا منجمد را در دمای اتاق بگذارید تا بتدریج اب شود، هرگز آن را حرارت ندهید</a:t>
                      </a:r>
                      <a:endParaRPr lang="en-US" sz="2000" dirty="0">
                        <a:solidFill>
                          <a:schemeClr val="tx1"/>
                        </a:solidFill>
                        <a:effectLst/>
                        <a:latin typeface="Arial"/>
                        <a:ea typeface="Times New Roman"/>
                        <a:cs typeface="B Yagut" pitchFamily="2" charset="-78"/>
                      </a:endParaRPr>
                    </a:p>
                  </a:txBody>
                  <a:tcPr marL="30045" marR="30045" marT="0" marB="0" anchor="ctr">
                    <a:solidFill>
                      <a:schemeClr val="accent3">
                        <a:lumMod val="20000"/>
                        <a:lumOff val="80000"/>
                      </a:schemeClr>
                    </a:solidFill>
                  </a:tcPr>
                </a:tc>
                <a:extLst>
                  <a:ext uri="{0D108BD9-81ED-4DB2-BD59-A6C34878D82A}">
                    <a16:rowId xmlns:a16="http://schemas.microsoft.com/office/drawing/2014/main" val="10004"/>
                  </a:ext>
                </a:extLst>
              </a:tr>
              <a:tr h="360911">
                <a:tc>
                  <a:txBody>
                    <a:bodyPr/>
                    <a:lstStyle/>
                    <a:p>
                      <a:pPr marL="0" lvl="0" indent="0" algn="r" rtl="1">
                        <a:lnSpc>
                          <a:spcPct val="115000"/>
                        </a:lnSpc>
                        <a:spcBef>
                          <a:spcPts val="300"/>
                        </a:spcBef>
                        <a:spcAft>
                          <a:spcPts val="480"/>
                        </a:spcAft>
                        <a:buFontTx/>
                        <a:buNone/>
                        <a:tabLst>
                          <a:tab pos="264795" algn="l"/>
                        </a:tabLst>
                      </a:pPr>
                      <a:r>
                        <a:rPr lang="ar-SA" sz="2000" dirty="0">
                          <a:solidFill>
                            <a:schemeClr val="tx1"/>
                          </a:solidFill>
                          <a:effectLst/>
                          <a:cs typeface="B Yagut" pitchFamily="2" charset="-78"/>
                        </a:rPr>
                        <a:t>نمونه ویال تست را از سری ساخت مشکوک به یخ زدگی برداريد.</a:t>
                      </a:r>
                      <a:endParaRPr lang="en-US" sz="2000" dirty="0">
                        <a:solidFill>
                          <a:schemeClr val="tx1"/>
                        </a:solidFill>
                        <a:effectLst/>
                        <a:latin typeface="Arial"/>
                        <a:ea typeface="Times New Roman"/>
                        <a:cs typeface="B Yagut" pitchFamily="2" charset="-78"/>
                      </a:endParaRPr>
                    </a:p>
                  </a:txBody>
                  <a:tcPr marL="30045" marR="30045" marT="0" marB="0" anchor="ctr">
                    <a:solidFill>
                      <a:schemeClr val="accent3">
                        <a:lumMod val="20000"/>
                        <a:lumOff val="80000"/>
                      </a:schemeClr>
                    </a:solidFill>
                  </a:tcPr>
                </a:tc>
                <a:extLst>
                  <a:ext uri="{0D108BD9-81ED-4DB2-BD59-A6C34878D82A}">
                    <a16:rowId xmlns:a16="http://schemas.microsoft.com/office/drawing/2014/main" val="10005"/>
                  </a:ext>
                </a:extLst>
              </a:tr>
              <a:tr h="340538">
                <a:tc>
                  <a:txBody>
                    <a:bodyPr/>
                    <a:lstStyle/>
                    <a:p>
                      <a:pPr marL="0" lvl="0" indent="0" algn="r" rtl="1">
                        <a:lnSpc>
                          <a:spcPct val="115000"/>
                        </a:lnSpc>
                        <a:spcBef>
                          <a:spcPts val="300"/>
                        </a:spcBef>
                        <a:spcAft>
                          <a:spcPts val="480"/>
                        </a:spcAft>
                        <a:buFontTx/>
                        <a:buNone/>
                        <a:tabLst>
                          <a:tab pos="264795" algn="l"/>
                        </a:tabLst>
                      </a:pPr>
                      <a:r>
                        <a:rPr lang="ar-SA" sz="2000" dirty="0">
                          <a:solidFill>
                            <a:schemeClr val="tx1"/>
                          </a:solidFill>
                          <a:effectLst/>
                          <a:cs typeface="B Yagut" pitchFamily="2" charset="-78"/>
                        </a:rPr>
                        <a:t>نمونه ویال تست و ویال کنترل را با هم در یک دست نگه دارید.</a:t>
                      </a:r>
                      <a:endParaRPr lang="en-US" sz="2000" dirty="0">
                        <a:solidFill>
                          <a:schemeClr val="tx1"/>
                        </a:solidFill>
                        <a:effectLst/>
                        <a:latin typeface="Arial"/>
                        <a:ea typeface="Times New Roman"/>
                        <a:cs typeface="B Yagut" pitchFamily="2" charset="-78"/>
                      </a:endParaRPr>
                    </a:p>
                  </a:txBody>
                  <a:tcPr marL="30045" marR="30045" marT="0" marB="0" anchor="ctr">
                    <a:solidFill>
                      <a:schemeClr val="accent3">
                        <a:lumMod val="20000"/>
                        <a:lumOff val="80000"/>
                      </a:schemeClr>
                    </a:solidFill>
                  </a:tcPr>
                </a:tc>
                <a:extLst>
                  <a:ext uri="{0D108BD9-81ED-4DB2-BD59-A6C34878D82A}">
                    <a16:rowId xmlns:a16="http://schemas.microsoft.com/office/drawing/2014/main" val="10006"/>
                  </a:ext>
                </a:extLst>
              </a:tr>
              <a:tr h="360911">
                <a:tc>
                  <a:txBody>
                    <a:bodyPr/>
                    <a:lstStyle/>
                    <a:p>
                      <a:pPr marL="0" lvl="0" indent="0" algn="r" rtl="1">
                        <a:lnSpc>
                          <a:spcPct val="115000"/>
                        </a:lnSpc>
                        <a:spcBef>
                          <a:spcPts val="300"/>
                        </a:spcBef>
                        <a:spcAft>
                          <a:spcPts val="480"/>
                        </a:spcAft>
                        <a:buFontTx/>
                        <a:buNone/>
                        <a:tabLst>
                          <a:tab pos="264795" algn="l"/>
                        </a:tabLst>
                      </a:pPr>
                      <a:r>
                        <a:rPr lang="ar-SA" sz="2000" dirty="0" smtClean="0">
                          <a:solidFill>
                            <a:schemeClr val="tx1"/>
                          </a:solidFill>
                          <a:effectLst/>
                          <a:cs typeface="B Yagut" pitchFamily="2" charset="-78"/>
                        </a:rPr>
                        <a:t>دست تان را بشدت برای 10 الی 15 ثانیه تکان دهید.</a:t>
                      </a:r>
                      <a:endParaRPr lang="en-US" sz="2000" dirty="0">
                        <a:solidFill>
                          <a:schemeClr val="tx1"/>
                        </a:solidFill>
                        <a:effectLst/>
                        <a:latin typeface="Arial"/>
                        <a:ea typeface="Times New Roman"/>
                        <a:cs typeface="B Yagut" pitchFamily="2" charset="-78"/>
                      </a:endParaRPr>
                    </a:p>
                  </a:txBody>
                  <a:tcPr marL="30045" marR="30045" marT="0" marB="0" anchor="ctr">
                    <a:solidFill>
                      <a:schemeClr val="accent3">
                        <a:lumMod val="20000"/>
                        <a:lumOff val="80000"/>
                      </a:schemeClr>
                    </a:solidFill>
                  </a:tcPr>
                </a:tc>
                <a:extLst>
                  <a:ext uri="{0D108BD9-81ED-4DB2-BD59-A6C34878D82A}">
                    <a16:rowId xmlns:a16="http://schemas.microsoft.com/office/drawing/2014/main" val="10007"/>
                  </a:ext>
                </a:extLst>
              </a:tr>
              <a:tr h="2327838">
                <a:tc>
                  <a:txBody>
                    <a:bodyPr/>
                    <a:lstStyle/>
                    <a:p>
                      <a:pPr marL="0" lvl="0" indent="0" algn="ctr" rtl="1">
                        <a:lnSpc>
                          <a:spcPct val="115000"/>
                        </a:lnSpc>
                        <a:spcBef>
                          <a:spcPts val="300"/>
                        </a:spcBef>
                        <a:spcAft>
                          <a:spcPts val="480"/>
                        </a:spcAft>
                        <a:buFontTx/>
                        <a:buNone/>
                        <a:tabLst>
                          <a:tab pos="264795" algn="l"/>
                        </a:tabLst>
                      </a:pPr>
                      <a:r>
                        <a:rPr lang="ar-SA" sz="2000" dirty="0">
                          <a:solidFill>
                            <a:schemeClr val="tx1"/>
                          </a:solidFill>
                          <a:effectLst/>
                          <a:cs typeface="B Yagut" pitchFamily="2" charset="-78"/>
                        </a:rPr>
                        <a:t>هر دو ویال را در کنار هم روی یک سطح صاف ثابت قرار دهید و آنها را مستمر تحت نظر بگیرید</a:t>
                      </a:r>
                      <a:r>
                        <a:rPr lang="ar-SA" sz="2000" dirty="0" smtClean="0">
                          <a:solidFill>
                            <a:schemeClr val="tx1"/>
                          </a:solidFill>
                          <a:effectLst/>
                          <a:cs typeface="B Yagut" pitchFamily="2" charset="-78"/>
                        </a:rPr>
                        <a:t>.</a:t>
                      </a:r>
                      <a:endParaRPr lang="fa-IR" sz="2000" dirty="0" smtClean="0">
                        <a:solidFill>
                          <a:schemeClr val="tx1"/>
                        </a:solidFill>
                        <a:effectLst/>
                        <a:cs typeface="B Yagut" pitchFamily="2" charset="-78"/>
                      </a:endParaRPr>
                    </a:p>
                    <a:p>
                      <a:pPr marL="0" lvl="0" indent="0" algn="ctr" rtl="1">
                        <a:lnSpc>
                          <a:spcPct val="115000"/>
                        </a:lnSpc>
                        <a:spcBef>
                          <a:spcPts val="300"/>
                        </a:spcBef>
                        <a:spcAft>
                          <a:spcPts val="480"/>
                        </a:spcAft>
                        <a:buFontTx/>
                        <a:buNone/>
                        <a:tabLst>
                          <a:tab pos="264795" algn="l"/>
                        </a:tabLst>
                      </a:pPr>
                      <a:endParaRPr lang="en-US" sz="2000" dirty="0">
                        <a:solidFill>
                          <a:schemeClr val="tx1"/>
                        </a:solidFill>
                        <a:effectLst/>
                        <a:cs typeface="B Yagut" pitchFamily="2" charset="-78"/>
                      </a:endParaRPr>
                    </a:p>
                    <a:p>
                      <a:pPr marL="228600" algn="ctr" rtl="1">
                        <a:lnSpc>
                          <a:spcPct val="115000"/>
                        </a:lnSpc>
                        <a:spcBef>
                          <a:spcPts val="300"/>
                        </a:spcBef>
                        <a:spcAft>
                          <a:spcPts val="480"/>
                        </a:spcAft>
                        <a:buFontTx/>
                        <a:buNone/>
                      </a:pPr>
                      <a:r>
                        <a:rPr lang="ar-SA" sz="2000" u="sng" dirty="0">
                          <a:solidFill>
                            <a:srgbClr val="FF0000"/>
                          </a:solidFill>
                          <a:effectLst/>
                          <a:cs typeface="B Yagut" pitchFamily="2" charset="-78"/>
                        </a:rPr>
                        <a:t>توجه: اگر برچسب روی ویال ها بزرگ است، می توانید هر دو ویال را وارونه بگذارید و سرعت رسوب در گردن ویال واکسن ها را مشاهده نمایید.</a:t>
                      </a:r>
                      <a:endParaRPr lang="en-US" sz="2000" u="sng" dirty="0">
                        <a:solidFill>
                          <a:srgbClr val="FF0000"/>
                        </a:solidFill>
                        <a:effectLst/>
                        <a:cs typeface="B Yagut" pitchFamily="2" charset="-78"/>
                      </a:endParaRPr>
                    </a:p>
                    <a:p>
                      <a:pPr marL="228600" algn="ctr" rtl="1">
                        <a:lnSpc>
                          <a:spcPct val="115000"/>
                        </a:lnSpc>
                        <a:spcBef>
                          <a:spcPts val="300"/>
                        </a:spcBef>
                        <a:spcAft>
                          <a:spcPts val="480"/>
                        </a:spcAft>
                        <a:buFontTx/>
                        <a:buNone/>
                      </a:pPr>
                      <a:r>
                        <a:rPr lang="en-GB" sz="2000" dirty="0">
                          <a:solidFill>
                            <a:schemeClr val="tx1"/>
                          </a:solidFill>
                          <a:effectLst/>
                          <a:cs typeface="B Yagut" pitchFamily="2" charset="-78"/>
                        </a:rPr>
                        <a:t>	</a:t>
                      </a:r>
                      <a:endParaRPr lang="en-US" sz="2000" dirty="0">
                        <a:solidFill>
                          <a:schemeClr val="tx1"/>
                        </a:solidFill>
                        <a:effectLst/>
                        <a:latin typeface="Arial"/>
                        <a:ea typeface="Times New Roman"/>
                        <a:cs typeface="B Yagut" pitchFamily="2" charset="-78"/>
                      </a:endParaRPr>
                    </a:p>
                  </a:txBody>
                  <a:tcPr marL="30045" marR="30045" marT="0" marB="0" anchor="ctr">
                    <a:solidFill>
                      <a:schemeClr val="accent3">
                        <a:lumMod val="20000"/>
                        <a:lumOff val="80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64224003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677205531"/>
              </p:ext>
            </p:extLst>
          </p:nvPr>
        </p:nvGraphicFramePr>
        <p:xfrm>
          <a:off x="251520" y="116632"/>
          <a:ext cx="8424936" cy="6281474"/>
        </p:xfrm>
        <a:graphic>
          <a:graphicData uri="http://schemas.openxmlformats.org/drawingml/2006/table">
            <a:tbl>
              <a:tblPr firstRow="1" bandRow="1">
                <a:tableStyleId>{5C22544A-7EE6-4342-B048-85BDC9FD1C3A}</a:tableStyleId>
              </a:tblPr>
              <a:tblGrid>
                <a:gridCol w="3960440">
                  <a:extLst>
                    <a:ext uri="{9D8B030D-6E8A-4147-A177-3AD203B41FA5}">
                      <a16:colId xmlns:a16="http://schemas.microsoft.com/office/drawing/2014/main" val="20000"/>
                    </a:ext>
                  </a:extLst>
                </a:gridCol>
                <a:gridCol w="4464496">
                  <a:extLst>
                    <a:ext uri="{9D8B030D-6E8A-4147-A177-3AD203B41FA5}">
                      <a16:colId xmlns:a16="http://schemas.microsoft.com/office/drawing/2014/main" val="20001"/>
                    </a:ext>
                  </a:extLst>
                </a:gridCol>
              </a:tblGrid>
              <a:tr h="384449">
                <a:tc>
                  <a:txBody>
                    <a:bodyPr/>
                    <a:lstStyle/>
                    <a:p>
                      <a:pPr algn="ctr"/>
                      <a:r>
                        <a:rPr lang="fa-IR" sz="2400" dirty="0" smtClean="0">
                          <a:solidFill>
                            <a:srgbClr val="FF0000"/>
                          </a:solidFill>
                          <a:cs typeface="B Titr" panose="00000700000000000000" pitchFamily="2" charset="-78"/>
                        </a:rPr>
                        <a:t>نتیجه </a:t>
                      </a:r>
                      <a:endParaRPr lang="en-US" sz="2400" dirty="0">
                        <a:solidFill>
                          <a:srgbClr val="FF0000"/>
                        </a:solidFill>
                        <a:cs typeface="B Titr" panose="00000700000000000000" pitchFamily="2" charset="-78"/>
                      </a:endParaRP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fa-IR" sz="2400" dirty="0" smtClean="0">
                          <a:solidFill>
                            <a:srgbClr val="FF0000"/>
                          </a:solidFill>
                          <a:cs typeface="B Titr" panose="00000700000000000000" pitchFamily="2" charset="-78"/>
                        </a:rPr>
                        <a:t>سرعت</a:t>
                      </a:r>
                      <a:r>
                        <a:rPr lang="fa-IR" sz="2400" baseline="0" dirty="0" smtClean="0">
                          <a:solidFill>
                            <a:srgbClr val="FF0000"/>
                          </a:solidFill>
                          <a:cs typeface="B Titr" panose="00000700000000000000" pitchFamily="2" charset="-78"/>
                        </a:rPr>
                        <a:t> رسوب</a:t>
                      </a:r>
                      <a:endParaRPr lang="en-US" sz="2400" dirty="0">
                        <a:solidFill>
                          <a:srgbClr val="FF0000"/>
                        </a:solidFill>
                        <a:cs typeface="B Titr" panose="00000700000000000000" pitchFamily="2" charset="-78"/>
                      </a:endParaRPr>
                    </a:p>
                  </a:txBody>
                  <a:tcPr anchor="ct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0"/>
                  </a:ext>
                </a:extLst>
              </a:tr>
              <a:tr h="84578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2000" b="1" kern="1200" dirty="0" smtClean="0">
                          <a:solidFill>
                            <a:schemeClr val="dk1"/>
                          </a:solidFill>
                          <a:latin typeface="+mn-lt"/>
                          <a:ea typeface="+mn-ea"/>
                          <a:cs typeface="B Yagut" pitchFamily="2" charset="-78"/>
                        </a:rPr>
                        <a:t>سری ساخت را استفاده نمایید.</a:t>
                      </a:r>
                      <a:endParaRPr lang="en-US" sz="2000" b="1" kern="1200" dirty="0" smtClean="0">
                        <a:solidFill>
                          <a:schemeClr val="dk1"/>
                        </a:solidFill>
                        <a:latin typeface="+mn-lt"/>
                        <a:ea typeface="+mn-ea"/>
                        <a:cs typeface="B Yagut" pitchFamily="2" charset="-78"/>
                      </a:endParaRPr>
                    </a:p>
                    <a:p>
                      <a:pPr algn="ctr"/>
                      <a:endParaRPr lang="en-US" sz="2000" b="1" kern="1200" dirty="0">
                        <a:solidFill>
                          <a:schemeClr val="dk1"/>
                        </a:solidFill>
                        <a:latin typeface="+mn-lt"/>
                        <a:ea typeface="+mn-ea"/>
                        <a:cs typeface="B Yagut"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fa-IR" sz="2000" b="1" kern="1200" dirty="0" smtClean="0">
                        <a:solidFill>
                          <a:schemeClr val="dk1"/>
                        </a:solidFill>
                        <a:latin typeface="+mn-lt"/>
                        <a:ea typeface="+mn-ea"/>
                        <a:cs typeface="B Yagut" pitchFamily="2" charset="-78"/>
                      </a:endParaRPr>
                    </a:p>
                    <a:p>
                      <a:pPr marL="0" marR="0" indent="0" algn="r" defTabSz="914400" rtl="1" eaLnBrk="1" fontAlgn="auto" latinLnBrk="0" hangingPunct="1">
                        <a:lnSpc>
                          <a:spcPct val="100000"/>
                        </a:lnSpc>
                        <a:spcBef>
                          <a:spcPts val="0"/>
                        </a:spcBef>
                        <a:spcAft>
                          <a:spcPts val="0"/>
                        </a:spcAft>
                        <a:buClrTx/>
                        <a:buSzTx/>
                        <a:buFontTx/>
                        <a:buNone/>
                        <a:tabLst/>
                        <a:defRPr/>
                      </a:pPr>
                      <a:r>
                        <a:rPr lang="ar-SA" sz="2000" b="1" kern="1200" dirty="0" smtClean="0">
                          <a:solidFill>
                            <a:schemeClr val="dk1"/>
                          </a:solidFill>
                          <a:latin typeface="+mn-lt"/>
                          <a:ea typeface="+mn-ea"/>
                          <a:cs typeface="B Yagut" pitchFamily="2" charset="-78"/>
                        </a:rPr>
                        <a:t>ویال تست کند تر از ویال کنترل رسوب کند</a:t>
                      </a:r>
                      <a:r>
                        <a:rPr lang="fa-IR" sz="2000" b="1" kern="1200" dirty="0" smtClean="0">
                          <a:solidFill>
                            <a:schemeClr val="dk1"/>
                          </a:solidFill>
                          <a:latin typeface="+mn-lt"/>
                          <a:ea typeface="+mn-ea"/>
                          <a:cs typeface="B Yagut" pitchFamily="2" charset="-78"/>
                        </a:rPr>
                        <a:t>.</a:t>
                      </a:r>
                      <a:endParaRPr lang="en-US" sz="2000" b="1" kern="1200" dirty="0" smtClean="0">
                        <a:solidFill>
                          <a:schemeClr val="dk1"/>
                        </a:solidFill>
                        <a:latin typeface="+mn-lt"/>
                        <a:ea typeface="+mn-ea"/>
                        <a:cs typeface="B Yagut" pitchFamily="2" charset="-78"/>
                      </a:endParaRPr>
                    </a:p>
                    <a:p>
                      <a:pPr algn="r"/>
                      <a:endParaRPr lang="en-US" sz="2000" b="1" kern="1200" dirty="0">
                        <a:solidFill>
                          <a:schemeClr val="dk1"/>
                        </a:solidFill>
                        <a:latin typeface="+mn-lt"/>
                        <a:ea typeface="+mn-ea"/>
                        <a:cs typeface="B Yagut"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522685">
                <a:tc rowSpan="2">
                  <a:txBody>
                    <a:bodyPr/>
                    <a:lstStyle/>
                    <a:p>
                      <a:pPr marL="0" marR="0" indent="0" algn="r" defTabSz="914400" rtl="0" eaLnBrk="1" fontAlgn="auto" latinLnBrk="0" hangingPunct="1">
                        <a:lnSpc>
                          <a:spcPct val="250000"/>
                        </a:lnSpc>
                        <a:spcBef>
                          <a:spcPts val="0"/>
                        </a:spcBef>
                        <a:spcAft>
                          <a:spcPts val="0"/>
                        </a:spcAft>
                        <a:buClrTx/>
                        <a:buSzTx/>
                        <a:buFontTx/>
                        <a:buNone/>
                        <a:tabLst/>
                        <a:defRPr/>
                      </a:pPr>
                      <a:r>
                        <a:rPr lang="fa-IR" sz="1800" b="1" kern="1200" dirty="0" smtClean="0">
                          <a:solidFill>
                            <a:schemeClr val="dk1"/>
                          </a:solidFill>
                          <a:latin typeface="+mn-lt"/>
                          <a:ea typeface="+mn-ea"/>
                          <a:cs typeface="B Yagut" pitchFamily="2" charset="-78"/>
                        </a:rPr>
                        <a:t> واکسن آسیب دیده است. </a:t>
                      </a:r>
                    </a:p>
                    <a:p>
                      <a:pPr marL="0" marR="0" indent="0" algn="r" defTabSz="914400" rtl="0" eaLnBrk="1" fontAlgn="auto" latinLnBrk="0" hangingPunct="1">
                        <a:lnSpc>
                          <a:spcPct val="250000"/>
                        </a:lnSpc>
                        <a:spcBef>
                          <a:spcPts val="0"/>
                        </a:spcBef>
                        <a:spcAft>
                          <a:spcPts val="0"/>
                        </a:spcAft>
                        <a:buClrTx/>
                        <a:buSzTx/>
                        <a:buFontTx/>
                        <a:buNone/>
                        <a:tabLst/>
                        <a:defRPr/>
                      </a:pPr>
                      <a:r>
                        <a:rPr lang="fa-IR" sz="1800" b="1" kern="1200" dirty="0" smtClean="0">
                          <a:solidFill>
                            <a:schemeClr val="dk1"/>
                          </a:solidFill>
                          <a:latin typeface="+mn-lt"/>
                          <a:ea typeface="+mn-ea"/>
                          <a:cs typeface="B Yagut" pitchFamily="2" charset="-78"/>
                        </a:rPr>
                        <a:t>به سطح بالاتر گزارش دهید. </a:t>
                      </a:r>
                    </a:p>
                    <a:p>
                      <a:pPr marL="0" marR="0" indent="0" algn="r" defTabSz="914400" rtl="0" eaLnBrk="1" fontAlgn="auto" latinLnBrk="0" hangingPunct="1">
                        <a:lnSpc>
                          <a:spcPct val="250000"/>
                        </a:lnSpc>
                        <a:spcBef>
                          <a:spcPts val="0"/>
                        </a:spcBef>
                        <a:spcAft>
                          <a:spcPts val="0"/>
                        </a:spcAft>
                        <a:buClrTx/>
                        <a:buSzTx/>
                        <a:buFontTx/>
                        <a:buNone/>
                        <a:tabLst/>
                        <a:defRPr/>
                      </a:pPr>
                      <a:r>
                        <a:rPr lang="fa-IR" sz="1800" b="1" kern="1200" dirty="0" smtClean="0">
                          <a:solidFill>
                            <a:schemeClr val="dk1"/>
                          </a:solidFill>
                          <a:latin typeface="+mn-lt"/>
                          <a:ea typeface="+mn-ea"/>
                          <a:cs typeface="B Yagut" pitchFamily="2" charset="-78"/>
                        </a:rPr>
                        <a:t>همه واکسن های سری ساخت مربوطه را کاملاً مشخص و با علامت "غیر قابل استفاده - مصرف نشود" در زنجیره سرما نگهداری کنید.</a:t>
                      </a:r>
                      <a:r>
                        <a:rPr lang="fa-IR" sz="2000" b="1" kern="1200" dirty="0" smtClean="0">
                          <a:solidFill>
                            <a:schemeClr val="dk1"/>
                          </a:solidFill>
                          <a:latin typeface="+mn-lt"/>
                          <a:ea typeface="+mn-ea"/>
                          <a:cs typeface="B Yagut" pitchFamily="2" charset="-78"/>
                        </a:rPr>
                        <a:t>.</a:t>
                      </a:r>
                      <a:endParaRPr lang="en-US" sz="2000" b="1" kern="1200" dirty="0" smtClean="0">
                        <a:solidFill>
                          <a:schemeClr val="dk1"/>
                        </a:solidFill>
                        <a:latin typeface="+mn-lt"/>
                        <a:ea typeface="+mn-ea"/>
                        <a:cs typeface="B Yagut" pitchFamily="2" charset="-78"/>
                      </a:endParaRPr>
                    </a:p>
                    <a:p>
                      <a:pPr algn="r"/>
                      <a:endParaRPr lang="en-US" sz="2000" b="1" kern="1200" dirty="0">
                        <a:solidFill>
                          <a:schemeClr val="dk1"/>
                        </a:solidFill>
                        <a:latin typeface="+mn-lt"/>
                        <a:ea typeface="+mn-ea"/>
                        <a:cs typeface="B Yagut"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dk1"/>
                          </a:solidFill>
                          <a:latin typeface="+mn-lt"/>
                          <a:ea typeface="+mn-ea"/>
                          <a:cs typeface="B Yagut" pitchFamily="2" charset="-78"/>
                        </a:rPr>
                        <a:t>.</a:t>
                      </a:r>
                      <a:r>
                        <a:rPr lang="ar-SA" sz="2000" b="1" kern="1200" dirty="0" smtClean="0">
                          <a:solidFill>
                            <a:schemeClr val="dk1"/>
                          </a:solidFill>
                          <a:latin typeface="+mn-lt"/>
                          <a:ea typeface="+mn-ea"/>
                          <a:cs typeface="B Yagut" pitchFamily="2" charset="-78"/>
                        </a:rPr>
                        <a:t>سرعت رسوب در 2 ویال مساوی است</a:t>
                      </a:r>
                      <a:endParaRPr lang="en-US" sz="2000" b="1" kern="1200" dirty="0" smtClean="0">
                        <a:solidFill>
                          <a:schemeClr val="dk1"/>
                        </a:solidFill>
                        <a:latin typeface="+mn-lt"/>
                        <a:ea typeface="+mn-ea"/>
                        <a:cs typeface="B Yagut" pitchFamily="2" charset="-78"/>
                      </a:endParaRPr>
                    </a:p>
                    <a:p>
                      <a:pPr algn="r"/>
                      <a:endParaRPr lang="en-US" sz="2000" b="1" kern="1200" dirty="0">
                        <a:solidFill>
                          <a:schemeClr val="dk1"/>
                        </a:solidFill>
                        <a:latin typeface="+mn-lt"/>
                        <a:ea typeface="+mn-ea"/>
                        <a:cs typeface="B Yagut"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295749">
                <a:tc vMerge="1">
                  <a:txBody>
                    <a:bodyPr/>
                    <a:lstStyle/>
                    <a:p>
                      <a:pPr algn="r"/>
                      <a:endParaRPr lang="en-US" sz="2000" dirty="0">
                        <a:cs typeface="B Titr" panose="00000700000000000000" pitchFamily="2" charset="-78"/>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2000" b="1" kern="1200" dirty="0" smtClean="0">
                        <a:solidFill>
                          <a:schemeClr val="dk1"/>
                        </a:solidFill>
                        <a:latin typeface="+mn-lt"/>
                        <a:ea typeface="+mn-ea"/>
                        <a:cs typeface="B Yagut" pitchFamily="2" charset="-78"/>
                      </a:endParaRPr>
                    </a:p>
                    <a:p>
                      <a:pPr marL="0" marR="0" indent="0" algn="r" defTabSz="914400" rtl="1" eaLnBrk="1" fontAlgn="auto" latinLnBrk="0" hangingPunct="1">
                        <a:lnSpc>
                          <a:spcPct val="100000"/>
                        </a:lnSpc>
                        <a:spcBef>
                          <a:spcPts val="0"/>
                        </a:spcBef>
                        <a:spcAft>
                          <a:spcPts val="0"/>
                        </a:spcAft>
                        <a:buClrTx/>
                        <a:buSzTx/>
                        <a:buFontTx/>
                        <a:buNone/>
                        <a:tabLst/>
                        <a:defRPr/>
                      </a:pPr>
                      <a:r>
                        <a:rPr lang="ar-SA" sz="2000" b="1" kern="1200" dirty="0" smtClean="0">
                          <a:solidFill>
                            <a:schemeClr val="dk1"/>
                          </a:solidFill>
                          <a:latin typeface="+mn-lt"/>
                          <a:ea typeface="+mn-ea"/>
                          <a:cs typeface="B Yagut" pitchFamily="2" charset="-78"/>
                        </a:rPr>
                        <a:t>ویال تست سریعتر از ویال کنترل رسوب </a:t>
                      </a:r>
                      <a:r>
                        <a:rPr lang="fa-IR" sz="2000" b="1" kern="1200" dirty="0" smtClean="0">
                          <a:solidFill>
                            <a:schemeClr val="dk1"/>
                          </a:solidFill>
                          <a:latin typeface="+mn-lt"/>
                          <a:ea typeface="+mn-ea"/>
                          <a:cs typeface="B Yagut" pitchFamily="2" charset="-78"/>
                        </a:rPr>
                        <a:t> نماید.</a:t>
                      </a:r>
                      <a:br>
                        <a:rPr lang="fa-IR" sz="2000" b="1" kern="1200" dirty="0" smtClean="0">
                          <a:solidFill>
                            <a:schemeClr val="dk1"/>
                          </a:solidFill>
                          <a:latin typeface="+mn-lt"/>
                          <a:ea typeface="+mn-ea"/>
                          <a:cs typeface="B Yagut" pitchFamily="2" charset="-78"/>
                        </a:rPr>
                      </a:br>
                      <a:endParaRPr lang="en-US" sz="2000" b="1" kern="1200" dirty="0">
                        <a:solidFill>
                          <a:schemeClr val="dk1"/>
                        </a:solidFill>
                        <a:latin typeface="+mn-lt"/>
                        <a:ea typeface="+mn-ea"/>
                        <a:cs typeface="B Yagut"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02599009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Fiji03 030 cop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849801"/>
      </p:ext>
    </p:extLst>
  </p:cSld>
  <p:clrMapOvr>
    <a:masterClrMapping/>
  </p:clrMapOvr>
  <p:transition advClick="0" advTm="300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0648"/>
            <a:ext cx="8136904" cy="1156990"/>
          </a:xfrm>
        </p:spPr>
        <p:style>
          <a:lnRef idx="2">
            <a:schemeClr val="accent2"/>
          </a:lnRef>
          <a:fillRef idx="1">
            <a:schemeClr val="lt1"/>
          </a:fillRef>
          <a:effectRef idx="0">
            <a:schemeClr val="accent2"/>
          </a:effectRef>
          <a:fontRef idx="minor">
            <a:schemeClr val="dk1"/>
          </a:fontRef>
        </p:style>
        <p:txBody>
          <a:bodyPr>
            <a:normAutofit/>
          </a:bodyPr>
          <a:lstStyle/>
          <a:p>
            <a:pPr rtl="1"/>
            <a:r>
              <a:rPr lang="fa-IR" sz="2400" dirty="0" smtClean="0">
                <a:solidFill>
                  <a:srgbClr val="FF0000"/>
                </a:solidFill>
                <a:cs typeface="B Titr" panose="00000700000000000000" pitchFamily="2" charset="-78"/>
              </a:rPr>
              <a:t>11-</a:t>
            </a:r>
            <a:r>
              <a:rPr lang="ar-SA" sz="2400" dirty="0" smtClean="0">
                <a:solidFill>
                  <a:srgbClr val="FF0000"/>
                </a:solidFill>
                <a:cs typeface="B Titr" panose="00000700000000000000" pitchFamily="2" charset="-78"/>
              </a:rPr>
              <a:t>فرایند </a:t>
            </a:r>
            <a:r>
              <a:rPr lang="ar-SA" sz="2400" dirty="0">
                <a:solidFill>
                  <a:srgbClr val="FF0000"/>
                </a:solidFill>
                <a:cs typeface="B Titr" panose="00000700000000000000" pitchFamily="2" charset="-78"/>
              </a:rPr>
              <a:t>عملیاتی استاندارد</a:t>
            </a:r>
            <a:r>
              <a:rPr lang="en-GB" sz="2400" b="1" dirty="0">
                <a:solidFill>
                  <a:srgbClr val="FF0000"/>
                </a:solidFill>
                <a:cs typeface="B Titr" panose="00000700000000000000" pitchFamily="2" charset="-78"/>
              </a:rPr>
              <a:t> </a:t>
            </a:r>
            <a:r>
              <a:rPr lang="ar-SA" sz="2400" dirty="0" smtClean="0">
                <a:solidFill>
                  <a:srgbClr val="FF0000"/>
                </a:solidFill>
                <a:cs typeface="B Titr" panose="00000700000000000000" pitchFamily="2" charset="-78"/>
              </a:rPr>
              <a:t>استفاده</a:t>
            </a:r>
            <a:r>
              <a:rPr lang="ar-SA" sz="2400" b="1" dirty="0" smtClean="0">
                <a:solidFill>
                  <a:srgbClr val="FF0000"/>
                </a:solidFill>
                <a:cs typeface="B Titr" panose="00000700000000000000" pitchFamily="2" charset="-78"/>
              </a:rPr>
              <a:t> </a:t>
            </a:r>
            <a:r>
              <a:rPr lang="ar-SA" sz="2400" dirty="0">
                <a:solidFill>
                  <a:srgbClr val="FF0000"/>
                </a:solidFill>
                <a:cs typeface="B Titr" panose="00000700000000000000" pitchFamily="2" charset="-78"/>
              </a:rPr>
              <a:t>از</a:t>
            </a:r>
            <a:r>
              <a:rPr lang="ar-SA" sz="2400" b="1" dirty="0">
                <a:solidFill>
                  <a:srgbClr val="FF0000"/>
                </a:solidFill>
                <a:cs typeface="B Titr" panose="00000700000000000000" pitchFamily="2" charset="-78"/>
              </a:rPr>
              <a:t> </a:t>
            </a:r>
            <a:r>
              <a:rPr lang="ar-SA" sz="2400" dirty="0">
                <a:solidFill>
                  <a:srgbClr val="FF0000"/>
                </a:solidFill>
                <a:cs typeface="B Titr" panose="00000700000000000000" pitchFamily="2" charset="-78"/>
              </a:rPr>
              <a:t>شاخص</a:t>
            </a:r>
            <a:r>
              <a:rPr lang="ar-SA" sz="2400" b="1" dirty="0">
                <a:solidFill>
                  <a:srgbClr val="FF0000"/>
                </a:solidFill>
                <a:cs typeface="B Titr" panose="00000700000000000000" pitchFamily="2" charset="-78"/>
              </a:rPr>
              <a:t> </a:t>
            </a:r>
            <a:r>
              <a:rPr lang="ar-SA" sz="2400" dirty="0">
                <a:solidFill>
                  <a:srgbClr val="FF0000"/>
                </a:solidFill>
                <a:cs typeface="B Titr" panose="00000700000000000000" pitchFamily="2" charset="-78"/>
              </a:rPr>
              <a:t>ويال</a:t>
            </a:r>
            <a:r>
              <a:rPr lang="ar-SA" sz="2400" b="1" dirty="0">
                <a:solidFill>
                  <a:srgbClr val="FF0000"/>
                </a:solidFill>
                <a:cs typeface="B Titr" panose="00000700000000000000" pitchFamily="2" charset="-78"/>
              </a:rPr>
              <a:t> </a:t>
            </a:r>
            <a:r>
              <a:rPr lang="ar-SA" sz="2400" dirty="0">
                <a:solidFill>
                  <a:srgbClr val="FF0000"/>
                </a:solidFill>
                <a:cs typeface="B Titr" panose="00000700000000000000" pitchFamily="2" charset="-78"/>
              </a:rPr>
              <a:t>واكسن</a:t>
            </a:r>
            <a:r>
              <a:rPr lang="ar-SA" sz="2400" b="1" dirty="0">
                <a:solidFill>
                  <a:srgbClr val="FF0000"/>
                </a:solidFill>
                <a:cs typeface="B Titr" panose="00000700000000000000" pitchFamily="2" charset="-78"/>
              </a:rPr>
              <a:t> </a:t>
            </a:r>
            <a:r>
              <a:rPr lang="en-GB" sz="2400" b="1" dirty="0">
                <a:solidFill>
                  <a:srgbClr val="FF0000"/>
                </a:solidFill>
                <a:cs typeface="B Titr" panose="00000700000000000000" pitchFamily="2" charset="-78"/>
              </a:rPr>
              <a:t>( VVM )</a:t>
            </a:r>
            <a:endParaRPr lang="en-US" sz="2800" dirty="0">
              <a:solidFill>
                <a:srgbClr val="FF0000"/>
              </a:solidFill>
              <a:cs typeface="B Titr" panose="00000700000000000000" pitchFamily="2" charset="-78"/>
            </a:endParaRPr>
          </a:p>
        </p:txBody>
      </p:sp>
      <p:sp>
        <p:nvSpPr>
          <p:cNvPr id="3" name="Content Placeholder 2"/>
          <p:cNvSpPr>
            <a:spLocks noGrp="1"/>
          </p:cNvSpPr>
          <p:nvPr>
            <p:ph idx="1"/>
          </p:nvPr>
        </p:nvSpPr>
        <p:spPr>
          <a:xfrm>
            <a:off x="539552" y="1600201"/>
            <a:ext cx="8147248" cy="4061048"/>
          </a:xfrm>
        </p:spPr>
        <p:style>
          <a:lnRef idx="2">
            <a:schemeClr val="accent4"/>
          </a:lnRef>
          <a:fillRef idx="1">
            <a:schemeClr val="lt1"/>
          </a:fillRef>
          <a:effectRef idx="0">
            <a:schemeClr val="accent4"/>
          </a:effectRef>
          <a:fontRef idx="minor">
            <a:schemeClr val="dk1"/>
          </a:fontRef>
        </p:style>
        <p:txBody>
          <a:bodyPr>
            <a:normAutofit/>
          </a:bodyPr>
          <a:lstStyle/>
          <a:p>
            <a:pPr marL="0" indent="0" algn="r" rtl="1">
              <a:lnSpc>
                <a:spcPct val="300000"/>
              </a:lnSpc>
              <a:buNone/>
            </a:pPr>
            <a:r>
              <a:rPr lang="fa-IR" sz="2000" b="1" dirty="0">
                <a:solidFill>
                  <a:schemeClr val="dk1"/>
                </a:solidFill>
                <a:cs typeface="B Yagut" pitchFamily="2" charset="-78"/>
              </a:rPr>
              <a:t>سازمان جهانی بهداشت کاربرد شاخص ویال واکسن </a:t>
            </a:r>
            <a:r>
              <a:rPr lang="en-US" sz="2000" b="1" dirty="0">
                <a:solidFill>
                  <a:schemeClr val="dk1"/>
                </a:solidFill>
                <a:cs typeface="B Yagut" pitchFamily="2" charset="-78"/>
              </a:rPr>
              <a:t>(VVM)</a:t>
            </a:r>
            <a:r>
              <a:rPr lang="fa-IR" sz="2000" b="1" dirty="0">
                <a:solidFill>
                  <a:schemeClr val="dk1"/>
                </a:solidFill>
                <a:cs typeface="B Yagut" pitchFamily="2" charset="-78"/>
              </a:rPr>
              <a:t> را بر روی درب یا بدنه ویال واکسن هایی که تأییدیه آن سازمان را دریافت می کنند، الزامی کرده است. </a:t>
            </a:r>
            <a:endParaRPr lang="en-US" sz="2000" b="1" dirty="0">
              <a:solidFill>
                <a:schemeClr val="dk1"/>
              </a:solidFill>
              <a:cs typeface="B Yagut" pitchFamily="2" charset="-78"/>
            </a:endParaRPr>
          </a:p>
        </p:txBody>
      </p:sp>
    </p:spTree>
    <p:extLst>
      <p:ext uri="{BB962C8B-B14F-4D97-AF65-F5344CB8AC3E}">
        <p14:creationId xmlns:p14="http://schemas.microsoft.com/office/powerpoint/2010/main" val="390893151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lstStyle/>
          <a:p>
            <a:pPr lvl="1" algn="ctr" rtl="0">
              <a:spcBef>
                <a:spcPct val="0"/>
              </a:spcBef>
            </a:pPr>
            <a:r>
              <a:rPr lang="fa-IR" sz="2400" b="1" dirty="0">
                <a:solidFill>
                  <a:srgbClr val="FF0000"/>
                </a:solidFill>
                <a:cs typeface="B Titr" pitchFamily="2" charset="-78"/>
              </a:rPr>
              <a:t>اهداف</a:t>
            </a:r>
            <a:r>
              <a:rPr lang="en-US" sz="1600" b="1" dirty="0"/>
              <a:t/>
            </a:r>
            <a:br>
              <a:rPr lang="en-US" sz="1600" b="1" dirty="0"/>
            </a:br>
            <a:endParaRPr lang="en-US" dirty="0"/>
          </a:p>
        </p:txBody>
      </p:sp>
      <p:sp>
        <p:nvSpPr>
          <p:cNvPr id="3" name="Content Placeholder 2"/>
          <p:cNvSpPr>
            <a:spLocks noGrp="1"/>
          </p:cNvSpPr>
          <p:nvPr>
            <p:ph idx="1"/>
          </p:nvPr>
        </p:nvSpPr>
        <p:spPr/>
        <p:style>
          <a:lnRef idx="2">
            <a:schemeClr val="accent4"/>
          </a:lnRef>
          <a:fillRef idx="1">
            <a:schemeClr val="lt1"/>
          </a:fillRef>
          <a:effectRef idx="0">
            <a:schemeClr val="accent4"/>
          </a:effectRef>
          <a:fontRef idx="minor">
            <a:schemeClr val="dk1"/>
          </a:fontRef>
        </p:style>
        <p:txBody>
          <a:bodyPr/>
          <a:lstStyle/>
          <a:p>
            <a:pPr algn="r" rtl="1">
              <a:lnSpc>
                <a:spcPct val="250000"/>
              </a:lnSpc>
            </a:pPr>
            <a:r>
              <a:rPr lang="fa-IR" sz="2000" b="1" dirty="0">
                <a:solidFill>
                  <a:schemeClr val="dk1"/>
                </a:solidFill>
                <a:cs typeface="B Yagut" pitchFamily="2" charset="-78"/>
              </a:rPr>
              <a:t>کارکنان زنجیره سرما و واکسیناتورها که وظیفه نگهداری و حمل و نقل و استفاده از واکسن را عهده دارند باید نحوه خواندن و تفسیر تغییر رنگ شاخص ویال واکسن </a:t>
            </a:r>
            <a:r>
              <a:rPr lang="en-US" sz="2000" b="1" dirty="0">
                <a:solidFill>
                  <a:schemeClr val="dk1"/>
                </a:solidFill>
                <a:cs typeface="B Yagut" pitchFamily="2" charset="-78"/>
              </a:rPr>
              <a:t>(VVM)</a:t>
            </a:r>
            <a:r>
              <a:rPr lang="fa-IR" sz="2000" b="1" dirty="0">
                <a:solidFill>
                  <a:schemeClr val="dk1"/>
                </a:solidFill>
                <a:cs typeface="B Yagut" pitchFamily="2" charset="-78"/>
              </a:rPr>
              <a:t> و اقدامات متناسب با تغییر رنگ آن را بلد باشند</a:t>
            </a:r>
            <a:r>
              <a:rPr lang="fa-IR" sz="2000" dirty="0"/>
              <a:t>.</a:t>
            </a:r>
            <a:endParaRPr lang="en-US" sz="2000" dirty="0"/>
          </a:p>
          <a:p>
            <a:pPr algn="r" rtl="1"/>
            <a:endParaRPr lang="en-US" dirty="0"/>
          </a:p>
        </p:txBody>
      </p:sp>
    </p:spTree>
    <p:extLst>
      <p:ext uri="{BB962C8B-B14F-4D97-AF65-F5344CB8AC3E}">
        <p14:creationId xmlns:p14="http://schemas.microsoft.com/office/powerpoint/2010/main" val="11357870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88640"/>
            <a:ext cx="8424936" cy="6192688"/>
          </a:xfrm>
        </p:spPr>
        <p:style>
          <a:lnRef idx="2">
            <a:schemeClr val="accent4"/>
          </a:lnRef>
          <a:fillRef idx="1">
            <a:schemeClr val="lt1"/>
          </a:fillRef>
          <a:effectRef idx="0">
            <a:schemeClr val="accent4"/>
          </a:effectRef>
          <a:fontRef idx="minor">
            <a:schemeClr val="dk1"/>
          </a:fontRef>
        </p:style>
        <p:txBody>
          <a:bodyPr>
            <a:normAutofit/>
          </a:bodyPr>
          <a:lstStyle/>
          <a:p>
            <a:pPr algn="r" rtl="1"/>
            <a:endParaRPr lang="fa-IR" sz="2400" b="1" dirty="0" smtClean="0">
              <a:solidFill>
                <a:srgbClr val="FF0000"/>
              </a:solidFill>
              <a:cs typeface="B Titr" panose="00000700000000000000" pitchFamily="2" charset="-78"/>
            </a:endParaRPr>
          </a:p>
          <a:p>
            <a:pPr algn="r" rtl="1"/>
            <a:r>
              <a:rPr lang="fa-IR" sz="2400" b="1" dirty="0" smtClean="0">
                <a:solidFill>
                  <a:srgbClr val="FF0000"/>
                </a:solidFill>
                <a:cs typeface="B Titr" panose="00000700000000000000" pitchFamily="2" charset="-78"/>
              </a:rPr>
              <a:t>ثبت </a:t>
            </a:r>
            <a:r>
              <a:rPr lang="fa-IR" sz="2400" b="1" dirty="0">
                <a:solidFill>
                  <a:srgbClr val="FF0000"/>
                </a:solidFill>
                <a:cs typeface="B Titr" panose="00000700000000000000" pitchFamily="2" charset="-78"/>
              </a:rPr>
              <a:t>درجه حرارت در یخچال واکسن  به 2</a:t>
            </a:r>
            <a:r>
              <a:rPr lang="fa-IR" sz="2400" b="1" dirty="0" smtClean="0">
                <a:solidFill>
                  <a:srgbClr val="FF0000"/>
                </a:solidFill>
                <a:cs typeface="B Titr" panose="00000700000000000000" pitchFamily="2" charset="-78"/>
              </a:rPr>
              <a:t> </a:t>
            </a:r>
            <a:r>
              <a:rPr lang="fa-IR" sz="2400" b="1" dirty="0">
                <a:solidFill>
                  <a:srgbClr val="FF0000"/>
                </a:solidFill>
                <a:cs typeface="B Titr" panose="00000700000000000000" pitchFamily="2" charset="-78"/>
              </a:rPr>
              <a:t>دلیل زیر انجام می پذیرد</a:t>
            </a:r>
            <a:r>
              <a:rPr lang="fa-IR" sz="2400" b="1" dirty="0" smtClean="0">
                <a:solidFill>
                  <a:srgbClr val="FF0000"/>
                </a:solidFill>
                <a:cs typeface="B Titr" panose="00000700000000000000" pitchFamily="2" charset="-78"/>
              </a:rPr>
              <a:t>:</a:t>
            </a:r>
          </a:p>
          <a:p>
            <a:pPr algn="r" rtl="1"/>
            <a:endParaRPr lang="en-US" sz="2800" b="1" dirty="0">
              <a:cs typeface="B Titr" panose="00000700000000000000" pitchFamily="2" charset="-78"/>
            </a:endParaRPr>
          </a:p>
          <a:p>
            <a:pPr marL="0" lvl="0" indent="0" algn="r" rtl="1">
              <a:buNone/>
            </a:pPr>
            <a:r>
              <a:rPr lang="fa-IR" sz="2000" b="1" dirty="0">
                <a:cs typeface="B Yagut" pitchFamily="2" charset="-78"/>
              </a:rPr>
              <a:t>1</a:t>
            </a:r>
            <a:r>
              <a:rPr lang="fa-IR" b="1" dirty="0">
                <a:cs typeface="2  Nazanin" panose="00000400000000000000" pitchFamily="2" charset="-78"/>
              </a:rPr>
              <a:t>- بررسی درجه حرارت یخچال ها در محدوده قابل قبول بین (2+ تا 8+)</a:t>
            </a:r>
          </a:p>
          <a:p>
            <a:pPr marL="0" lvl="0" indent="0" algn="r" rtl="1">
              <a:buNone/>
            </a:pPr>
            <a:r>
              <a:rPr lang="fa-IR" b="1" dirty="0">
                <a:cs typeface="2  Nazanin" panose="00000400000000000000" pitchFamily="2" charset="-78"/>
              </a:rPr>
              <a:t> </a:t>
            </a:r>
          </a:p>
          <a:p>
            <a:pPr marL="0" lvl="0" indent="0" algn="r" rtl="1">
              <a:buNone/>
            </a:pPr>
            <a:r>
              <a:rPr lang="fa-IR" b="1" dirty="0">
                <a:cs typeface="2  Nazanin" panose="00000400000000000000" pitchFamily="2" charset="-78"/>
              </a:rPr>
              <a:t>2- تشخیص شرایط آلارم دما که احتمال آسیب واکسن را نشان می دهد.</a:t>
            </a:r>
          </a:p>
          <a:p>
            <a:pPr marL="0" lvl="0" indent="0" algn="r" rtl="1">
              <a:buNone/>
            </a:pPr>
            <a:endParaRPr lang="en-US" sz="2800" b="1" dirty="0"/>
          </a:p>
          <a:p>
            <a:pPr algn="r" rtl="1"/>
            <a:r>
              <a:rPr lang="fa-IR" sz="2400" b="1" dirty="0">
                <a:solidFill>
                  <a:srgbClr val="FF0000"/>
                </a:solidFill>
                <a:cs typeface="B Titr" panose="00000700000000000000" pitchFamily="2" charset="-78"/>
              </a:rPr>
              <a:t>استاندارد های </a:t>
            </a:r>
            <a:r>
              <a:rPr lang="en-US" sz="2400" b="1" dirty="0">
                <a:solidFill>
                  <a:srgbClr val="FF0000"/>
                </a:solidFill>
                <a:cs typeface="B Titr" panose="00000700000000000000" pitchFamily="2" charset="-78"/>
              </a:rPr>
              <a:t>WHO</a:t>
            </a:r>
            <a:r>
              <a:rPr lang="fa-IR" sz="2400" b="1" dirty="0">
                <a:solidFill>
                  <a:srgbClr val="FF0000"/>
                </a:solidFill>
                <a:cs typeface="B Titr" panose="00000700000000000000" pitchFamily="2" charset="-78"/>
              </a:rPr>
              <a:t> برای دستگاه های پایش دمای </a:t>
            </a:r>
            <a:r>
              <a:rPr lang="fa-IR" sz="2400" b="1" dirty="0" smtClean="0">
                <a:solidFill>
                  <a:srgbClr val="FF0000"/>
                </a:solidFill>
                <a:cs typeface="B Titr" panose="00000700000000000000" pitchFamily="2" charset="-78"/>
              </a:rPr>
              <a:t>یخچال</a:t>
            </a:r>
            <a:endParaRPr lang="en-US" sz="1800" b="1" dirty="0" smtClean="0">
              <a:solidFill>
                <a:srgbClr val="FF0000"/>
              </a:solidFill>
              <a:cs typeface="B Titr" panose="00000700000000000000" pitchFamily="2" charset="-78"/>
            </a:endParaRPr>
          </a:p>
          <a:p>
            <a:pPr algn="r" rtl="1">
              <a:lnSpc>
                <a:spcPct val="200000"/>
              </a:lnSpc>
            </a:pPr>
            <a:r>
              <a:rPr lang="fa-IR" sz="2000" b="1" dirty="0">
                <a:cs typeface="2  Nazanin" panose="00000400000000000000" pitchFamily="2" charset="-78"/>
              </a:rPr>
              <a:t>استاندارد تنظیم هشدار پایین: </a:t>
            </a:r>
            <a:r>
              <a:rPr lang="fa-IR" sz="2000" b="1" dirty="0" smtClean="0">
                <a:cs typeface="2  Nazanin" panose="00000400000000000000" pitchFamily="2" charset="-78"/>
              </a:rPr>
              <a:t> بمدت </a:t>
            </a:r>
            <a:r>
              <a:rPr lang="fa-IR" sz="2000" b="1" dirty="0">
                <a:cs typeface="2  Nazanin" panose="00000400000000000000" pitchFamily="2" charset="-78"/>
              </a:rPr>
              <a:t>60 دقیقه در دمای 0.5- درجه سانتی گراد یا کمتر </a:t>
            </a:r>
            <a:endParaRPr lang="en-US" sz="2000" b="1" dirty="0">
              <a:cs typeface="2  Nazanin" panose="00000400000000000000" pitchFamily="2" charset="-78"/>
            </a:endParaRPr>
          </a:p>
          <a:p>
            <a:pPr lvl="0" algn="r" rtl="1">
              <a:lnSpc>
                <a:spcPct val="200000"/>
              </a:lnSpc>
            </a:pPr>
            <a:r>
              <a:rPr lang="fa-IR" sz="2000" b="1" dirty="0">
                <a:cs typeface="2  Nazanin" panose="00000400000000000000" pitchFamily="2" charset="-78"/>
              </a:rPr>
              <a:t>استاندارد تنظیم هشدار بالا </a:t>
            </a:r>
            <a:r>
              <a:rPr lang="fa-IR" sz="2000" b="1" dirty="0" smtClean="0">
                <a:cs typeface="2  Nazanin" panose="00000400000000000000" pitchFamily="2" charset="-78"/>
              </a:rPr>
              <a:t>:  </a:t>
            </a:r>
            <a:r>
              <a:rPr lang="fa-IR" sz="2000" b="1" dirty="0">
                <a:cs typeface="2  Nazanin" panose="00000400000000000000" pitchFamily="2" charset="-78"/>
              </a:rPr>
              <a:t>بیش از 10 ساعت در دمای 8+ درجه سانتی گراد یا بیشتر</a:t>
            </a:r>
            <a:endParaRPr lang="en-US" sz="2000" b="1" dirty="0">
              <a:cs typeface="2  Nazanin" panose="00000400000000000000" pitchFamily="2" charset="-78"/>
            </a:endParaRPr>
          </a:p>
          <a:p>
            <a:pPr marL="0" indent="0" algn="r">
              <a:buNone/>
            </a:pPr>
            <a:endParaRPr lang="en-US" b="1" dirty="0"/>
          </a:p>
        </p:txBody>
      </p:sp>
    </p:spTree>
    <p:extLst>
      <p:ext uri="{BB962C8B-B14F-4D97-AF65-F5344CB8AC3E}">
        <p14:creationId xmlns:p14="http://schemas.microsoft.com/office/powerpoint/2010/main" val="100693985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fa-IR" sz="2800" b="1" dirty="0">
                <a:solidFill>
                  <a:srgbClr val="FF0000"/>
                </a:solidFill>
                <a:cs typeface="B Titr" pitchFamily="2" charset="-78"/>
              </a:rPr>
              <a:t>استفاده از شاخص ويال واكسن</a:t>
            </a:r>
            <a:endParaRPr lang="en-US" sz="2800" dirty="0">
              <a:solidFill>
                <a:srgbClr val="FF0000"/>
              </a:solidFill>
              <a:cs typeface="B Titr" pitchFamily="2" charset="-78"/>
            </a:endParaRPr>
          </a:p>
        </p:txBody>
      </p:sp>
      <p:sp>
        <p:nvSpPr>
          <p:cNvPr id="3" name="Content Placeholder 2"/>
          <p:cNvSpPr>
            <a:spLocks noGrp="1"/>
          </p:cNvSpPr>
          <p:nvPr>
            <p:ph idx="1"/>
          </p:nvPr>
        </p:nvSpPr>
        <p:spPr/>
        <p:style>
          <a:lnRef idx="2">
            <a:schemeClr val="accent4"/>
          </a:lnRef>
          <a:fillRef idx="1">
            <a:schemeClr val="lt1"/>
          </a:fillRef>
          <a:effectRef idx="0">
            <a:schemeClr val="accent4"/>
          </a:effectRef>
          <a:fontRef idx="minor">
            <a:schemeClr val="dk1"/>
          </a:fontRef>
        </p:style>
        <p:txBody>
          <a:bodyPr>
            <a:normAutofit fontScale="92500"/>
          </a:bodyPr>
          <a:lstStyle/>
          <a:p>
            <a:pPr marL="0" indent="0" algn="r">
              <a:lnSpc>
                <a:spcPct val="250000"/>
              </a:lnSpc>
              <a:buNone/>
            </a:pPr>
            <a:r>
              <a:rPr lang="fa-IR" sz="2000" b="1" dirty="0" smtClean="0">
                <a:solidFill>
                  <a:schemeClr val="dk1"/>
                </a:solidFill>
                <a:cs typeface="B Yagut" pitchFamily="2" charset="-78"/>
              </a:rPr>
              <a:t>وقتي كه واكسن ها به سردخانه مركزي واكسن وارد مي شوند </a:t>
            </a:r>
          </a:p>
          <a:p>
            <a:pPr marL="0" indent="0" algn="r">
              <a:lnSpc>
                <a:spcPct val="250000"/>
              </a:lnSpc>
              <a:buNone/>
            </a:pPr>
            <a:r>
              <a:rPr lang="fa-IR" sz="2000" b="1">
                <a:cs typeface="B Yagut" pitchFamily="2" charset="-78"/>
              </a:rPr>
              <a:t> </a:t>
            </a:r>
            <a:r>
              <a:rPr lang="fa-IR" sz="2000" b="1" smtClean="0">
                <a:solidFill>
                  <a:schemeClr val="dk1"/>
                </a:solidFill>
                <a:cs typeface="B Yagut" pitchFamily="2" charset="-78"/>
              </a:rPr>
              <a:t>وقتي </a:t>
            </a:r>
            <a:r>
              <a:rPr lang="fa-IR" sz="2000" b="1" dirty="0" smtClean="0">
                <a:solidFill>
                  <a:schemeClr val="dk1"/>
                </a:solidFill>
                <a:cs typeface="B Yagut" pitchFamily="2" charset="-78"/>
              </a:rPr>
              <a:t>كه واكسن ها از </a:t>
            </a:r>
            <a:r>
              <a:rPr lang="en-US" sz="2000" b="1" dirty="0" smtClean="0">
                <a:solidFill>
                  <a:schemeClr val="dk1"/>
                </a:solidFill>
                <a:cs typeface="B Yagut" pitchFamily="2" charset="-78"/>
              </a:rPr>
              <a:t>.</a:t>
            </a:r>
            <a:r>
              <a:rPr lang="fa-IR" sz="2000" b="1" dirty="0" smtClean="0">
                <a:solidFill>
                  <a:schemeClr val="dk1"/>
                </a:solidFill>
                <a:cs typeface="B Yagut" pitchFamily="2" charset="-78"/>
              </a:rPr>
              <a:t>سردخانه/يخچال به سطوح پايين تر توزيع مي شوند</a:t>
            </a:r>
            <a:endParaRPr lang="en-US" sz="2000" b="1" dirty="0" smtClean="0">
              <a:solidFill>
                <a:schemeClr val="dk1"/>
              </a:solidFill>
              <a:cs typeface="B Yagut" pitchFamily="2" charset="-78"/>
            </a:endParaRPr>
          </a:p>
          <a:p>
            <a:pPr marL="0" indent="0" algn="r">
              <a:lnSpc>
                <a:spcPct val="250000"/>
              </a:lnSpc>
              <a:buNone/>
            </a:pPr>
            <a:r>
              <a:rPr lang="fa-IR" sz="2000" b="1" dirty="0" smtClean="0">
                <a:solidFill>
                  <a:schemeClr val="dk1"/>
                </a:solidFill>
                <a:cs typeface="B Yagut" pitchFamily="2" charset="-78"/>
              </a:rPr>
              <a:t>وقتي </a:t>
            </a:r>
            <a:r>
              <a:rPr lang="fa-IR" sz="2000" b="1" dirty="0">
                <a:solidFill>
                  <a:schemeClr val="dk1"/>
                </a:solidFill>
                <a:cs typeface="B Yagut" pitchFamily="2" charset="-78"/>
              </a:rPr>
              <a:t>واكسن ها توسط سطوح پايين تر دريافت مي شوند</a:t>
            </a:r>
            <a:endParaRPr lang="en-US" sz="2000" b="1" dirty="0">
              <a:solidFill>
                <a:schemeClr val="dk1"/>
              </a:solidFill>
              <a:cs typeface="B Yagut" pitchFamily="2" charset="-78"/>
            </a:endParaRPr>
          </a:p>
          <a:p>
            <a:pPr marL="0" indent="0" algn="r" rtl="1">
              <a:lnSpc>
                <a:spcPct val="250000"/>
              </a:lnSpc>
              <a:buNone/>
            </a:pPr>
            <a:r>
              <a:rPr lang="fa-IR" sz="2000" b="1" dirty="0">
                <a:solidFill>
                  <a:schemeClr val="dk1"/>
                </a:solidFill>
                <a:cs typeface="B Yagut" pitchFamily="2" charset="-78"/>
              </a:rPr>
              <a:t>وقتي واكسن ها تزريق يا تلقيح مي </a:t>
            </a:r>
            <a:r>
              <a:rPr lang="fa-IR" sz="2000" b="1" dirty="0" smtClean="0">
                <a:solidFill>
                  <a:schemeClr val="dk1"/>
                </a:solidFill>
                <a:cs typeface="B Yagut" pitchFamily="2" charset="-78"/>
              </a:rPr>
              <a:t>شوند</a:t>
            </a:r>
            <a:endParaRPr lang="fa-IR" sz="2000" b="1" dirty="0">
              <a:solidFill>
                <a:schemeClr val="dk1"/>
              </a:solidFill>
              <a:cs typeface="B Yagut" pitchFamily="2" charset="-78"/>
            </a:endParaRPr>
          </a:p>
        </p:txBody>
      </p:sp>
    </p:spTree>
    <p:extLst>
      <p:ext uri="{BB962C8B-B14F-4D97-AF65-F5344CB8AC3E}">
        <p14:creationId xmlns:p14="http://schemas.microsoft.com/office/powerpoint/2010/main" val="33353284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pPr rtl="1"/>
            <a:r>
              <a:rPr lang="fa-IR" sz="2400" b="1" dirty="0">
                <a:solidFill>
                  <a:srgbClr val="FF0000"/>
                </a:solidFill>
                <a:cs typeface="B Titr" pitchFamily="2" charset="-78"/>
              </a:rPr>
              <a:t>اطلاعاتي در مورد شاخص ويال واكسن </a:t>
            </a:r>
            <a:r>
              <a:rPr lang="en-US" sz="2400" b="1" dirty="0">
                <a:solidFill>
                  <a:srgbClr val="FF0000"/>
                </a:solidFill>
                <a:cs typeface="B Titr" pitchFamily="2" charset="-78"/>
              </a:rPr>
              <a:t>VVM</a:t>
            </a:r>
            <a:endParaRPr lang="en-US" sz="2400" dirty="0">
              <a:solidFill>
                <a:srgbClr val="FF0000"/>
              </a:solidFill>
              <a:cs typeface="B Titr" pitchFamily="2" charset="-78"/>
            </a:endParaRPr>
          </a:p>
        </p:txBody>
      </p:sp>
      <p:sp>
        <p:nvSpPr>
          <p:cNvPr id="3" name="Content Placeholder 2"/>
          <p:cNvSpPr>
            <a:spLocks noGrp="1"/>
          </p:cNvSpPr>
          <p:nvPr>
            <p:ph idx="1"/>
          </p:nvPr>
        </p:nvSpPr>
        <p:spPr/>
        <p:style>
          <a:lnRef idx="2">
            <a:schemeClr val="accent4"/>
          </a:lnRef>
          <a:fillRef idx="1">
            <a:schemeClr val="lt1"/>
          </a:fillRef>
          <a:effectRef idx="0">
            <a:schemeClr val="accent4"/>
          </a:effectRef>
          <a:fontRef idx="minor">
            <a:schemeClr val="dk1"/>
          </a:fontRef>
        </p:style>
        <p:txBody>
          <a:bodyPr>
            <a:normAutofit fontScale="70000" lnSpcReduction="20000"/>
          </a:bodyPr>
          <a:lstStyle/>
          <a:p>
            <a:pPr lvl="0" algn="justLow" rtl="1">
              <a:lnSpc>
                <a:spcPct val="200000"/>
              </a:lnSpc>
            </a:pPr>
            <a:r>
              <a:rPr lang="fa-IR" sz="2000" b="1" dirty="0">
                <a:solidFill>
                  <a:schemeClr val="dk1"/>
                </a:solidFill>
                <a:cs typeface="B Yagut" pitchFamily="2" charset="-78"/>
              </a:rPr>
              <a:t>شاخص ويال واكسن چيست؟</a:t>
            </a:r>
            <a:endParaRPr lang="en-US" sz="2000" b="1" dirty="0">
              <a:solidFill>
                <a:schemeClr val="dk1"/>
              </a:solidFill>
              <a:cs typeface="B Yagut" pitchFamily="2" charset="-78"/>
            </a:endParaRPr>
          </a:p>
          <a:p>
            <a:pPr algn="justLow" rtl="1">
              <a:lnSpc>
                <a:spcPct val="200000"/>
              </a:lnSpc>
            </a:pPr>
            <a:r>
              <a:rPr lang="fa-IR" sz="2000" b="1" dirty="0">
                <a:solidFill>
                  <a:schemeClr val="dk1"/>
                </a:solidFill>
                <a:cs typeface="B Yagut" pitchFamily="2" charset="-78"/>
              </a:rPr>
              <a:t>شاخص ويال واكسن يك برچسب </a:t>
            </a:r>
            <a:r>
              <a:rPr lang="fa-IR" sz="2000" b="1" u="sng" dirty="0">
                <a:solidFill>
                  <a:srgbClr val="FF0000"/>
                </a:solidFill>
                <a:cs typeface="B Yagut" pitchFamily="2" charset="-78"/>
              </a:rPr>
              <a:t>حساس به حرارت </a:t>
            </a:r>
            <a:r>
              <a:rPr lang="fa-IR" sz="2000" b="1" dirty="0">
                <a:solidFill>
                  <a:schemeClr val="dk1"/>
                </a:solidFill>
                <a:cs typeface="B Yagut" pitchFamily="2" charset="-78"/>
              </a:rPr>
              <a:t>است كه روي ويال نصب مي شود تا به صورت تجمعي ميزان مواجهه با حرارت را نشان دهد.</a:t>
            </a:r>
            <a:endParaRPr lang="en-US" sz="2000" b="1" dirty="0">
              <a:solidFill>
                <a:schemeClr val="dk1"/>
              </a:solidFill>
              <a:cs typeface="B Yagut" pitchFamily="2" charset="-78"/>
            </a:endParaRPr>
          </a:p>
          <a:p>
            <a:pPr lvl="0" algn="justLow" rtl="1">
              <a:lnSpc>
                <a:spcPct val="200000"/>
              </a:lnSpc>
            </a:pPr>
            <a:r>
              <a:rPr lang="fa-IR" sz="2000" b="1" dirty="0">
                <a:solidFill>
                  <a:schemeClr val="dk1"/>
                </a:solidFill>
                <a:cs typeface="B Yagut" pitchFamily="2" charset="-78"/>
              </a:rPr>
              <a:t>چگونه كار مي كند؟</a:t>
            </a:r>
            <a:endParaRPr lang="en-US" sz="2000" b="1" dirty="0">
              <a:solidFill>
                <a:schemeClr val="dk1"/>
              </a:solidFill>
              <a:cs typeface="B Yagut" pitchFamily="2" charset="-78"/>
            </a:endParaRPr>
          </a:p>
          <a:p>
            <a:pPr algn="justLow" rtl="1">
              <a:lnSpc>
                <a:spcPct val="200000"/>
              </a:lnSpc>
            </a:pPr>
            <a:r>
              <a:rPr lang="fa-IR" sz="2000" b="1" dirty="0">
                <a:solidFill>
                  <a:schemeClr val="dk1"/>
                </a:solidFill>
                <a:cs typeface="B Yagut" pitchFamily="2" charset="-78"/>
              </a:rPr>
              <a:t>تركيب اثرات حرارت و زمان سبب تيره تر شدن تدريجي مربع داخل دايره به صورت </a:t>
            </a:r>
            <a:r>
              <a:rPr lang="fa-IR" sz="2000" b="1" u="sng" dirty="0">
                <a:solidFill>
                  <a:srgbClr val="FF0000"/>
                </a:solidFill>
                <a:cs typeface="B Yagut" pitchFamily="2" charset="-78"/>
              </a:rPr>
              <a:t>غير قابل برگشت </a:t>
            </a:r>
            <a:r>
              <a:rPr lang="fa-IR" sz="2000" b="1" dirty="0">
                <a:solidFill>
                  <a:schemeClr val="dk1"/>
                </a:solidFill>
                <a:cs typeface="B Yagut" pitchFamily="2" charset="-78"/>
              </a:rPr>
              <a:t>مي شود. هرچه حرارت كمتر باشد اين تيره تر شدن ديرتر رخ مي دهد حرارت بيشتر شود اين فرايند سريعتر رخ مي دهد.</a:t>
            </a:r>
            <a:endParaRPr lang="en-US" sz="2000" b="1" dirty="0">
              <a:solidFill>
                <a:schemeClr val="dk1"/>
              </a:solidFill>
              <a:cs typeface="B Yagut" pitchFamily="2" charset="-78"/>
            </a:endParaRPr>
          </a:p>
          <a:p>
            <a:pPr algn="r"/>
            <a:endParaRPr lang="en-US" dirty="0"/>
          </a:p>
        </p:txBody>
      </p:sp>
    </p:spTree>
    <p:extLst>
      <p:ext uri="{BB962C8B-B14F-4D97-AF65-F5344CB8AC3E}">
        <p14:creationId xmlns:p14="http://schemas.microsoft.com/office/powerpoint/2010/main" val="141800848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style>
          <a:lnRef idx="2">
            <a:schemeClr val="accent2"/>
          </a:lnRef>
          <a:fillRef idx="1">
            <a:schemeClr val="lt1"/>
          </a:fillRef>
          <a:effectRef idx="0">
            <a:schemeClr val="accent2"/>
          </a:effectRef>
          <a:fontRef idx="minor">
            <a:schemeClr val="dk1"/>
          </a:fontRef>
        </p:style>
        <p:txBody>
          <a:bodyPr>
            <a:normAutofit/>
          </a:bodyPr>
          <a:lstStyle/>
          <a:p>
            <a:r>
              <a:rPr lang="fa-IR" sz="2400" b="1" dirty="0" smtClean="0">
                <a:solidFill>
                  <a:srgbClr val="FF0000"/>
                </a:solidFill>
                <a:cs typeface="B Titr" pitchFamily="2" charset="-78"/>
              </a:rPr>
              <a:t>معایب شاخص ویال واکسن </a:t>
            </a:r>
            <a:endParaRPr lang="en-US" sz="2400" dirty="0">
              <a:solidFill>
                <a:srgbClr val="FF0000"/>
              </a:solidFill>
              <a:cs typeface="B Titr" pitchFamily="2" charset="-78"/>
            </a:endParaRPr>
          </a:p>
        </p:txBody>
      </p:sp>
      <p:sp>
        <p:nvSpPr>
          <p:cNvPr id="3" name="Content Placeholder 2"/>
          <p:cNvSpPr>
            <a:spLocks noGrp="1"/>
          </p:cNvSpPr>
          <p:nvPr>
            <p:ph idx="1"/>
          </p:nvPr>
        </p:nvSpPr>
        <p:spPr>
          <a:xfrm>
            <a:off x="467544" y="1412776"/>
            <a:ext cx="8208912" cy="5256584"/>
          </a:xfrm>
        </p:spPr>
        <p:style>
          <a:lnRef idx="2">
            <a:schemeClr val="accent4"/>
          </a:lnRef>
          <a:fillRef idx="1">
            <a:schemeClr val="lt1"/>
          </a:fillRef>
          <a:effectRef idx="0">
            <a:schemeClr val="accent4"/>
          </a:effectRef>
          <a:fontRef idx="minor">
            <a:schemeClr val="dk1"/>
          </a:fontRef>
        </p:style>
        <p:txBody>
          <a:bodyPr/>
          <a:lstStyle/>
          <a:p>
            <a:pPr algn="r" rtl="1">
              <a:lnSpc>
                <a:spcPct val="250000"/>
              </a:lnSpc>
            </a:pPr>
            <a:r>
              <a:rPr lang="fa-IR" sz="2000" b="1" dirty="0">
                <a:solidFill>
                  <a:srgbClr val="FF0000"/>
                </a:solidFill>
                <a:cs typeface="B Yagut" pitchFamily="2" charset="-78"/>
              </a:rPr>
              <a:t>نمي تواند </a:t>
            </a:r>
            <a:r>
              <a:rPr lang="fa-IR" sz="2000" b="1" dirty="0">
                <a:solidFill>
                  <a:schemeClr val="dk1"/>
                </a:solidFill>
                <a:cs typeface="B Yagut" pitchFamily="2" charset="-78"/>
              </a:rPr>
              <a:t>مستقيماً </a:t>
            </a:r>
            <a:r>
              <a:rPr lang="fa-IR" sz="2000" b="1" dirty="0">
                <a:solidFill>
                  <a:srgbClr val="FF0000"/>
                </a:solidFill>
                <a:cs typeface="B Yagut" pitchFamily="2" charset="-78"/>
              </a:rPr>
              <a:t>اثربخشي واكسن </a:t>
            </a:r>
            <a:r>
              <a:rPr lang="fa-IR" sz="2000" b="1" dirty="0">
                <a:solidFill>
                  <a:schemeClr val="dk1"/>
                </a:solidFill>
                <a:cs typeface="B Yagut" pitchFamily="2" charset="-78"/>
              </a:rPr>
              <a:t>را اندازه گيري كند ولي درجه حرارت و زمان مواجهه را نشان مي دهد. </a:t>
            </a:r>
            <a:endParaRPr lang="en-US" sz="2000" b="1" dirty="0">
              <a:solidFill>
                <a:schemeClr val="dk1"/>
              </a:solidFill>
              <a:cs typeface="B Yagut" pitchFamily="2" charset="-78"/>
            </a:endParaRPr>
          </a:p>
          <a:p>
            <a:pPr algn="r" rtl="1">
              <a:lnSpc>
                <a:spcPct val="250000"/>
              </a:lnSpc>
            </a:pPr>
            <a:r>
              <a:rPr lang="fa-IR" sz="2000" b="1" dirty="0">
                <a:solidFill>
                  <a:schemeClr val="dk1"/>
                </a:solidFill>
                <a:cs typeface="B Yagut" pitchFamily="2" charset="-78"/>
              </a:rPr>
              <a:t>بسياري از </a:t>
            </a:r>
            <a:r>
              <a:rPr lang="fa-IR" sz="2000" b="1" u="sng" dirty="0">
                <a:solidFill>
                  <a:srgbClr val="FF0000"/>
                </a:solidFill>
                <a:cs typeface="B Yagut" pitchFamily="2" charset="-78"/>
              </a:rPr>
              <a:t>واكسن هاي مايع در اثر يخ زدن </a:t>
            </a:r>
            <a:r>
              <a:rPr lang="fa-IR" sz="2000" b="1" dirty="0">
                <a:solidFill>
                  <a:schemeClr val="dk1"/>
                </a:solidFill>
                <a:cs typeface="B Yagut" pitchFamily="2" charset="-78"/>
              </a:rPr>
              <a:t>آسيب مي بينند و </a:t>
            </a:r>
            <a:r>
              <a:rPr lang="fa-IR" sz="2000" b="1" u="sng" dirty="0">
                <a:solidFill>
                  <a:srgbClr val="FF0000"/>
                </a:solidFill>
                <a:cs typeface="B Yagut" pitchFamily="2" charset="-78"/>
              </a:rPr>
              <a:t>شاخص ويال واكسن هيچ اطلاعاتي</a:t>
            </a:r>
            <a:r>
              <a:rPr lang="fa-IR" sz="2000" b="1" dirty="0">
                <a:solidFill>
                  <a:schemeClr val="dk1"/>
                </a:solidFill>
                <a:cs typeface="B Yagut" pitchFamily="2" charset="-78"/>
              </a:rPr>
              <a:t> در اين زمينه </a:t>
            </a:r>
            <a:r>
              <a:rPr lang="fa-IR" sz="2000" b="1" u="sng" dirty="0">
                <a:solidFill>
                  <a:srgbClr val="FF0000"/>
                </a:solidFill>
                <a:cs typeface="B Yagut" pitchFamily="2" charset="-78"/>
              </a:rPr>
              <a:t>نمي دهد</a:t>
            </a:r>
            <a:r>
              <a:rPr lang="fa-IR" sz="2000" u="sng" dirty="0">
                <a:solidFill>
                  <a:srgbClr val="FF0000"/>
                </a:solidFill>
                <a:cs typeface="B Yagut" pitchFamily="2" charset="-78"/>
              </a:rPr>
              <a:t>. </a:t>
            </a:r>
            <a:endParaRPr lang="en-US" sz="2000" u="sng" dirty="0">
              <a:solidFill>
                <a:srgbClr val="FF0000"/>
              </a:solidFill>
              <a:cs typeface="B Yagut" pitchFamily="2" charset="-78"/>
            </a:endParaRPr>
          </a:p>
          <a:p>
            <a:pPr algn="r"/>
            <a:endParaRPr lang="en-US" dirty="0"/>
          </a:p>
        </p:txBody>
      </p:sp>
    </p:spTree>
    <p:extLst>
      <p:ext uri="{BB962C8B-B14F-4D97-AF65-F5344CB8AC3E}">
        <p14:creationId xmlns:p14="http://schemas.microsoft.com/office/powerpoint/2010/main" val="235305996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fontScale="90000"/>
          </a:bodyPr>
          <a:lstStyle/>
          <a:p>
            <a:pPr lvl="0"/>
            <a:r>
              <a:rPr lang="fa-IR" sz="2700" b="1" dirty="0" smtClean="0">
                <a:solidFill>
                  <a:srgbClr val="FF0000"/>
                </a:solidFill>
                <a:cs typeface="B Titr" pitchFamily="2" charset="-78"/>
              </a:rPr>
              <a:t/>
            </a:r>
            <a:br>
              <a:rPr lang="fa-IR" sz="2700" b="1" dirty="0" smtClean="0">
                <a:solidFill>
                  <a:srgbClr val="FF0000"/>
                </a:solidFill>
                <a:cs typeface="B Titr" pitchFamily="2" charset="-78"/>
              </a:rPr>
            </a:br>
            <a:r>
              <a:rPr lang="fa-IR" sz="2700" b="1" dirty="0" smtClean="0">
                <a:solidFill>
                  <a:srgbClr val="FF0000"/>
                </a:solidFill>
                <a:cs typeface="B Titr" pitchFamily="2" charset="-78"/>
              </a:rPr>
              <a:t>مراحل </a:t>
            </a:r>
            <a:r>
              <a:rPr lang="fa-IR" sz="2700" b="1" dirty="0">
                <a:solidFill>
                  <a:srgbClr val="FF0000"/>
                </a:solidFill>
                <a:cs typeface="B Titr" pitchFamily="2" charset="-78"/>
              </a:rPr>
              <a:t>شاخص ويال واكسن چيست؟</a:t>
            </a:r>
            <a:r>
              <a:rPr lang="en-US" dirty="0"/>
              <a:t/>
            </a:r>
            <a:br>
              <a:rPr lang="en-US" dirty="0"/>
            </a:br>
            <a:endParaRPr lang="en-US" dirty="0"/>
          </a:p>
        </p:txBody>
      </p:sp>
      <p:sp>
        <p:nvSpPr>
          <p:cNvPr id="3" name="Content Placeholder 2"/>
          <p:cNvSpPr>
            <a:spLocks noGrp="1"/>
          </p:cNvSpPr>
          <p:nvPr>
            <p:ph idx="1"/>
          </p:nvPr>
        </p:nvSpPr>
        <p:spPr/>
        <p:style>
          <a:lnRef idx="2">
            <a:schemeClr val="accent4"/>
          </a:lnRef>
          <a:fillRef idx="1">
            <a:schemeClr val="lt1"/>
          </a:fillRef>
          <a:effectRef idx="0">
            <a:schemeClr val="accent4"/>
          </a:effectRef>
          <a:fontRef idx="minor">
            <a:schemeClr val="dk1"/>
          </a:fontRef>
        </p:style>
        <p:txBody>
          <a:bodyPr>
            <a:normAutofit fontScale="92500" lnSpcReduction="10000"/>
          </a:bodyPr>
          <a:lstStyle/>
          <a:p>
            <a:pPr marL="0" indent="0" algn="justLow" rtl="1">
              <a:lnSpc>
                <a:spcPct val="250000"/>
              </a:lnSpc>
              <a:buNone/>
            </a:pPr>
            <a:r>
              <a:rPr lang="fa-IR" sz="2400" b="1" u="sng" dirty="0">
                <a:solidFill>
                  <a:srgbClr val="FF0000"/>
                </a:solidFill>
                <a:cs typeface="B Yagut" pitchFamily="2" charset="-78"/>
              </a:rPr>
              <a:t>دو مرحله :</a:t>
            </a:r>
          </a:p>
          <a:p>
            <a:pPr algn="justLow" rtl="1">
              <a:lnSpc>
                <a:spcPct val="250000"/>
              </a:lnSpc>
            </a:pPr>
            <a:r>
              <a:rPr lang="fa-IR" sz="2000" b="1" dirty="0">
                <a:solidFill>
                  <a:schemeClr val="dk1"/>
                </a:solidFill>
                <a:cs typeface="B Yagut" pitchFamily="2" charset="-78"/>
              </a:rPr>
              <a:t>مرحله قابل مصرف كه مربع داخلي روشن تر از دايره اطراف </a:t>
            </a:r>
            <a:r>
              <a:rPr lang="fa-IR" sz="2000" b="1" dirty="0" smtClean="0">
                <a:solidFill>
                  <a:schemeClr val="dk1"/>
                </a:solidFill>
                <a:cs typeface="B Yagut" pitchFamily="2" charset="-78"/>
              </a:rPr>
              <a:t>است.</a:t>
            </a:r>
            <a:endParaRPr lang="fa-IR" sz="2000" b="1" dirty="0">
              <a:solidFill>
                <a:schemeClr val="dk1"/>
              </a:solidFill>
              <a:cs typeface="B Yagut" pitchFamily="2" charset="-78"/>
            </a:endParaRPr>
          </a:p>
          <a:p>
            <a:pPr algn="justLow" rtl="1">
              <a:lnSpc>
                <a:spcPct val="250000"/>
              </a:lnSpc>
            </a:pPr>
            <a:r>
              <a:rPr lang="fa-IR" sz="2000" b="1" dirty="0">
                <a:solidFill>
                  <a:schemeClr val="dk1"/>
                </a:solidFill>
                <a:cs typeface="B Yagut" pitchFamily="2" charset="-78"/>
              </a:rPr>
              <a:t>مرحله غير قابل مصرف كه مربع داخلي همرنگ دايره بيروني شده و يا پر رنگتر است. زماني كه </a:t>
            </a:r>
            <a:r>
              <a:rPr lang="fa-IR" sz="2000" b="1" dirty="0" smtClean="0">
                <a:solidFill>
                  <a:schemeClr val="dk1"/>
                </a:solidFill>
                <a:cs typeface="B Yagut" pitchFamily="2" charset="-78"/>
              </a:rPr>
              <a:t>رنگ </a:t>
            </a:r>
            <a:r>
              <a:rPr lang="fa-IR" sz="2000" b="1" dirty="0">
                <a:solidFill>
                  <a:schemeClr val="dk1"/>
                </a:solidFill>
                <a:cs typeface="B Yagut" pitchFamily="2" charset="-78"/>
              </a:rPr>
              <a:t>مربع دقيقا با دايره اطراف يكي مي شود.</a:t>
            </a:r>
            <a:endParaRPr lang="en-US" sz="2000" b="1" dirty="0">
              <a:solidFill>
                <a:schemeClr val="dk1"/>
              </a:solidFill>
              <a:cs typeface="B Yagut" pitchFamily="2" charset="-78"/>
            </a:endParaRPr>
          </a:p>
          <a:p>
            <a:pPr algn="r" rtl="1"/>
            <a:endParaRPr lang="en-US" dirty="0"/>
          </a:p>
        </p:txBody>
      </p:sp>
    </p:spTree>
    <p:extLst>
      <p:ext uri="{BB962C8B-B14F-4D97-AF65-F5344CB8AC3E}">
        <p14:creationId xmlns:p14="http://schemas.microsoft.com/office/powerpoint/2010/main" val="129499436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85800" y="1254125"/>
            <a:ext cx="7772400" cy="657225"/>
          </a:xfrm>
        </p:spPr>
        <p:txBody>
          <a:bodyPr/>
          <a:lstStyle/>
          <a:p>
            <a:pPr eaLnBrk="1" hangingPunct="1"/>
            <a:r>
              <a:rPr lang="en-US" altLang="en-US" sz="4800" b="1" dirty="0" smtClean="0">
                <a:solidFill>
                  <a:srgbClr val="5106C0"/>
                </a:solidFill>
              </a:rPr>
              <a:t>VVM</a:t>
            </a:r>
          </a:p>
        </p:txBody>
      </p:sp>
      <p:sp>
        <p:nvSpPr>
          <p:cNvPr id="7171" name="Rectangle 3"/>
          <p:cNvSpPr>
            <a:spLocks noGrp="1" noChangeArrowheads="1"/>
          </p:cNvSpPr>
          <p:nvPr>
            <p:ph type="body" idx="1"/>
          </p:nvPr>
        </p:nvSpPr>
        <p:spPr/>
        <p:txBody>
          <a:bodyPr/>
          <a:lstStyle/>
          <a:p>
            <a:pPr algn="r" rtl="1" eaLnBrk="1" hangingPunct="1">
              <a:buClr>
                <a:srgbClr val="FF0066"/>
              </a:buClr>
              <a:buFont typeface="Wingdings" panose="05000000000000000000" pitchFamily="2" charset="2"/>
              <a:buChar char="v"/>
            </a:pPr>
            <a:r>
              <a:rPr lang="en-US" altLang="en-US" sz="2800" b="1" dirty="0" smtClean="0">
                <a:solidFill>
                  <a:srgbClr val="003300"/>
                </a:solidFill>
              </a:rPr>
              <a:t>TIME </a:t>
            </a:r>
            <a:r>
              <a:rPr lang="en-US" altLang="en-US" sz="2800" b="1" dirty="0" smtClean="0">
                <a:solidFill>
                  <a:srgbClr val="003300"/>
                </a:solidFill>
                <a:latin typeface="Times New Roman" panose="02020603050405020304" pitchFamily="18" charset="0"/>
              </a:rPr>
              <a:t>–</a:t>
            </a:r>
            <a:r>
              <a:rPr lang="en-US" altLang="en-US" sz="2800" b="1" dirty="0" smtClean="0">
                <a:solidFill>
                  <a:srgbClr val="003300"/>
                </a:solidFill>
              </a:rPr>
              <a:t> TEMPERATURE </a:t>
            </a:r>
            <a:r>
              <a:rPr lang="en-US" altLang="en-US" sz="2800" b="1" dirty="0" smtClean="0">
                <a:solidFill>
                  <a:srgbClr val="003300"/>
                </a:solidFill>
                <a:latin typeface="Times New Roman" panose="02020603050405020304" pitchFamily="18" charset="0"/>
              </a:rPr>
              <a:t>–</a:t>
            </a:r>
            <a:r>
              <a:rPr lang="en-US" altLang="en-US" sz="2800" b="1" dirty="0" smtClean="0">
                <a:solidFill>
                  <a:srgbClr val="003300"/>
                </a:solidFill>
              </a:rPr>
              <a:t> SENSITIVE</a:t>
            </a:r>
          </a:p>
          <a:p>
            <a:pPr algn="r" rtl="1" eaLnBrk="1" hangingPunct="1"/>
            <a:endParaRPr lang="en-US" altLang="en-US" dirty="0" smtClean="0"/>
          </a:p>
          <a:p>
            <a:pPr algn="r" rtl="1" eaLnBrk="1" hangingPunct="1">
              <a:buClr>
                <a:srgbClr val="FF0066"/>
              </a:buClr>
              <a:buFont typeface="Wingdings" panose="05000000000000000000" pitchFamily="2" charset="2"/>
              <a:buChar char="v"/>
            </a:pPr>
            <a:r>
              <a:rPr lang="ar-SA" altLang="en-US" b="1" dirty="0" smtClean="0">
                <a:solidFill>
                  <a:srgbClr val="003300"/>
                </a:solidFill>
                <a:cs typeface="Lotus" panose="00000400000000000000" pitchFamily="2" charset="-78"/>
              </a:rPr>
              <a:t>تغييرات رنگ آن تدريجي و غير قابل برگشت</a:t>
            </a:r>
            <a:r>
              <a:rPr lang="en-US" altLang="en-US" b="1" dirty="0" smtClean="0">
                <a:solidFill>
                  <a:srgbClr val="003300"/>
                </a:solidFill>
                <a:cs typeface="Lotus" panose="00000400000000000000" pitchFamily="2" charset="-78"/>
              </a:rPr>
              <a:t> </a:t>
            </a:r>
            <a:r>
              <a:rPr lang="ar-SA" altLang="en-US" b="1" dirty="0" smtClean="0">
                <a:solidFill>
                  <a:srgbClr val="003300"/>
                </a:solidFill>
                <a:cs typeface="Lotus" panose="00000400000000000000" pitchFamily="2" charset="-78"/>
              </a:rPr>
              <a:t>است</a:t>
            </a:r>
            <a:r>
              <a:rPr lang="en-US" altLang="en-US" b="1" dirty="0" smtClean="0">
                <a:solidFill>
                  <a:srgbClr val="003300"/>
                </a:solidFill>
                <a:cs typeface="Lotus" panose="00000400000000000000" pitchFamily="2" charset="-78"/>
              </a:rPr>
              <a:t> </a:t>
            </a:r>
            <a:r>
              <a:rPr lang="ar-SA" altLang="en-US" b="1" dirty="0" smtClean="0">
                <a:solidFill>
                  <a:srgbClr val="003300"/>
                </a:solidFill>
                <a:cs typeface="Lotus" panose="00000400000000000000" pitchFamily="2" charset="-78"/>
              </a:rPr>
              <a:t> </a:t>
            </a:r>
          </a:p>
          <a:p>
            <a:pPr algn="r" rtl="1" eaLnBrk="1" hangingPunct="1"/>
            <a:endParaRPr lang="ar-SA" altLang="en-US" b="1" dirty="0" smtClean="0">
              <a:solidFill>
                <a:srgbClr val="003300"/>
              </a:solidFill>
              <a:cs typeface="Lotus" panose="00000400000000000000" pitchFamily="2" charset="-78"/>
            </a:endParaRPr>
          </a:p>
          <a:p>
            <a:pPr algn="r" rtl="1" eaLnBrk="1" hangingPunct="1">
              <a:buClr>
                <a:srgbClr val="FF0066"/>
              </a:buClr>
              <a:buFont typeface="Wingdings" panose="05000000000000000000" pitchFamily="2" charset="2"/>
              <a:buChar char="v"/>
            </a:pPr>
            <a:r>
              <a:rPr lang="ar-SA" altLang="en-US" b="1" dirty="0" smtClean="0">
                <a:solidFill>
                  <a:srgbClr val="003300"/>
                </a:solidFill>
                <a:cs typeface="Lotus" panose="00000400000000000000" pitchFamily="2" charset="-78"/>
              </a:rPr>
              <a:t>روي  ويال واكسن قرار مي گيرد </a:t>
            </a:r>
          </a:p>
          <a:p>
            <a:pPr algn="r" rtl="1" eaLnBrk="1" hangingPunct="1"/>
            <a:r>
              <a:rPr lang="fa-IR" altLang="en-US" b="1" dirty="0" smtClean="0">
                <a:solidFill>
                  <a:srgbClr val="003300"/>
                </a:solidFill>
                <a:cs typeface="Lotus" panose="00000400000000000000" pitchFamily="2" charset="-78"/>
              </a:rPr>
              <a:t>4 نوع </a:t>
            </a:r>
            <a:r>
              <a:rPr lang="en-US" altLang="en-US" b="1" dirty="0" smtClean="0">
                <a:solidFill>
                  <a:srgbClr val="003300"/>
                </a:solidFill>
                <a:cs typeface="Lotus" panose="00000400000000000000" pitchFamily="2" charset="-78"/>
              </a:rPr>
              <a:t>VVM</a:t>
            </a:r>
            <a:r>
              <a:rPr lang="fa-IR" altLang="en-US" b="1" dirty="0" smtClean="0">
                <a:solidFill>
                  <a:srgbClr val="003300"/>
                </a:solidFill>
                <a:cs typeface="Lotus" panose="00000400000000000000" pitchFamily="2" charset="-78"/>
              </a:rPr>
              <a:t> در حال حاضر موجود است</a:t>
            </a:r>
            <a:r>
              <a:rPr lang="ar-SA" altLang="en-US" dirty="0" smtClean="0"/>
              <a:t> </a:t>
            </a:r>
            <a:r>
              <a:rPr lang="fa-IR" altLang="en-US" dirty="0" smtClean="0"/>
              <a:t>(30،14،7،2 )</a:t>
            </a:r>
            <a:endParaRPr lang="en-US" altLang="en-US" dirty="0" smtClean="0"/>
          </a:p>
          <a:p>
            <a:pPr algn="r" rtl="1" eaLnBrk="1" hangingPunct="1"/>
            <a:endParaRPr lang="fa-IR" altLang="en-US" b="1" dirty="0" smtClean="0">
              <a:solidFill>
                <a:srgbClr val="003300"/>
              </a:solidFill>
              <a:cs typeface="Lotus" panose="00000400000000000000" pitchFamily="2" charset="-78"/>
            </a:endParaRPr>
          </a:p>
        </p:txBody>
      </p:sp>
    </p:spTree>
    <p:extLst>
      <p:ext uri="{BB962C8B-B14F-4D97-AF65-F5344CB8AC3E}">
        <p14:creationId xmlns:p14="http://schemas.microsoft.com/office/powerpoint/2010/main" val="10059734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dissolve">
                                      <p:cBhvr>
                                        <p:cTn id="7" dur="500"/>
                                        <p:tgtEl>
                                          <p:spTgt spid="7171">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171">
                                            <p:txEl>
                                              <p:pRg st="2" end="2"/>
                                            </p:txEl>
                                          </p:spTgt>
                                        </p:tgtEl>
                                        <p:attrNameLst>
                                          <p:attrName>style.visibility</p:attrName>
                                        </p:attrNameLst>
                                      </p:cBhvr>
                                      <p:to>
                                        <p:strVal val="visible"/>
                                      </p:to>
                                    </p:set>
                                    <p:animEffect transition="in" filter="dissolve">
                                      <p:cBhvr>
                                        <p:cTn id="10" dur="500"/>
                                        <p:tgtEl>
                                          <p:spTgt spid="7171">
                                            <p:txEl>
                                              <p:pRg st="2" end="2"/>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7171">
                                            <p:txEl>
                                              <p:pRg st="4" end="4"/>
                                            </p:txEl>
                                          </p:spTgt>
                                        </p:tgtEl>
                                        <p:attrNameLst>
                                          <p:attrName>style.visibility</p:attrName>
                                        </p:attrNameLst>
                                      </p:cBhvr>
                                      <p:to>
                                        <p:strVal val="visible"/>
                                      </p:to>
                                    </p:set>
                                    <p:animEffect transition="in" filter="dissolve">
                                      <p:cBhvr>
                                        <p:cTn id="13" dur="500"/>
                                        <p:tgtEl>
                                          <p:spTgt spid="7171">
                                            <p:txEl>
                                              <p:pRg st="4" end="4"/>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7171">
                                            <p:txEl>
                                              <p:pRg st="5" end="5"/>
                                            </p:txEl>
                                          </p:spTgt>
                                        </p:tgtEl>
                                        <p:attrNameLst>
                                          <p:attrName>style.visibility</p:attrName>
                                        </p:attrNameLst>
                                      </p:cBhvr>
                                      <p:to>
                                        <p:strVal val="visible"/>
                                      </p:to>
                                    </p:set>
                                    <p:animEffect transition="in" filter="dissolve">
                                      <p:cBhvr>
                                        <p:cTn id="18" dur="500"/>
                                        <p:tgtEl>
                                          <p:spTgt spid="71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72414" y="908720"/>
            <a:ext cx="3799171" cy="5400600"/>
          </a:xfrm>
          <a:prstGeom prst="rect">
            <a:avLst/>
          </a:prstGeom>
        </p:spPr>
      </p:pic>
    </p:spTree>
    <p:extLst>
      <p:ext uri="{BB962C8B-B14F-4D97-AF65-F5344CB8AC3E}">
        <p14:creationId xmlns:p14="http://schemas.microsoft.com/office/powerpoint/2010/main" val="275667802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1340768"/>
            <a:ext cx="6624736" cy="4248472"/>
          </a:xfrm>
          <a:prstGeom prst="rect">
            <a:avLst/>
          </a:prstGeom>
        </p:spPr>
      </p:pic>
    </p:spTree>
    <p:extLst>
      <p:ext uri="{BB962C8B-B14F-4D97-AF65-F5344CB8AC3E}">
        <p14:creationId xmlns:p14="http://schemas.microsoft.com/office/powerpoint/2010/main" val="140918862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818" name="Group 2"/>
          <p:cNvGraphicFramePr>
            <a:graphicFrameLocks noGrp="1"/>
          </p:cNvGraphicFramePr>
          <p:nvPr>
            <p:extLst>
              <p:ext uri="{D42A27DB-BD31-4B8C-83A1-F6EECF244321}">
                <p14:modId xmlns:p14="http://schemas.microsoft.com/office/powerpoint/2010/main" val="2875720425"/>
              </p:ext>
            </p:extLst>
          </p:nvPr>
        </p:nvGraphicFramePr>
        <p:xfrm>
          <a:off x="971600" y="1052737"/>
          <a:ext cx="7344816" cy="4752529"/>
        </p:xfrm>
        <a:graphic>
          <a:graphicData uri="http://schemas.openxmlformats.org/drawingml/2006/table">
            <a:tbl>
              <a:tblPr/>
              <a:tblGrid>
                <a:gridCol w="2660345">
                  <a:extLst>
                    <a:ext uri="{9D8B030D-6E8A-4147-A177-3AD203B41FA5}">
                      <a16:colId xmlns:a16="http://schemas.microsoft.com/office/drawing/2014/main" val="20000"/>
                    </a:ext>
                  </a:extLst>
                </a:gridCol>
                <a:gridCol w="1600735">
                  <a:extLst>
                    <a:ext uri="{9D8B030D-6E8A-4147-A177-3AD203B41FA5}">
                      <a16:colId xmlns:a16="http://schemas.microsoft.com/office/drawing/2014/main" val="20001"/>
                    </a:ext>
                  </a:extLst>
                </a:gridCol>
                <a:gridCol w="1458096">
                  <a:extLst>
                    <a:ext uri="{9D8B030D-6E8A-4147-A177-3AD203B41FA5}">
                      <a16:colId xmlns:a16="http://schemas.microsoft.com/office/drawing/2014/main" val="20002"/>
                    </a:ext>
                  </a:extLst>
                </a:gridCol>
                <a:gridCol w="1625640">
                  <a:extLst>
                    <a:ext uri="{9D8B030D-6E8A-4147-A177-3AD203B41FA5}">
                      <a16:colId xmlns:a16="http://schemas.microsoft.com/office/drawing/2014/main" val="20003"/>
                    </a:ext>
                  </a:extLst>
                </a:gridCol>
              </a:tblGrid>
              <a:tr h="844894">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Category</a:t>
                      </a:r>
                      <a:endParaRPr kumimoji="0" lang="en-US" sz="1000" b="0" i="0" u="none" strike="noStrike" cap="none" normalizeH="0" baseline="0" dirty="0" smtClean="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14400" algn="l"/>
                          <a:tab pos="-457200" algn="l"/>
                        </a:tabLst>
                      </a:pPr>
                      <a:r>
                        <a:rPr kumimoji="0" lang="en-US" sz="9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(Vaccine stability)</a:t>
                      </a:r>
                      <a:endParaRPr kumimoji="0" lang="en-US"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txBody>
                  <a:tcPr horzOverflow="overflow">
                    <a:lnL w="9525" cap="flat" cmpd="sng" algn="ctr">
                      <a:solidFill>
                        <a:srgbClr val="000000"/>
                      </a:solidFill>
                      <a:prstDash val="solid"/>
                      <a:round/>
                      <a:headEnd type="none" w="med" len="med"/>
                      <a:tailEnd type="none" w="med" len="med"/>
                    </a:lnL>
                    <a:lnR w="25400" cap="flat" cmpd="sng" algn="ctr">
                      <a:solidFill>
                        <a:srgbClr val="FFFFFF"/>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Days to end-point at +37 °C</a:t>
                      </a:r>
                      <a:endParaRPr kumimoji="0" lang="en-GB"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txBody>
                  <a:tcPr horzOverflow="overflow">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Days to end-point at +25 °C</a:t>
                      </a:r>
                      <a:endParaRPr kumimoji="0" lang="en-GB"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txBody>
                  <a:tcPr horzOverflow="overflow">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Time to end-point at +5 °C </a:t>
                      </a:r>
                      <a:endParaRPr kumimoji="0" lang="en-GB"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txBody>
                  <a:tcPr horzOverflow="overflow">
                    <a:lnL w="25400" cap="flat" cmpd="sng" algn="ctr">
                      <a:solidFill>
                        <a:srgbClr val="FFFFFF"/>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CCCCCC"/>
                    </a:solidFill>
                  </a:tcPr>
                </a:tc>
                <a:extLst>
                  <a:ext uri="{0D108BD9-81ED-4DB2-BD59-A6C34878D82A}">
                    <a16:rowId xmlns:a16="http://schemas.microsoft.com/office/drawing/2014/main" val="10000"/>
                  </a:ext>
                </a:extLst>
              </a:tr>
              <a:tr h="844894">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VVM30</a:t>
                      </a:r>
                      <a:endParaRPr kumimoji="0" lang="en-US" sz="1000" b="0" i="0" u="none" strike="noStrike" cap="none" normalizeH="0" baseline="0" dirty="0" smtClean="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14400" algn="l"/>
                          <a:tab pos="-457200" algn="l"/>
                        </a:tabLst>
                      </a:pPr>
                      <a:r>
                        <a:rPr kumimoji="0" lang="en-US" sz="9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(High stability)</a:t>
                      </a:r>
                      <a:endParaRPr kumimoji="0" lang="en-US"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txBody>
                  <a:tcPr horzOverflow="overflow">
                    <a:lnL w="9525" cap="flat" cmpd="sng" algn="ctr">
                      <a:solidFill>
                        <a:srgbClr val="000000"/>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30</a:t>
                      </a:r>
                      <a:endParaRPr kumimoji="0" lang="en-US" sz="18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193</a:t>
                      </a:r>
                      <a:endParaRPr kumimoji="0" lang="en-US" sz="18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&gt; 4 years</a:t>
                      </a:r>
                      <a:endParaRPr kumimoji="0" lang="en-US" sz="18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25400" cap="flat" cmpd="sng" algn="ctr">
                      <a:solidFill>
                        <a:srgbClr val="FFFFFF"/>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1"/>
                  </a:ext>
                </a:extLst>
              </a:tr>
              <a:tr h="844894">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VVM14</a:t>
                      </a:r>
                      <a:endParaRPr kumimoji="0" lang="en-US" sz="1000" b="0" i="0" u="none" strike="noStrike" cap="none" normalizeH="0" baseline="0" dirty="0" smtClean="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14400" algn="l"/>
                          <a:tab pos="-457200" algn="l"/>
                        </a:tabLst>
                      </a:pPr>
                      <a:r>
                        <a:rPr kumimoji="0" lang="en-US" sz="9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(Medium stability)</a:t>
                      </a:r>
                      <a:endParaRPr kumimoji="0" lang="en-US"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txBody>
                  <a:tcPr horzOverflow="overflow">
                    <a:lnL w="9525" cap="flat" cmpd="sng" algn="ctr">
                      <a:solidFill>
                        <a:srgbClr val="000000"/>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14</a:t>
                      </a:r>
                      <a:endParaRPr kumimoji="0" lang="en-US" sz="18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  90</a:t>
                      </a:r>
                      <a:endParaRPr kumimoji="0" lang="en-US" sz="18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&gt; 3 years</a:t>
                      </a:r>
                      <a:endParaRPr kumimoji="0" lang="en-US" sz="18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25400" cap="flat" cmpd="sng" algn="ctr">
                      <a:solidFill>
                        <a:srgbClr val="FFFFFF"/>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CCCCCC"/>
                    </a:solidFill>
                  </a:tcPr>
                </a:tc>
                <a:extLst>
                  <a:ext uri="{0D108BD9-81ED-4DB2-BD59-A6C34878D82A}">
                    <a16:rowId xmlns:a16="http://schemas.microsoft.com/office/drawing/2014/main" val="10002"/>
                  </a:ext>
                </a:extLst>
              </a:tr>
              <a:tr h="844894">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VVM7</a:t>
                      </a:r>
                      <a:endParaRPr kumimoji="0" lang="en-US" sz="1000" b="0" i="0" u="none" strike="noStrike" cap="none" normalizeH="0" baseline="0" dirty="0" smtClean="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14400" algn="l"/>
                          <a:tab pos="-457200" algn="l"/>
                        </a:tabLst>
                      </a:pPr>
                      <a:r>
                        <a:rPr kumimoji="0" lang="en-US" sz="9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(Moderate stability)</a:t>
                      </a:r>
                      <a:endParaRPr kumimoji="0" lang="en-US"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txBody>
                  <a:tcPr horzOverflow="overflow">
                    <a:lnL w="9525" cap="flat" cmpd="sng" algn="ctr">
                      <a:solidFill>
                        <a:srgbClr val="000000"/>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7</a:t>
                      </a:r>
                      <a:endParaRPr kumimoji="0" lang="en-US"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txBody>
                  <a:tcPr horzOverflow="overflow">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45</a:t>
                      </a:r>
                      <a:endParaRPr kumimoji="0" lang="en-US"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txBody>
                  <a:tcPr horzOverflow="overflow">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&gt; 2 years</a:t>
                      </a:r>
                      <a:endParaRPr kumimoji="0" lang="en-US" sz="18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25400" cap="flat" cmpd="sng" algn="ctr">
                      <a:solidFill>
                        <a:srgbClr val="FFFFFF"/>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3"/>
                  </a:ext>
                </a:extLst>
              </a:tr>
              <a:tr h="844894">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VVM2</a:t>
                      </a:r>
                      <a:endParaRPr kumimoji="0" lang="en-US" sz="1000" b="0" i="0" u="none" strike="noStrike" cap="none" normalizeH="0" baseline="0" dirty="0" smtClean="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14400" algn="l"/>
                          <a:tab pos="-457200" algn="l"/>
                        </a:tabLst>
                      </a:pPr>
                      <a:r>
                        <a:rPr kumimoji="0" lang="en-US" sz="9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(Least stable)</a:t>
                      </a:r>
                      <a:endParaRPr kumimoji="0" lang="en-US"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txBody>
                  <a:tcPr horzOverflow="overflow">
                    <a:lnL w="9525" cap="flat" cmpd="sng" algn="ctr">
                      <a:solidFill>
                        <a:srgbClr val="000000"/>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2</a:t>
                      </a:r>
                      <a:endParaRPr kumimoji="0" lang="en-US"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txBody>
                  <a:tcPr horzOverflow="overflow">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NA*</a:t>
                      </a:r>
                      <a:endParaRPr kumimoji="0" lang="en-US" sz="18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457200" algn="l"/>
                        </a:tabLst>
                      </a:pPr>
                      <a:r>
                        <a:rPr kumimoji="0" lang="en-US" sz="9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225 days</a:t>
                      </a:r>
                      <a:endParaRPr kumimoji="0" lang="en-US" sz="18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25400" cap="flat" cmpd="sng" algn="ctr">
                      <a:solidFill>
                        <a:srgbClr val="FFFFFF"/>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lnTlToBr>
                      <a:noFill/>
                    </a:lnTlToBr>
                    <a:lnBlToTr>
                      <a:noFill/>
                    </a:lnBlToTr>
                    <a:solidFill>
                      <a:srgbClr val="CCCCCC"/>
                    </a:solidFill>
                  </a:tcPr>
                </a:tc>
                <a:extLst>
                  <a:ext uri="{0D108BD9-81ED-4DB2-BD59-A6C34878D82A}">
                    <a16:rowId xmlns:a16="http://schemas.microsoft.com/office/drawing/2014/main" val="10004"/>
                  </a:ext>
                </a:extLst>
              </a:tr>
              <a:tr h="528059">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tab pos="431800" algn="l"/>
                          <a:tab pos="3060700" algn="l"/>
                        </a:tabLst>
                      </a:pPr>
                      <a:r>
                        <a:rPr kumimoji="0" lang="en-GB" sz="9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*VVM (</a:t>
                      </a:r>
                      <a:r>
                        <a:rPr kumimoji="0" lang="en-GB" sz="900" b="0" i="1"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Arrhenius</a:t>
                      </a:r>
                      <a:r>
                        <a:rPr kumimoji="0" lang="en-GB" sz="9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reaction rates determined at two temperature points</a:t>
                      </a:r>
                      <a:endParaRPr kumimoji="0" lang="en-GB"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FFFFFF"/>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2F2F2"/>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780383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99592" y="764704"/>
            <a:ext cx="7344816" cy="5126318"/>
          </a:xfrm>
          <a:prstGeom prst="rect">
            <a:avLst/>
          </a:prstGeom>
        </p:spPr>
      </p:pic>
    </p:spTree>
    <p:extLst>
      <p:ext uri="{BB962C8B-B14F-4D97-AF65-F5344CB8AC3E}">
        <p14:creationId xmlns:p14="http://schemas.microsoft.com/office/powerpoint/2010/main" val="13992960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idx="1"/>
          </p:nvPr>
        </p:nvSpPr>
        <p:spPr/>
        <p:txBody>
          <a:bodyPr>
            <a:normAutofit/>
          </a:bodyPr>
          <a:lstStyle/>
          <a:p>
            <a:r>
              <a:rPr lang="fa-IR" sz="4800" b="1" dirty="0" smtClean="0">
                <a:solidFill>
                  <a:srgbClr val="FF0000"/>
                </a:solidFill>
                <a:cs typeface="2  Shadi" panose="00000400000000000000" pitchFamily="2" charset="-78"/>
              </a:rPr>
              <a:t>پیروز باشید </a:t>
            </a:r>
            <a:endParaRPr lang="en-US" sz="4800" b="1" dirty="0">
              <a:solidFill>
                <a:srgbClr val="FF0000"/>
              </a:solidFill>
              <a:cs typeface="2  Shadi"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6864" y="906873"/>
            <a:ext cx="6798735" cy="3097860"/>
          </a:xfrm>
          <a:prstGeom prst="ellipse">
            <a:avLst/>
          </a:prstGeom>
          <a:ln>
            <a:noFill/>
          </a:ln>
          <a:effectLst>
            <a:softEdge rad="112500"/>
          </a:effectLst>
        </p:spPr>
      </p:pic>
    </p:spTree>
    <p:extLst>
      <p:ext uri="{BB962C8B-B14F-4D97-AF65-F5344CB8AC3E}">
        <p14:creationId xmlns:p14="http://schemas.microsoft.com/office/powerpoint/2010/main" val="21841471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style>
          <a:lnRef idx="2">
            <a:schemeClr val="accent4"/>
          </a:lnRef>
          <a:fillRef idx="1">
            <a:schemeClr val="lt1"/>
          </a:fillRef>
          <a:effectRef idx="0">
            <a:schemeClr val="accent4"/>
          </a:effectRef>
          <a:fontRef idx="minor">
            <a:schemeClr val="dk1"/>
          </a:fontRef>
        </p:style>
        <p:txBody>
          <a:bodyPr>
            <a:normAutofit fontScale="90000"/>
          </a:bodyPr>
          <a:lstStyle/>
          <a:p>
            <a:pPr lvl="0"/>
            <a:r>
              <a:rPr lang="fa-IR" b="1" dirty="0" smtClean="0">
                <a:cs typeface="B Titr" panose="00000700000000000000" pitchFamily="2" charset="-78"/>
              </a:rPr>
              <a:t/>
            </a:r>
            <a:br>
              <a:rPr lang="fa-IR" b="1" dirty="0" smtClean="0">
                <a:cs typeface="B Titr" panose="00000700000000000000" pitchFamily="2" charset="-78"/>
              </a:rPr>
            </a:br>
            <a:r>
              <a:rPr lang="fa-IR" b="1" dirty="0" smtClean="0">
                <a:solidFill>
                  <a:srgbClr val="FF0000"/>
                </a:solidFill>
                <a:cs typeface="B Titr" panose="00000700000000000000" pitchFamily="2" charset="-78"/>
              </a:rPr>
              <a:t>ملزومات </a:t>
            </a:r>
            <a:r>
              <a:rPr lang="fa-IR" b="1" dirty="0">
                <a:solidFill>
                  <a:srgbClr val="FF0000"/>
                </a:solidFill>
                <a:cs typeface="B Titr" panose="00000700000000000000" pitchFamily="2" charset="-78"/>
              </a:rPr>
              <a:t>و تجهیزات مرتبط </a:t>
            </a:r>
            <a:r>
              <a:rPr lang="en-US" b="1" dirty="0">
                <a:cs typeface="B Titr" panose="00000700000000000000" pitchFamily="2" charset="-78"/>
              </a:rPr>
              <a:t/>
            </a:r>
            <a:br>
              <a:rPr lang="en-US" b="1" dirty="0">
                <a:cs typeface="B Titr" panose="00000700000000000000" pitchFamily="2" charset="-78"/>
              </a:rPr>
            </a:br>
            <a:endParaRPr lang="en-US" b="1" dirty="0">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53637412"/>
              </p:ext>
            </p:extLst>
          </p:nvPr>
        </p:nvGraphicFramePr>
        <p:xfrm>
          <a:off x="179511" y="1340766"/>
          <a:ext cx="8784977" cy="4824538"/>
        </p:xfrm>
        <a:graphic>
          <a:graphicData uri="http://schemas.openxmlformats.org/drawingml/2006/table">
            <a:tbl>
              <a:tblPr rtl="1" firstRow="1" firstCol="1" bandRow="1">
                <a:tableStyleId>{5C22544A-7EE6-4342-B048-85BDC9FD1C3A}</a:tableStyleId>
              </a:tblPr>
              <a:tblGrid>
                <a:gridCol w="2580481">
                  <a:extLst>
                    <a:ext uri="{9D8B030D-6E8A-4147-A177-3AD203B41FA5}">
                      <a16:colId xmlns:a16="http://schemas.microsoft.com/office/drawing/2014/main" val="20000"/>
                    </a:ext>
                  </a:extLst>
                </a:gridCol>
                <a:gridCol w="2945688">
                  <a:extLst>
                    <a:ext uri="{9D8B030D-6E8A-4147-A177-3AD203B41FA5}">
                      <a16:colId xmlns:a16="http://schemas.microsoft.com/office/drawing/2014/main" val="20001"/>
                    </a:ext>
                  </a:extLst>
                </a:gridCol>
                <a:gridCol w="3258808">
                  <a:extLst>
                    <a:ext uri="{9D8B030D-6E8A-4147-A177-3AD203B41FA5}">
                      <a16:colId xmlns:a16="http://schemas.microsoft.com/office/drawing/2014/main" val="20002"/>
                    </a:ext>
                  </a:extLst>
                </a:gridCol>
              </a:tblGrid>
              <a:tr h="556466">
                <a:tc rowSpan="2">
                  <a:txBody>
                    <a:bodyPr/>
                    <a:lstStyle/>
                    <a:p>
                      <a:pPr algn="ctr" rtl="1">
                        <a:lnSpc>
                          <a:spcPct val="150000"/>
                        </a:lnSpc>
                        <a:spcBef>
                          <a:spcPts val="600"/>
                        </a:spcBef>
                        <a:spcAft>
                          <a:spcPts val="600"/>
                        </a:spcAft>
                      </a:pPr>
                      <a:r>
                        <a:rPr lang="fa-IR" sz="2000" b="1" dirty="0">
                          <a:solidFill>
                            <a:schemeClr val="tx1"/>
                          </a:solidFill>
                          <a:effectLst/>
                          <a:cs typeface="B Titr" panose="00000700000000000000" pitchFamily="2" charset="-78"/>
                        </a:rPr>
                        <a:t>تجهیزات </a:t>
                      </a:r>
                      <a:r>
                        <a:rPr lang="fa-IR" sz="1800" b="1" dirty="0">
                          <a:solidFill>
                            <a:schemeClr val="tx1"/>
                          </a:solidFill>
                          <a:effectLst/>
                          <a:cs typeface="B Titr" panose="00000700000000000000" pitchFamily="2" charset="-78"/>
                        </a:rPr>
                        <a:t>زنجیره </a:t>
                      </a:r>
                      <a:r>
                        <a:rPr lang="fa-IR" sz="2000" b="1" dirty="0">
                          <a:solidFill>
                            <a:schemeClr val="tx1"/>
                          </a:solidFill>
                          <a:effectLst/>
                          <a:cs typeface="B Titr" panose="00000700000000000000" pitchFamily="2" charset="-78"/>
                        </a:rPr>
                        <a:t>سرما</a:t>
                      </a:r>
                      <a:endParaRPr lang="en-US" sz="2000" b="1" dirty="0">
                        <a:solidFill>
                          <a:schemeClr val="tx1"/>
                        </a:solidFill>
                        <a:effectLst/>
                        <a:latin typeface="Calibri"/>
                        <a:ea typeface="Times New Roman"/>
                        <a:cs typeface="B Titr" panose="000007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rtl="1">
                        <a:lnSpc>
                          <a:spcPct val="150000"/>
                        </a:lnSpc>
                        <a:spcBef>
                          <a:spcPts val="600"/>
                        </a:spcBef>
                        <a:spcAft>
                          <a:spcPts val="600"/>
                        </a:spcAft>
                      </a:pPr>
                      <a:r>
                        <a:rPr lang="fa-IR" sz="2000" b="1" dirty="0">
                          <a:solidFill>
                            <a:schemeClr val="tx1"/>
                          </a:solidFill>
                          <a:effectLst/>
                          <a:cs typeface="B Titr" panose="00000700000000000000" pitchFamily="2" charset="-78"/>
                        </a:rPr>
                        <a:t>دستگاه های پایش درجه حرارت</a:t>
                      </a:r>
                      <a:endParaRPr lang="en-US" sz="2000" b="1" dirty="0">
                        <a:solidFill>
                          <a:schemeClr val="tx1"/>
                        </a:solidFill>
                        <a:effectLst/>
                        <a:latin typeface="Calibri"/>
                        <a:ea typeface="Times New Roman"/>
                        <a:cs typeface="B Titr" panose="000007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extLst>
                  <a:ext uri="{0D108BD9-81ED-4DB2-BD59-A6C34878D82A}">
                    <a16:rowId xmlns:a16="http://schemas.microsoft.com/office/drawing/2014/main" val="10000"/>
                  </a:ext>
                </a:extLst>
              </a:tr>
              <a:tr h="556466">
                <a:tc vMerge="1">
                  <a:txBody>
                    <a:bodyPr/>
                    <a:lstStyle/>
                    <a:p>
                      <a:endParaRPr lang="en-US"/>
                    </a:p>
                  </a:txBody>
                  <a:tcPr/>
                </a:tc>
                <a:tc>
                  <a:txBody>
                    <a:bodyPr/>
                    <a:lstStyle/>
                    <a:p>
                      <a:pPr algn="ctr" rtl="1">
                        <a:lnSpc>
                          <a:spcPct val="150000"/>
                        </a:lnSpc>
                        <a:spcBef>
                          <a:spcPts val="600"/>
                        </a:spcBef>
                        <a:spcAft>
                          <a:spcPts val="600"/>
                        </a:spcAft>
                      </a:pPr>
                      <a:r>
                        <a:rPr lang="fa-IR" sz="2000" b="1" dirty="0">
                          <a:effectLst/>
                          <a:cs typeface="B Titr" panose="00000700000000000000" pitchFamily="2" charset="-78"/>
                        </a:rPr>
                        <a:t>دستگاه های توصیه شده</a:t>
                      </a:r>
                      <a:endParaRPr lang="en-US" sz="2000" b="1" dirty="0">
                        <a:effectLst/>
                        <a:latin typeface="Calibri"/>
                        <a:ea typeface="Times New Roman"/>
                        <a:cs typeface="B Titr" panose="000007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lnSpc>
                          <a:spcPct val="150000"/>
                        </a:lnSpc>
                        <a:spcBef>
                          <a:spcPts val="600"/>
                        </a:spcBef>
                        <a:spcAft>
                          <a:spcPts val="600"/>
                        </a:spcAft>
                      </a:pPr>
                      <a:r>
                        <a:rPr lang="fa-IR" sz="2000" b="1" dirty="0">
                          <a:effectLst/>
                          <a:cs typeface="B Titr" panose="00000700000000000000" pitchFamily="2" charset="-78"/>
                        </a:rPr>
                        <a:t>حداقل نیاز</a:t>
                      </a:r>
                      <a:endParaRPr lang="en-US" sz="2000" b="1" dirty="0">
                        <a:effectLst/>
                        <a:latin typeface="Calibri"/>
                        <a:ea typeface="Times New Roman"/>
                        <a:cs typeface="B Titr" panose="000007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11606">
                <a:tc>
                  <a:txBody>
                    <a:bodyPr/>
                    <a:lstStyle/>
                    <a:p>
                      <a:pPr algn="ctr" rtl="1">
                        <a:lnSpc>
                          <a:spcPct val="150000"/>
                        </a:lnSpc>
                        <a:spcBef>
                          <a:spcPts val="600"/>
                        </a:spcBef>
                        <a:spcAft>
                          <a:spcPts val="600"/>
                        </a:spcAft>
                      </a:pPr>
                      <a:r>
                        <a:rPr lang="fa-IR" sz="1800" b="1" dirty="0">
                          <a:solidFill>
                            <a:schemeClr val="tx1"/>
                          </a:solidFill>
                          <a:effectLst/>
                          <a:cs typeface="B Titr" panose="00000700000000000000" pitchFamily="2" charset="-78"/>
                        </a:rPr>
                        <a:t>یخچال های واکسن در سطوح مراکز بهداشتی درمانی و </a:t>
                      </a:r>
                      <a:r>
                        <a:rPr lang="fa-IR" sz="1800" b="1" dirty="0" smtClean="0">
                          <a:solidFill>
                            <a:schemeClr val="tx1"/>
                          </a:solidFill>
                          <a:effectLst/>
                          <a:cs typeface="B Titr" panose="00000700000000000000" pitchFamily="2" charset="-78"/>
                        </a:rPr>
                        <a:t>           خانه </a:t>
                      </a:r>
                      <a:r>
                        <a:rPr lang="fa-IR" sz="1800" b="1" dirty="0">
                          <a:solidFill>
                            <a:schemeClr val="tx1"/>
                          </a:solidFill>
                          <a:effectLst/>
                          <a:cs typeface="B Titr" panose="00000700000000000000" pitchFamily="2" charset="-78"/>
                        </a:rPr>
                        <a:t>های بهداشت </a:t>
                      </a:r>
                      <a:endParaRPr lang="en-US" sz="1800" b="1" dirty="0">
                        <a:solidFill>
                          <a:schemeClr val="tx1"/>
                        </a:solidFill>
                        <a:effectLst/>
                        <a:latin typeface="Calibri"/>
                        <a:ea typeface="Times New Roman"/>
                        <a:cs typeface="B Titr" panose="000007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lvl="0" indent="-342900" algn="r" rtl="1">
                        <a:lnSpc>
                          <a:spcPct val="150000"/>
                        </a:lnSpc>
                        <a:spcBef>
                          <a:spcPts val="600"/>
                        </a:spcBef>
                        <a:spcAft>
                          <a:spcPts val="600"/>
                        </a:spcAft>
                        <a:buFont typeface="Symbol"/>
                        <a:buChar char=""/>
                      </a:pPr>
                      <a:r>
                        <a:rPr lang="fa-IR" sz="1600" b="1" dirty="0">
                          <a:effectLst/>
                          <a:cs typeface="B Yagut" pitchFamily="2" charset="-78"/>
                        </a:rPr>
                        <a:t>دماسنج های میله ای الکلی</a:t>
                      </a:r>
                      <a:endParaRPr lang="en-US" sz="1600" b="1" dirty="0">
                        <a:effectLst/>
                        <a:cs typeface="B Yagut" pitchFamily="2" charset="-78"/>
                      </a:endParaRPr>
                    </a:p>
                    <a:p>
                      <a:pPr marL="342900" lvl="0" indent="-342900" algn="r" rtl="1">
                        <a:lnSpc>
                          <a:spcPct val="150000"/>
                        </a:lnSpc>
                        <a:spcBef>
                          <a:spcPts val="600"/>
                        </a:spcBef>
                        <a:spcAft>
                          <a:spcPts val="600"/>
                        </a:spcAft>
                        <a:buFont typeface="Symbol"/>
                        <a:buChar char=""/>
                      </a:pPr>
                      <a:r>
                        <a:rPr lang="fa-IR" sz="1600" b="1" dirty="0">
                          <a:effectLst/>
                          <a:cs typeface="B Yagut" pitchFamily="2" charset="-78"/>
                        </a:rPr>
                        <a:t>دستگاه های الکترونیکی 30 روزه ثبت دمای </a:t>
                      </a:r>
                      <a:r>
                        <a:rPr lang="fa-IR" sz="1600" b="1" dirty="0" smtClean="0">
                          <a:effectLst/>
                          <a:cs typeface="B Yagut" pitchFamily="2" charset="-78"/>
                        </a:rPr>
                        <a:t>یخچال( دیتا لاگر)</a:t>
                      </a:r>
                    </a:p>
                    <a:p>
                      <a:pPr marL="342900" lvl="0" indent="-342900" algn="r" rtl="1">
                        <a:lnSpc>
                          <a:spcPct val="150000"/>
                        </a:lnSpc>
                        <a:spcBef>
                          <a:spcPts val="600"/>
                        </a:spcBef>
                        <a:spcAft>
                          <a:spcPts val="600"/>
                        </a:spcAft>
                        <a:buFont typeface="Symbol"/>
                        <a:buChar char=""/>
                      </a:pPr>
                      <a:endParaRPr lang="fa-IR" sz="1600" b="1" dirty="0" smtClean="0">
                        <a:effectLst/>
                        <a:cs typeface="B Yagut" pitchFamily="2" charset="-78"/>
                      </a:endParaRPr>
                    </a:p>
                    <a:p>
                      <a:pPr marL="342900" lvl="0" indent="-342900" algn="r" rtl="1">
                        <a:lnSpc>
                          <a:spcPct val="150000"/>
                        </a:lnSpc>
                        <a:spcBef>
                          <a:spcPts val="600"/>
                        </a:spcBef>
                        <a:spcAft>
                          <a:spcPts val="600"/>
                        </a:spcAft>
                        <a:buFont typeface="Symbol"/>
                        <a:buChar char=""/>
                      </a:pPr>
                      <a:r>
                        <a:rPr lang="fa-IR" sz="1600" b="1" dirty="0" smtClean="0">
                          <a:effectLst/>
                          <a:cs typeface="B Yagut" pitchFamily="2" charset="-78"/>
                        </a:rPr>
                        <a:t>دستگاه فریزای( هشداردهنده)</a:t>
                      </a:r>
                      <a:endParaRPr lang="en-US" sz="1600" b="1" dirty="0">
                        <a:effectLst/>
                        <a:cs typeface="B Yagut"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lvl="0" indent="-342900" algn="r" rtl="1">
                        <a:lnSpc>
                          <a:spcPct val="150000"/>
                        </a:lnSpc>
                        <a:spcBef>
                          <a:spcPts val="600"/>
                        </a:spcBef>
                        <a:spcAft>
                          <a:spcPts val="600"/>
                        </a:spcAft>
                        <a:buFont typeface="Symbol"/>
                        <a:buChar char=""/>
                      </a:pPr>
                      <a:r>
                        <a:rPr lang="fa-IR" sz="1600" b="1" dirty="0">
                          <a:effectLst/>
                          <a:cs typeface="B Yagut" pitchFamily="2" charset="-78"/>
                        </a:rPr>
                        <a:t>دماسنج های </a:t>
                      </a:r>
                      <a:r>
                        <a:rPr lang="fa-IR" sz="1600" b="1" dirty="0" smtClean="0">
                          <a:effectLst/>
                          <a:cs typeface="B Yagut" pitchFamily="2" charset="-78"/>
                        </a:rPr>
                        <a:t>جیوه ایی یا </a:t>
                      </a:r>
                      <a:r>
                        <a:rPr lang="fa-IR" sz="1600" b="1" dirty="0">
                          <a:effectLst/>
                          <a:cs typeface="B Yagut" pitchFamily="2" charset="-78"/>
                        </a:rPr>
                        <a:t>عقربه ای</a:t>
                      </a:r>
                      <a:endParaRPr lang="en-US" sz="1600" b="1" dirty="0">
                        <a:effectLst/>
                        <a:cs typeface="B Yagut" pitchFamily="2" charset="-78"/>
                      </a:endParaRPr>
                    </a:p>
                    <a:p>
                      <a:pPr marL="342900" lvl="0" indent="-342900" algn="r" rtl="1">
                        <a:lnSpc>
                          <a:spcPct val="150000"/>
                        </a:lnSpc>
                        <a:spcBef>
                          <a:spcPts val="600"/>
                        </a:spcBef>
                        <a:spcAft>
                          <a:spcPts val="600"/>
                        </a:spcAft>
                        <a:buFont typeface="Symbol"/>
                        <a:buChar char=""/>
                      </a:pPr>
                      <a:r>
                        <a:rPr lang="fa-IR" sz="1600" b="1" dirty="0">
                          <a:effectLst/>
                          <a:cs typeface="B Yagut" pitchFamily="2" charset="-78"/>
                        </a:rPr>
                        <a:t>دستگاه های الکترونیکی 30 روزه ثبت دمای یخچال</a:t>
                      </a:r>
                      <a:endParaRPr lang="en-US" sz="1600" b="1" dirty="0">
                        <a:effectLst/>
                        <a:cs typeface="B Yagut" pitchFamily="2" charset="-78"/>
                      </a:endParaRPr>
                    </a:p>
                    <a:p>
                      <a:pPr algn="r" rtl="1">
                        <a:lnSpc>
                          <a:spcPct val="150000"/>
                        </a:lnSpc>
                        <a:spcBef>
                          <a:spcPts val="600"/>
                        </a:spcBef>
                        <a:spcAft>
                          <a:spcPts val="600"/>
                        </a:spcAft>
                      </a:pPr>
                      <a:r>
                        <a:rPr lang="fa-IR" sz="1600" b="1" dirty="0">
                          <a:effectLst/>
                          <a:cs typeface="B Yagut" pitchFamily="2" charset="-78"/>
                        </a:rPr>
                        <a:t> </a:t>
                      </a:r>
                      <a:r>
                        <a:rPr lang="fa-IR" sz="1600" b="1" dirty="0" smtClean="0">
                          <a:effectLst/>
                          <a:cs typeface="B Yagut" pitchFamily="2" charset="-78"/>
                        </a:rPr>
                        <a:t>یک</a:t>
                      </a:r>
                      <a:r>
                        <a:rPr lang="fa-IR" sz="1600" b="1" baseline="0" dirty="0" smtClean="0">
                          <a:effectLst/>
                          <a:cs typeface="B Yagut" pitchFamily="2" charset="-78"/>
                        </a:rPr>
                        <a:t> دستگاه</a:t>
                      </a:r>
                      <a:endParaRPr lang="en-US" sz="1600" b="1" dirty="0">
                        <a:effectLst/>
                        <a:latin typeface="Calibri"/>
                        <a:ea typeface="Times New Roman"/>
                        <a:cs typeface="B Yagut"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5948274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ChangeArrowheads="1"/>
          </p:cNvSpPr>
          <p:nvPr/>
        </p:nvSpPr>
        <p:spPr bwMode="auto">
          <a:xfrm>
            <a:off x="539552" y="692696"/>
            <a:ext cx="8229600" cy="873125"/>
          </a:xfrm>
          <a:prstGeom prst="rect">
            <a:avLst/>
          </a:prstGeom>
          <a:ln/>
          <a:extLst/>
        </p:spPr>
        <p:style>
          <a:lnRef idx="2">
            <a:schemeClr val="accent2"/>
          </a:lnRef>
          <a:fillRef idx="1">
            <a:schemeClr val="lt1"/>
          </a:fillRef>
          <a:effectRef idx="0">
            <a:schemeClr val="accent2"/>
          </a:effectRef>
          <a:fontRef idx="minor">
            <a:schemeClr val="dk1"/>
          </a:fontRef>
        </p:style>
        <p:txBody>
          <a:bodyPr anchor="ctr" anchorCtr="1"/>
          <a:lstStyle/>
          <a:p>
            <a:pPr algn="ctr"/>
            <a:r>
              <a:rPr kumimoji="0" lang="en-US" sz="3600" dirty="0">
                <a:solidFill>
                  <a:schemeClr val="hlink"/>
                </a:solidFill>
                <a:latin typeface="Verdana" pitchFamily="34" charset="0"/>
              </a:rPr>
              <a:t>Type of Vaccine Thermometer</a:t>
            </a:r>
          </a:p>
        </p:txBody>
      </p:sp>
      <p:pic>
        <p:nvPicPr>
          <p:cNvPr id="3075" name="Picture 3" descr="F:\زنجیره سرما\۲۰۱۷۰۱۰۸_۱۳۳۶۰۳.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2235" y="1916832"/>
            <a:ext cx="8136904"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114059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Sumi Painting">
  <a:themeElements>
    <a:clrScheme name="Sumi Painting 1">
      <a:dk1>
        <a:srgbClr val="545472"/>
      </a:dk1>
      <a:lt1>
        <a:srgbClr val="FFFFFF"/>
      </a:lt1>
      <a:dk2>
        <a:srgbClr val="660066"/>
      </a:dk2>
      <a:lt2>
        <a:srgbClr val="9797B7"/>
      </a:lt2>
      <a:accent1>
        <a:srgbClr val="A7CCD9"/>
      </a:accent1>
      <a:accent2>
        <a:srgbClr val="C7C7DF"/>
      </a:accent2>
      <a:accent3>
        <a:srgbClr val="FFFFFF"/>
      </a:accent3>
      <a:accent4>
        <a:srgbClr val="464660"/>
      </a:accent4>
      <a:accent5>
        <a:srgbClr val="D0E2E9"/>
      </a:accent5>
      <a:accent6>
        <a:srgbClr val="B4B4CA"/>
      </a:accent6>
      <a:hlink>
        <a:srgbClr val="9595FF"/>
      </a:hlink>
      <a:folHlink>
        <a:srgbClr val="8888AE"/>
      </a:folHlink>
    </a:clrScheme>
    <a:fontScheme name="Sumi Painting">
      <a:majorFont>
        <a:latin typeface="Tahoma"/>
        <a:ea typeface=""/>
        <a:cs typeface="Times New Roman"/>
      </a:majorFont>
      <a:minorFont>
        <a:latin typeface="Tahoma"/>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charset="0"/>
            <a:cs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charset="0"/>
            <a:cs typeface="Times New Roman" charset="0"/>
          </a:defRPr>
        </a:defPPr>
      </a:lstStyle>
    </a:lnDef>
  </a:objectDefaults>
  <a:extraClrSchemeLst>
    <a:extraClrScheme>
      <a:clrScheme name="Sumi Painting 1">
        <a:dk1>
          <a:srgbClr val="545472"/>
        </a:dk1>
        <a:lt1>
          <a:srgbClr val="FFFFFF"/>
        </a:lt1>
        <a:dk2>
          <a:srgbClr val="660066"/>
        </a:dk2>
        <a:lt2>
          <a:srgbClr val="9797B7"/>
        </a:lt2>
        <a:accent1>
          <a:srgbClr val="A7CCD9"/>
        </a:accent1>
        <a:accent2>
          <a:srgbClr val="C7C7DF"/>
        </a:accent2>
        <a:accent3>
          <a:srgbClr val="FFFFFF"/>
        </a:accent3>
        <a:accent4>
          <a:srgbClr val="464660"/>
        </a:accent4>
        <a:accent5>
          <a:srgbClr val="D0E2E9"/>
        </a:accent5>
        <a:accent6>
          <a:srgbClr val="B4B4CA"/>
        </a:accent6>
        <a:hlink>
          <a:srgbClr val="9595FF"/>
        </a:hlink>
        <a:folHlink>
          <a:srgbClr val="8888AE"/>
        </a:folHlink>
      </a:clrScheme>
      <a:clrMap bg1="lt1" tx1="dk1" bg2="lt2" tx2="dk2" accent1="accent1" accent2="accent2" accent3="accent3" accent4="accent4" accent5="accent5" accent6="accent6" hlink="hlink" folHlink="folHlink"/>
    </a:extraClrScheme>
    <a:extraClrScheme>
      <a:clrScheme name="Sumi Painting 2">
        <a:dk1>
          <a:srgbClr val="545472"/>
        </a:dk1>
        <a:lt1>
          <a:srgbClr val="FFFFFF"/>
        </a:lt1>
        <a:dk2>
          <a:srgbClr val="892D5B"/>
        </a:dk2>
        <a:lt2>
          <a:srgbClr val="68A7BE"/>
        </a:lt2>
        <a:accent1>
          <a:srgbClr val="CAACCC"/>
        </a:accent1>
        <a:accent2>
          <a:srgbClr val="A7CCD9"/>
        </a:accent2>
        <a:accent3>
          <a:srgbClr val="FFFFFF"/>
        </a:accent3>
        <a:accent4>
          <a:srgbClr val="464660"/>
        </a:accent4>
        <a:accent5>
          <a:srgbClr val="E1D2E2"/>
        </a:accent5>
        <a:accent6>
          <a:srgbClr val="97B9C4"/>
        </a:accent6>
        <a:hlink>
          <a:srgbClr val="9595FF"/>
        </a:hlink>
        <a:folHlink>
          <a:srgbClr val="8888AE"/>
        </a:folHlink>
      </a:clrScheme>
      <a:clrMap bg1="lt1" tx1="dk1" bg2="lt2" tx2="dk2" accent1="accent1" accent2="accent2" accent3="accent3" accent4="accent4" accent5="accent5" accent6="accent6" hlink="hlink" folHlink="folHlink"/>
    </a:extraClrScheme>
    <a:extraClrScheme>
      <a:clrScheme name="Sumi Painting 3">
        <a:dk1>
          <a:srgbClr val="000000"/>
        </a:dk1>
        <a:lt1>
          <a:srgbClr val="FFFFFF"/>
        </a:lt1>
        <a:dk2>
          <a:srgbClr val="000000"/>
        </a:dk2>
        <a:lt2>
          <a:srgbClr val="333333"/>
        </a:lt2>
        <a:accent1>
          <a:srgbClr val="B2B2B2"/>
        </a:accent1>
        <a:accent2>
          <a:srgbClr val="DDDDDD"/>
        </a:accent2>
        <a:accent3>
          <a:srgbClr val="FFFFFF"/>
        </a:accent3>
        <a:accent4>
          <a:srgbClr val="000000"/>
        </a:accent4>
        <a:accent5>
          <a:srgbClr val="D5D5D5"/>
        </a:accent5>
        <a:accent6>
          <a:srgbClr val="C8C8C8"/>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Sumi Painting 4">
        <a:dk1>
          <a:srgbClr val="545472"/>
        </a:dk1>
        <a:lt1>
          <a:srgbClr val="FFFFFF"/>
        </a:lt1>
        <a:dk2>
          <a:srgbClr val="892D5B"/>
        </a:dk2>
        <a:lt2>
          <a:srgbClr val="AC3872"/>
        </a:lt2>
        <a:accent1>
          <a:srgbClr val="660066"/>
        </a:accent1>
        <a:accent2>
          <a:srgbClr val="E2A6C4"/>
        </a:accent2>
        <a:accent3>
          <a:srgbClr val="FFFFFF"/>
        </a:accent3>
        <a:accent4>
          <a:srgbClr val="464660"/>
        </a:accent4>
        <a:accent5>
          <a:srgbClr val="B8AAB8"/>
        </a:accent5>
        <a:accent6>
          <a:srgbClr val="CD96B1"/>
        </a:accent6>
        <a:hlink>
          <a:srgbClr val="8585FF"/>
        </a:hlink>
        <a:folHlink>
          <a:srgbClr val="563EE8"/>
        </a:folHlink>
      </a:clrScheme>
      <a:clrMap bg1="lt1" tx1="dk1" bg2="lt2" tx2="dk2" accent1="accent1" accent2="accent2" accent3="accent3" accent4="accent4" accent5="accent5" accent6="accent6" hlink="hlink" folHlink="folHlink"/>
    </a:extraClrScheme>
    <a:extraClrScheme>
      <a:clrScheme name="Sumi Painting 5">
        <a:dk1>
          <a:srgbClr val="545472"/>
        </a:dk1>
        <a:lt1>
          <a:srgbClr val="FFFFFF"/>
        </a:lt1>
        <a:dk2>
          <a:srgbClr val="892D5B"/>
        </a:dk2>
        <a:lt2>
          <a:srgbClr val="515BA7"/>
        </a:lt2>
        <a:accent1>
          <a:srgbClr val="8BD8E7"/>
        </a:accent1>
        <a:accent2>
          <a:srgbClr val="A5AAD3"/>
        </a:accent2>
        <a:accent3>
          <a:srgbClr val="FFFFFF"/>
        </a:accent3>
        <a:accent4>
          <a:srgbClr val="464660"/>
        </a:accent4>
        <a:accent5>
          <a:srgbClr val="C4E9F1"/>
        </a:accent5>
        <a:accent6>
          <a:srgbClr val="959ABF"/>
        </a:accent6>
        <a:hlink>
          <a:srgbClr val="B78AFA"/>
        </a:hlink>
        <a:folHlink>
          <a:srgbClr val="A0A5D0"/>
        </a:folHlink>
      </a:clrScheme>
      <a:clrMap bg1="lt1" tx1="dk1" bg2="lt2" tx2="dk2" accent1="accent1" accent2="accent2" accent3="accent3" accent4="accent4" accent5="accent5" accent6="accent6" hlink="hlink" folHlink="folHlink"/>
    </a:extraClrScheme>
    <a:extraClrScheme>
      <a:clrScheme name="Sumi Painting 6">
        <a:dk1>
          <a:srgbClr val="545472"/>
        </a:dk1>
        <a:lt1>
          <a:srgbClr val="FFFFFF"/>
        </a:lt1>
        <a:dk2>
          <a:srgbClr val="37467F"/>
        </a:dk2>
        <a:lt2>
          <a:srgbClr val="547A3C"/>
        </a:lt2>
        <a:accent1>
          <a:srgbClr val="8BD8E7"/>
        </a:accent1>
        <a:accent2>
          <a:srgbClr val="B7D3A5"/>
        </a:accent2>
        <a:accent3>
          <a:srgbClr val="FFFFFF"/>
        </a:accent3>
        <a:accent4>
          <a:srgbClr val="464660"/>
        </a:accent4>
        <a:accent5>
          <a:srgbClr val="C4E9F1"/>
        </a:accent5>
        <a:accent6>
          <a:srgbClr val="A6BF95"/>
        </a:accent6>
        <a:hlink>
          <a:srgbClr val="619147"/>
        </a:hlink>
        <a:folHlink>
          <a:srgbClr val="94BE7C"/>
        </a:folHlink>
      </a:clrScheme>
      <a:clrMap bg1="lt1" tx1="dk1" bg2="lt2" tx2="dk2" accent1="accent1" accent2="accent2" accent3="accent3" accent4="accent4" accent5="accent5" accent6="accent6" hlink="hlink" folHlink="folHlink"/>
    </a:extraClrScheme>
    <a:extraClrScheme>
      <a:clrScheme name="Sumi Painting 7">
        <a:dk1>
          <a:srgbClr val="545472"/>
        </a:dk1>
        <a:lt1>
          <a:srgbClr val="FFFFFF"/>
        </a:lt1>
        <a:dk2>
          <a:srgbClr val="655851"/>
        </a:dk2>
        <a:lt2>
          <a:srgbClr val="B49234"/>
        </a:lt2>
        <a:accent1>
          <a:srgbClr val="F8C684"/>
        </a:accent1>
        <a:accent2>
          <a:srgbClr val="E1CE97"/>
        </a:accent2>
        <a:accent3>
          <a:srgbClr val="FFFFFF"/>
        </a:accent3>
        <a:accent4>
          <a:srgbClr val="464660"/>
        </a:accent4>
        <a:accent5>
          <a:srgbClr val="FBDFC2"/>
        </a:accent5>
        <a:accent6>
          <a:srgbClr val="CCBA88"/>
        </a:accent6>
        <a:hlink>
          <a:srgbClr val="7C6148"/>
        </a:hlink>
        <a:folHlink>
          <a:srgbClr val="8E856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Organic</Template>
  <TotalTime>1303</TotalTime>
  <Words>5100</Words>
  <Application>Microsoft Office PowerPoint</Application>
  <PresentationFormat>On-screen Show (4:3)</PresentationFormat>
  <Paragraphs>333</Paragraphs>
  <Slides>79</Slides>
  <Notes>1</Notes>
  <HiddenSlides>0</HiddenSlides>
  <MMClips>0</MMClips>
  <ScaleCrop>false</ScaleCrop>
  <HeadingPairs>
    <vt:vector size="8" baseType="variant">
      <vt:variant>
        <vt:lpstr>Fonts Used</vt:lpstr>
      </vt:variant>
      <vt:variant>
        <vt:i4>20</vt:i4>
      </vt:variant>
      <vt:variant>
        <vt:lpstr>Theme</vt:lpstr>
      </vt:variant>
      <vt:variant>
        <vt:i4>2</vt:i4>
      </vt:variant>
      <vt:variant>
        <vt:lpstr>Embedded OLE Servers</vt:lpstr>
      </vt:variant>
      <vt:variant>
        <vt:i4>1</vt:i4>
      </vt:variant>
      <vt:variant>
        <vt:lpstr>Slide Titles</vt:lpstr>
      </vt:variant>
      <vt:variant>
        <vt:i4>79</vt:i4>
      </vt:variant>
    </vt:vector>
  </HeadingPairs>
  <TitlesOfParts>
    <vt:vector size="102" baseType="lpstr">
      <vt:lpstr>B Nazanin</vt:lpstr>
      <vt:lpstr>2  Titr</vt:lpstr>
      <vt:lpstr>Garamond</vt:lpstr>
      <vt:lpstr>Wingdings</vt:lpstr>
      <vt:lpstr>B Yagut</vt:lpstr>
      <vt:lpstr>Symbol</vt:lpstr>
      <vt:lpstr>B Titr</vt:lpstr>
      <vt:lpstr>Calibri</vt:lpstr>
      <vt:lpstr>Verdana</vt:lpstr>
      <vt:lpstr>Tahoma</vt:lpstr>
      <vt:lpstr>B Titr TG E</vt:lpstr>
      <vt:lpstr>G2 Rubber Stamp LET</vt:lpstr>
      <vt:lpstr>2  Shadi</vt:lpstr>
      <vt:lpstr>Compset-s</vt:lpstr>
      <vt:lpstr>2  Nazanin</vt:lpstr>
      <vt:lpstr>Times New Roman</vt:lpstr>
      <vt:lpstr>Titr</vt:lpstr>
      <vt:lpstr>Lotus</vt:lpstr>
      <vt:lpstr>Shruti</vt:lpstr>
      <vt:lpstr>Arial</vt:lpstr>
      <vt:lpstr>Organic</vt:lpstr>
      <vt:lpstr>Sumi Painting</vt:lpstr>
      <vt:lpstr>PhotoSuite Image</vt:lpstr>
      <vt:lpstr>PowerPoint Presentation</vt:lpstr>
      <vt:lpstr>آموزش دهنده:</vt:lpstr>
      <vt:lpstr>تعریف زنجیره سرما</vt:lpstr>
      <vt:lpstr>PowerPoint Presentation</vt:lpstr>
      <vt:lpstr>فرایند عملیاتی استاندارد                       پایش درجه حرارت در                                         مکان های ثابت مانند یخچال </vt:lpstr>
      <vt:lpstr>PowerPoint Presentation</vt:lpstr>
      <vt:lpstr>PowerPoint Presentation</vt:lpstr>
      <vt:lpstr> ملزومات و تجهیزات مرتبط  </vt:lpstr>
      <vt:lpstr>PowerPoint Presentation</vt:lpstr>
      <vt:lpstr>PowerPoint Presentation</vt:lpstr>
      <vt:lpstr>PowerPoint Presentation</vt:lpstr>
      <vt:lpstr>دیتا لاگر</vt:lpstr>
      <vt:lpstr>آموزش</vt:lpstr>
      <vt:lpstr> دستگاه های پایش دما را کجا قرار دهیم؟ </vt:lpstr>
      <vt:lpstr> چگونه نمودار ها و گزارش های ثبت دما را تهیه و نگهداری نماییم؟ </vt:lpstr>
      <vt:lpstr>اگر دما زیر صفر درجه سانتی گراد باشد:</vt:lpstr>
      <vt:lpstr> اگر دما بین 8+ تا 10+ درجه سانتیگراد باشد  ، اقدامات زیر را انجام دهید: </vt:lpstr>
      <vt:lpstr>اگر دما بالای 10+ درجه سانتی گراد باشد</vt:lpstr>
      <vt:lpstr> وظایف روزانه  </vt:lpstr>
      <vt:lpstr> 2- فرایند عملیاتی استاندارد نگهداری واکسن و حلال ها در دمای صحیح در مکان های ثابت </vt:lpstr>
      <vt:lpstr>نگهداری معمول واکسن ها</vt:lpstr>
      <vt:lpstr>نگهداری واکسن در شرایط اضطرار</vt:lpstr>
      <vt:lpstr>دمای توصیه شده سازمان جهانی بهداشت برای نگهداری واکسن ها</vt:lpstr>
      <vt:lpstr>نگهداری حلال ها</vt:lpstr>
      <vt:lpstr>3-پاسخ به شرایط اضطراری در سطح مراکز ارائه خدمات واکسیناسیون</vt:lpstr>
      <vt:lpstr>PowerPoint Presentation</vt:lpstr>
      <vt:lpstr>درصورت خراب بودن یخچال واکسن </vt:lpstr>
      <vt:lpstr>PowerPoint Presentation</vt:lpstr>
      <vt:lpstr>استفاده معمول و نگهداري از يخچال</vt:lpstr>
      <vt:lpstr>  نحوه برفک زدايي يخچال </vt:lpstr>
      <vt:lpstr> نگهداري در شرايط اضطرار </vt:lpstr>
      <vt:lpstr> 5-فرایند عملیاتی استاندارد از بين بردن واكسن هاي غير قابل مصرف </vt:lpstr>
      <vt:lpstr>سياست واهداف</vt:lpstr>
      <vt:lpstr>مديريت واكسن ها و حلال هاي تاريخ گذشته</vt:lpstr>
      <vt:lpstr>مديريت واكسن ها وحلال هاي صدمه ديده</vt:lpstr>
      <vt:lpstr> واكسن هاي در معرض حرارت قرار گرفته ( تغيير رنگ VVM)</vt:lpstr>
      <vt:lpstr>واكسن هاي در معرض خطر يخ زدگي</vt:lpstr>
      <vt:lpstr> 6-فرایند عملیاتی استاندارد نگهداري از واكسن و آيس پگ در يخچال </vt:lpstr>
      <vt:lpstr> فرايند هاي كلي </vt:lpstr>
      <vt:lpstr>انجماد آيس پگ </vt:lpstr>
      <vt:lpstr>نگهداري از واكسن و آيس پگ در يخچال </vt:lpstr>
      <vt:lpstr>7-فرایند عملیاتی استاندارد پايش درجه حرارت در هنگام حمل و نقل واکسن</vt:lpstr>
      <vt:lpstr>PowerPoint Presentation</vt:lpstr>
      <vt:lpstr> فرایند </vt:lpstr>
      <vt:lpstr>خواندن و مدیریت دستگاه های شاخص انجماد</vt:lpstr>
      <vt:lpstr>Freeze-tag</vt:lpstr>
      <vt:lpstr>قراردادن دستگاه هاي شاخص انجماد در كلد باكس ها</vt:lpstr>
      <vt:lpstr>اهداف</vt:lpstr>
      <vt:lpstr>PowerPoint Presentation</vt:lpstr>
      <vt:lpstr>بسته بندی واکسن هایی که به سرما حساس می باشند</vt:lpstr>
      <vt:lpstr>PowerPoint Presentation</vt:lpstr>
      <vt:lpstr>بسته بندی حلال ها</vt:lpstr>
      <vt:lpstr>آیس پک های آماده </vt:lpstr>
      <vt:lpstr>چه موقع از آیس پک آماده استفاده کنیم ؟ </vt:lpstr>
      <vt:lpstr>نحوه انتقال واکسن به واکسن کاریر یا کلد باکس هنگام  برفک زدایی یخچال و یا حمل و  نقل واکسن  </vt:lpstr>
      <vt:lpstr>PowerPoint Presentation</vt:lpstr>
      <vt:lpstr>چگونه آیس پک ها را آماده کنیم </vt:lpstr>
      <vt:lpstr>از کجا بدانیم که آیس پک آماده شده است ؟ </vt:lpstr>
      <vt:lpstr>10-فرایند عملیاتی استاندارد چه وقت و چگونه تست تكان دادن انجام مي شود</vt:lpstr>
      <vt:lpstr>تست تکان دادن برای واکسن های ذیل قابلیت انجام دارد: </vt:lpstr>
      <vt:lpstr>PowerPoint Presentation</vt:lpstr>
      <vt:lpstr>چه وقت و چگونه تست تکان دادن را انجام دهیم؟ </vt:lpstr>
      <vt:lpstr> در موراد ذیل انجام تست تکان دادن لازم نیست </vt:lpstr>
      <vt:lpstr>تست شیک </vt:lpstr>
      <vt:lpstr>PowerPoint Presentation</vt:lpstr>
      <vt:lpstr>PowerPoint Presentation</vt:lpstr>
      <vt:lpstr>PowerPoint Presentation</vt:lpstr>
      <vt:lpstr>11-فرایند عملیاتی استاندارد استفاده از شاخص ويال واكسن ( VVM )</vt:lpstr>
      <vt:lpstr>اهداف </vt:lpstr>
      <vt:lpstr>استفاده از شاخص ويال واكسن</vt:lpstr>
      <vt:lpstr>اطلاعاتي در مورد شاخص ويال واكسن VVM</vt:lpstr>
      <vt:lpstr>معایب شاخص ویال واکسن </vt:lpstr>
      <vt:lpstr> مراحل شاخص ويال واكسن چيست؟ </vt:lpstr>
      <vt:lpstr>VVM</vt:lpstr>
      <vt:lpstr>PowerPoint Presentation</vt:lpstr>
      <vt:lpstr>PowerPoint Presentation</vt:lpstr>
      <vt:lpstr>PowerPoint Presentation</vt:lpstr>
      <vt:lpstr>PowerPoint Presentation</vt:lpstr>
      <vt:lpstr>PowerPoint Presentation</vt:lpstr>
    </vt:vector>
  </TitlesOfParts>
  <Company>Parand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فرایند عملیاتی استاندارد (SOPs) پایش درجه حرارت در مکان های ثابت مانند یخچال</dc:title>
  <dc:creator>حبیب الله اصغری</dc:creator>
  <cp:lastModifiedBy>ابراهیم صفری</cp:lastModifiedBy>
  <cp:revision>133</cp:revision>
  <dcterms:created xsi:type="dcterms:W3CDTF">2016-12-20T05:32:02Z</dcterms:created>
  <dcterms:modified xsi:type="dcterms:W3CDTF">2023-12-12T06:20:40Z</dcterms:modified>
</cp:coreProperties>
</file>