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336" r:id="rId3"/>
    <p:sldId id="337" r:id="rId4"/>
    <p:sldId id="338" r:id="rId5"/>
    <p:sldId id="339" r:id="rId6"/>
    <p:sldId id="340" r:id="rId7"/>
    <p:sldId id="341" r:id="rId8"/>
    <p:sldId id="342" r:id="rId9"/>
    <p:sldId id="258" r:id="rId10"/>
    <p:sldId id="260" r:id="rId11"/>
    <p:sldId id="261" r:id="rId12"/>
    <p:sldId id="263" r:id="rId13"/>
    <p:sldId id="265" r:id="rId14"/>
    <p:sldId id="262" r:id="rId15"/>
    <p:sldId id="267" r:id="rId16"/>
    <p:sldId id="264" r:id="rId17"/>
    <p:sldId id="269" r:id="rId18"/>
    <p:sldId id="266" r:id="rId19"/>
    <p:sldId id="271" r:id="rId20"/>
    <p:sldId id="274" r:id="rId21"/>
    <p:sldId id="275" r:id="rId22"/>
    <p:sldId id="272" r:id="rId23"/>
    <p:sldId id="273" r:id="rId24"/>
    <p:sldId id="277" r:id="rId25"/>
    <p:sldId id="276" r:id="rId26"/>
    <p:sldId id="280" r:id="rId27"/>
    <p:sldId id="295" r:id="rId28"/>
    <p:sldId id="296" r:id="rId29"/>
    <p:sldId id="294" r:id="rId30"/>
    <p:sldId id="298" r:id="rId31"/>
    <p:sldId id="297" r:id="rId32"/>
    <p:sldId id="300" r:id="rId33"/>
    <p:sldId id="299" r:id="rId34"/>
    <p:sldId id="302" r:id="rId35"/>
    <p:sldId id="304" r:id="rId36"/>
    <p:sldId id="306" r:id="rId37"/>
    <p:sldId id="303" r:id="rId38"/>
    <p:sldId id="309" r:id="rId39"/>
    <p:sldId id="313" r:id="rId40"/>
    <p:sldId id="310" r:id="rId41"/>
    <p:sldId id="327" r:id="rId42"/>
    <p:sldId id="329" r:id="rId43"/>
    <p:sldId id="332" r:id="rId44"/>
    <p:sldId id="333" r:id="rId45"/>
    <p:sldId id="334" r:id="rId46"/>
    <p:sldId id="335"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7D19AE-6EA8-434E-A631-EC55E6133673}" type="datetimeFigureOut">
              <a:rPr lang="en-US" smtClean="0"/>
              <a:t>10/24/2024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F59C25-AC3F-4CCF-AE48-92CBB3DAA091}" type="slidenum">
              <a:rPr lang="en-US" smtClean="0"/>
              <a:t>‹#›</a:t>
            </a:fld>
            <a:endParaRPr lang="en-US"/>
          </a:p>
        </p:txBody>
      </p:sp>
    </p:spTree>
    <p:extLst>
      <p:ext uri="{BB962C8B-B14F-4D97-AF65-F5344CB8AC3E}">
        <p14:creationId xmlns:p14="http://schemas.microsoft.com/office/powerpoint/2010/main" val="2909392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به منظور درک منا سب از برنامههای این حوزه، چارچوب فعالیتها در حوزه سلامت</a:t>
            </a:r>
            <a:r>
              <a:rPr lang="fa-IR" baseline="0" dirty="0"/>
              <a:t> </a:t>
            </a:r>
            <a:r>
              <a:rPr lang="fa-IR" dirty="0"/>
              <a:t>روانی، اجتماعی و اعتیاد ذکر شده است. این چارچوب در زمینه راهکارهای ارائه خدمات، نگرش کلی را</a:t>
            </a:r>
          </a:p>
          <a:p>
            <a:pPr algn="r" rtl="1"/>
            <a:r>
              <a:rPr lang="fa-IR" dirty="0"/>
              <a:t>برای کارشناسان مراقب سلامت خانواده ایجاد میکند.</a:t>
            </a:r>
          </a:p>
          <a:p>
            <a:pPr algn="r" rtl="1"/>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12</a:t>
            </a:fld>
            <a:endParaRPr lang="en-US"/>
          </a:p>
        </p:txBody>
      </p:sp>
    </p:spTree>
    <p:extLst>
      <p:ext uri="{BB962C8B-B14F-4D97-AF65-F5344CB8AC3E}">
        <p14:creationId xmlns:p14="http://schemas.microsoft.com/office/powerpoint/2010/main" val="263221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در میان جمعیت عمومی تحت پوشش مراکز سلامت جامعه، عدهای از افراد جزء گروههای آسیب پذیر محسوب</a:t>
            </a:r>
            <a:r>
              <a:rPr lang="fa-IR" baseline="0" dirty="0"/>
              <a:t> </a:t>
            </a:r>
            <a:r>
              <a:rPr lang="fa-IR" dirty="0"/>
              <a:t>می شوند . برخی افراد در برابر استرس ها و مشکلات آ سیب پذیری بیشتری دارند و آمادگی بیشتری برای ابتلاء به</a:t>
            </a:r>
            <a:r>
              <a:rPr lang="fa-IR" baseline="0" dirty="0"/>
              <a:t> </a:t>
            </a:r>
            <a:r>
              <a:rPr lang="fa-IR" dirty="0"/>
              <a:t>اختلالات روانپز شکی ، مصرف مواد و مشکلات اجتماعی دارند. این افراد در مقایسه با دیگران در مقابل استرس ها و</a:t>
            </a:r>
            <a:r>
              <a:rPr lang="fa-IR" baseline="0" dirty="0"/>
              <a:t> </a:t>
            </a:r>
            <a:r>
              <a:rPr lang="fa-IR" dirty="0"/>
              <a:t>مشکلات محیطی از توان مقابله و مقاومت کمتری برخوردارند و زودتر دچار اختلالات و مشکلات میشوند. با شناسایی</a:t>
            </a:r>
            <a:r>
              <a:rPr lang="fa-IR" baseline="0" dirty="0"/>
              <a:t> </a:t>
            </a:r>
            <a:r>
              <a:rPr lang="fa-IR" dirty="0"/>
              <a:t>به موقع این افراد و ارائه آموزشهای لازم به آنها و خانوادههای شان میتوان از بروز اختلالات و مشکلات پیشگیری</a:t>
            </a:r>
          </a:p>
          <a:p>
            <a:pPr algn="r" rtl="1"/>
            <a:r>
              <a:rPr lang="fa-IR" dirty="0"/>
              <a:t>کرد</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24</a:t>
            </a:fld>
            <a:endParaRPr lang="en-US"/>
          </a:p>
        </p:txBody>
      </p:sp>
    </p:spTree>
    <p:extLst>
      <p:ext uri="{BB962C8B-B14F-4D97-AF65-F5344CB8AC3E}">
        <p14:creationId xmlns:p14="http://schemas.microsoft.com/office/powerpoint/2010/main" val="2884124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صفحه 58 و 78</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26</a:t>
            </a:fld>
            <a:endParaRPr lang="en-US"/>
          </a:p>
        </p:txBody>
      </p:sp>
    </p:spTree>
    <p:extLst>
      <p:ext uri="{BB962C8B-B14F-4D97-AF65-F5344CB8AC3E}">
        <p14:creationId xmlns:p14="http://schemas.microsoft.com/office/powerpoint/2010/main" val="8123780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توجه: از فردی که نشانه ها وعلایم افسردگی را دارد حتماٌ راجع به افکار خودکشی به همراه قصد جدی برای آسیب به خود یا دیگران سوال کنید:</a:t>
            </a:r>
          </a:p>
          <a:p>
            <a:pPr algn="r" rtl="1"/>
            <a:r>
              <a:rPr lang="fa-IR" dirty="0"/>
              <a:t>آیا هیچ گاه شده از زندگی خسته شوید و به مرم فکر کنید؟ آیا اخیراٌ به خودکشی فکر کردهاید؟</a:t>
            </a:r>
          </a:p>
          <a:p>
            <a:pPr algn="r" rtl="1"/>
            <a:r>
              <a:rPr lang="fa-IR" dirty="0"/>
              <a:t> چنانچه پا سخ مثبت ا ست، این علامت را به عنوان یک اورژانس روانپز شکی در نظر گرفته و بیمار</a:t>
            </a:r>
            <a:r>
              <a:rPr lang="fa-IR" baseline="0" dirty="0"/>
              <a:t> </a:t>
            </a:r>
            <a:r>
              <a:rPr lang="fa-IR" dirty="0"/>
              <a:t>را ارجاع فوری به پزشک دهید.</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27</a:t>
            </a:fld>
            <a:endParaRPr lang="en-US"/>
          </a:p>
        </p:txBody>
      </p:sp>
    </p:spTree>
    <p:extLst>
      <p:ext uri="{BB962C8B-B14F-4D97-AF65-F5344CB8AC3E}">
        <p14:creationId xmlns:p14="http://schemas.microsoft.com/office/powerpoint/2010/main" val="5496475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29</a:t>
            </a:fld>
            <a:endParaRPr lang="en-US"/>
          </a:p>
        </p:txBody>
      </p:sp>
    </p:spTree>
    <p:extLst>
      <p:ext uri="{BB962C8B-B14F-4D97-AF65-F5344CB8AC3E}">
        <p14:creationId xmlns:p14="http://schemas.microsoft.com/office/powerpoint/2010/main" val="699418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توجه: شناسایی هر مورد فکر یا اقدام به خودکشی توسط کارشناس مراقب سلامت خانواده</a:t>
            </a:r>
            <a:r>
              <a:rPr lang="fa-IR" baseline="0" dirty="0"/>
              <a:t> </a:t>
            </a:r>
            <a:r>
              <a:rPr lang="fa-IR" dirty="0"/>
              <a:t>مستلزم ارزیابی دقیق و تخصصی توسط پزشک یا روانپزشک میباشد. بیمار پس از ارجاع به سطح</a:t>
            </a:r>
          </a:p>
          <a:p>
            <a:pPr algn="r" rtl="1"/>
            <a:r>
              <a:rPr lang="fa-IR" dirty="0"/>
              <a:t>تخصصی و دریافت پسخوراند از متخصص، توسط کارشناس مراقب سلامت خانواده و پزشک</a:t>
            </a:r>
            <a:r>
              <a:rPr lang="fa-IR" baseline="0" dirty="0"/>
              <a:t> </a:t>
            </a:r>
            <a:r>
              <a:rPr lang="fa-IR" dirty="0"/>
              <a:t>خانواده بر اساس تشخیص و اختلال زمینهای پیگیری میشود.</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36</a:t>
            </a:fld>
            <a:endParaRPr lang="en-US"/>
          </a:p>
        </p:txBody>
      </p:sp>
    </p:spTree>
    <p:extLst>
      <p:ext uri="{BB962C8B-B14F-4D97-AF65-F5344CB8AC3E}">
        <p14:creationId xmlns:p14="http://schemas.microsoft.com/office/powerpoint/2010/main" val="2088340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کارشلاناس مراقب سلالامت خانواده در زمان شناسایی جمعیت تحت پوشش، باید ضمن برقراری</a:t>
            </a:r>
            <a:r>
              <a:rPr lang="fa-IR" baseline="0" dirty="0"/>
              <a:t> </a:t>
            </a:r>
            <a:r>
              <a:rPr lang="fa-IR" dirty="0"/>
              <a:t>ارتباط منا سب با اعضای خانوارها، با به کارگیری فرم های غربالگری اختلالات روانپزشکی، مصرف</a:t>
            </a:r>
            <a:r>
              <a:rPr lang="fa-IR" baseline="0" dirty="0"/>
              <a:t> </a:t>
            </a:r>
            <a:r>
              <a:rPr lang="fa-IR" dirty="0"/>
              <a:t>مواد و عوامل خطر آسیبهای اجتماعی، افراد مشکوک را در هر حیطه شناسایی و به پزشک یا</a:t>
            </a:r>
            <a:r>
              <a:rPr lang="fa-IR" baseline="0" dirty="0"/>
              <a:t> </a:t>
            </a:r>
            <a:r>
              <a:rPr lang="fa-IR" dirty="0"/>
              <a:t>کارشناس سلامت روان ارجاع دهد.</a:t>
            </a:r>
          </a:p>
          <a:p>
            <a:pPr algn="r" rtl="1"/>
            <a:r>
              <a:rPr lang="fa-IR" dirty="0"/>
              <a:t>بخشی از جمعیت تحت پوشش را گروههای آسیب پذیر تشکیل میدهند که به دلیل وضعیت خاصی</a:t>
            </a:r>
            <a:r>
              <a:rPr lang="fa-IR" baseline="0" dirty="0"/>
              <a:t> </a:t>
            </a:r>
            <a:r>
              <a:rPr lang="fa-IR" dirty="0"/>
              <a:t>که دارند بیشتر از سایر افراد جامعه در معرض خطر ابتلا به اختلالات روانپزشکی، مصرف مواد و</a:t>
            </a:r>
          </a:p>
          <a:p>
            <a:pPr algn="r" rtl="1"/>
            <a:r>
              <a:rPr lang="fa-IR" dirty="0"/>
              <a:t>مشکلات اجتماعی قرار دارند. لذا کارشناس مراقب سلامت خانواده باید نسبت به شنا سایی این افراد</a:t>
            </a:r>
            <a:r>
              <a:rPr lang="fa-IR" baseline="0" dirty="0"/>
              <a:t> </a:t>
            </a:r>
            <a:r>
              <a:rPr lang="fa-IR" dirty="0"/>
              <a:t>توجه ودقت بیشتری داشته باشد و در انجام مداخلات لازم، آنها را در اولویت قرار دهد.</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13</a:t>
            </a:fld>
            <a:endParaRPr lang="en-US"/>
          </a:p>
        </p:txBody>
      </p:sp>
    </p:spTree>
    <p:extLst>
      <p:ext uri="{BB962C8B-B14F-4D97-AF65-F5344CB8AC3E}">
        <p14:creationId xmlns:p14="http://schemas.microsoft.com/office/powerpoint/2010/main" val="1109099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در</a:t>
            </a:r>
            <a:r>
              <a:rPr lang="fa-IR" baseline="0" dirty="0"/>
              <a:t> </a:t>
            </a:r>
            <a:r>
              <a:rPr lang="fa-IR" dirty="0"/>
              <a:t>وهله اول کارشناس مراقب سلامت خانواده باید سعی کند با برخوردی محترمانه و صمیمانه، گروه</a:t>
            </a:r>
            <a:r>
              <a:rPr lang="fa-IR" baseline="0" dirty="0"/>
              <a:t> </a:t>
            </a:r>
            <a:r>
              <a:rPr lang="fa-IR" dirty="0"/>
              <a:t>هدف را جلب کند تا بتواند از مشارکت آنها در برنامه برخوردار شود و آنها را ترغیب کند که به مرکز</a:t>
            </a:r>
            <a:r>
              <a:rPr lang="fa-IR" baseline="0" dirty="0"/>
              <a:t> </a:t>
            </a:r>
            <a:r>
              <a:rPr lang="fa-IR" dirty="0"/>
              <a:t>سلامت شهری مراجعه کنند، در صورت ارجاع به پزشک، به توصیه های درمانی وی عمل کنند و تا بهبودی کامل، با تیم سلامت همکاری نمایند.</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14</a:t>
            </a:fld>
            <a:endParaRPr lang="en-US"/>
          </a:p>
        </p:txBody>
      </p:sp>
    </p:spTree>
    <p:extLst>
      <p:ext uri="{BB962C8B-B14F-4D97-AF65-F5344CB8AC3E}">
        <p14:creationId xmlns:p14="http://schemas.microsoft.com/office/powerpoint/2010/main" val="3324186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همچنین لازم است کارشناس مراقب سلامت خانواده برای ارتقاء آگاهی عموم جامعه و آشنا نمودن</a:t>
            </a:r>
          </a:p>
          <a:p>
            <a:pPr algn="r" rtl="1"/>
            <a:r>
              <a:rPr lang="fa-IR" dirty="0"/>
              <a:t>آنها با اصلالاول سلالالامت و روشهای پیشلالاگیری و مقابله با اختلالات روان، مصرف مواد و مشکلات</a:t>
            </a:r>
          </a:p>
          <a:p>
            <a:pPr algn="r" rtl="1"/>
            <a:r>
              <a:rPr lang="fa-IR" dirty="0"/>
              <a:t>اجتماعی جلسات آموزشی گروهی برگزار کند. از جمله مباحثی که در آموزش همگانی باید به مردم</a:t>
            </a:r>
          </a:p>
          <a:p>
            <a:pPr algn="r" rtl="1"/>
            <a:r>
              <a:rPr lang="fa-IR" dirty="0"/>
              <a:t>ارائه شود عبارتند از:</a:t>
            </a:r>
          </a:p>
          <a:p>
            <a:pPr algn="r" rtl="1"/>
            <a:r>
              <a:rPr lang="fa-IR" dirty="0"/>
              <a:t> اصول و مبانی سلامت روانی و اجتماعی</a:t>
            </a:r>
          </a:p>
          <a:p>
            <a:pPr algn="r" rtl="1"/>
            <a:r>
              <a:rPr lang="fa-IR" dirty="0"/>
              <a:t> علائم و نشانههای اختلالات روان پزشکی و مصرف مواد</a:t>
            </a:r>
          </a:p>
          <a:p>
            <a:pPr algn="r" rtl="1"/>
            <a:r>
              <a:rPr lang="fa-IR" dirty="0"/>
              <a:t> عوامل مرثر در بروز اختلالات روان پزشکی، مصرف مواد و مشکلات اجتماعی</a:t>
            </a:r>
          </a:p>
          <a:p>
            <a:pPr algn="r" rtl="1"/>
            <a:r>
              <a:rPr lang="fa-IR" dirty="0"/>
              <a:t> روشهای پیشگیری از بروز اختلالات روانپزشکی، مصرف مواد و مشکلات اجتماعی</a:t>
            </a:r>
          </a:p>
          <a:p>
            <a:pPr algn="r" rtl="1"/>
            <a:r>
              <a:rPr lang="fa-IR" dirty="0"/>
              <a:t> راههای درمان اختلالات روانپزشکی، مصرف مواد و کنترل و مدیریت مشکلات اجتماعی</a:t>
            </a:r>
          </a:p>
          <a:p>
            <a:pPr algn="r" rtl="1"/>
            <a:r>
              <a:rPr lang="fa-IR" dirty="0"/>
              <a:t> مهارت های زندگی )مدیریت استرس، مدیریت خشم، مقابله با خلق منفی، برقراری ارتباط مرثر،</a:t>
            </a:r>
          </a:p>
          <a:p>
            <a:pPr algn="r" rtl="1"/>
            <a:r>
              <a:rPr lang="fa-IR" dirty="0"/>
              <a:t>روشهای حل مسله، برنامه ریزی و مدیریت زمان، تصمیم گیری، حل اختلاف و...(</a:t>
            </a:r>
          </a:p>
          <a:p>
            <a:pPr algn="r" rtl="1"/>
            <a:r>
              <a:rPr lang="fa-IR" dirty="0"/>
              <a:t> شیوههای صحیح فرزند پروری</a:t>
            </a:r>
          </a:p>
          <a:p>
            <a:pPr algn="r" rtl="1"/>
            <a:r>
              <a:rPr lang="fa-IR" dirty="0"/>
              <a:t> ترغیب مشارکت مردمی در برنامه ها</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16</a:t>
            </a:fld>
            <a:endParaRPr lang="en-US"/>
          </a:p>
        </p:txBody>
      </p:sp>
    </p:spTree>
    <p:extLst>
      <p:ext uri="{BB962C8B-B14F-4D97-AF65-F5344CB8AC3E}">
        <p14:creationId xmlns:p14="http://schemas.microsoft.com/office/powerpoint/2010/main" val="1478853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بر این مبنا اساًسا</a:t>
            </a:r>
          </a:p>
          <a:p>
            <a:pPr algn="r" rtl="1"/>
            <a:r>
              <a:rPr lang="fa-IR" dirty="0"/>
              <a:t>کار کارشناس مراقب سلامت در حوزه برنامه های سلامت روانی، اجتماعی و اعتیاد غربالگری و</a:t>
            </a:r>
            <a:r>
              <a:rPr lang="fa-IR" baseline="0" dirty="0"/>
              <a:t> </a:t>
            </a:r>
            <a:r>
              <a:rPr lang="fa-IR" dirty="0"/>
              <a:t>مراقبت ا ست. بدیهی ا ست مداخلات درمانی در این زمینه مربوط به پز شکان و در مواردی کار شناس</a:t>
            </a:r>
            <a:r>
              <a:rPr lang="fa-IR" baseline="0" dirty="0"/>
              <a:t> </a:t>
            </a:r>
            <a:r>
              <a:rPr lang="fa-IR" dirty="0"/>
              <a:t>سلامت روان تحت نظر پزشک خواهد بود. کارشناس مراقب سلامت خانواده باید در مورد اختلال</a:t>
            </a:r>
            <a:r>
              <a:rPr lang="fa-IR" baseline="0" dirty="0"/>
              <a:t> </a:t>
            </a:r>
            <a:r>
              <a:rPr lang="fa-IR" dirty="0"/>
              <a:t>روانپزشکی و مصرف مواد تشخیص داده شده به وسیله پزشک، اقدام به مراقبت نماید.</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17</a:t>
            </a:fld>
            <a:endParaRPr lang="en-US"/>
          </a:p>
        </p:txBody>
      </p:sp>
    </p:spTree>
    <p:extLst>
      <p:ext uri="{BB962C8B-B14F-4D97-AF65-F5344CB8AC3E}">
        <p14:creationId xmlns:p14="http://schemas.microsoft.com/office/powerpoint/2010/main" val="216423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سطح آگاهی و دانش کارشناس مراقب سلامت خانواده از</a:t>
            </a:r>
            <a:r>
              <a:rPr lang="fa-IR" baseline="0" dirty="0"/>
              <a:t> </a:t>
            </a:r>
            <a:r>
              <a:rPr lang="fa-IR" dirty="0"/>
              <a:t>نظر آشنایی با مباحث برنامه های سلامت روانی، اجتماعی و اعتیاد، مراحل اجرای برنامه و متون</a:t>
            </a:r>
            <a:r>
              <a:rPr lang="fa-IR" baseline="0" dirty="0"/>
              <a:t> </a:t>
            </a:r>
            <a:r>
              <a:rPr lang="fa-IR" dirty="0"/>
              <a:t>آموزشی سنجیده شود. همچنین نحوه برقراری ارتباط کارشناس مراقب سلامت خانواده با گروههای</a:t>
            </a:r>
            <a:r>
              <a:rPr lang="fa-IR" baseline="0" dirty="0"/>
              <a:t> </a:t>
            </a:r>
            <a:r>
              <a:rPr lang="fa-IR" dirty="0"/>
              <a:t>هدف و کمّیت و کیفیت بیماریابی مورد ارزیابی قرار گیرد. علاوه براین باید مداخلاتی که کارشناس</a:t>
            </a:r>
            <a:r>
              <a:rPr lang="fa-IR" baseline="0" dirty="0"/>
              <a:t> </a:t>
            </a:r>
            <a:r>
              <a:rPr lang="fa-IR" dirty="0"/>
              <a:t>مراقب سلامت خانواده انجام میدهد</a:t>
            </a:r>
            <a:r>
              <a:rPr lang="fa-IR" baseline="0" dirty="0"/>
              <a:t> </a:t>
            </a:r>
            <a:r>
              <a:rPr lang="fa-IR" dirty="0"/>
              <a:t>اعم از آموزش، ارجاع بیماران، پیگیری و مراقبت بیماران و ثبت و</a:t>
            </a:r>
            <a:r>
              <a:rPr lang="fa-IR" baseline="0" dirty="0"/>
              <a:t> </a:t>
            </a:r>
            <a:r>
              <a:rPr lang="fa-IR" dirty="0"/>
              <a:t>گزارشدهی آمار بیماران و افراد دارای مشکل بررسی شود. بنابراین کارشناس مراقب سلامت خانواده</a:t>
            </a:r>
            <a:r>
              <a:rPr lang="fa-IR" baseline="0" dirty="0"/>
              <a:t> </a:t>
            </a:r>
            <a:r>
              <a:rPr lang="fa-IR" dirty="0"/>
              <a:t>باید جهت ارتقاء کیفیت ارائه خدمات و انجام مسلاتولیت های خود به سلارالات فرم پایش و نظارت دقت و</a:t>
            </a:r>
            <a:r>
              <a:rPr lang="fa-IR" baseline="0" dirty="0"/>
              <a:t> </a:t>
            </a:r>
            <a:r>
              <a:rPr lang="fa-IR" dirty="0"/>
              <a:t>توجه کافی را داشته باشد و فعالیتهایش را به نحوی به انجام برساند که در زمان پایش توسط سطوح</a:t>
            </a:r>
            <a:r>
              <a:rPr lang="fa-IR" baseline="0" dirty="0"/>
              <a:t> </a:t>
            </a:r>
            <a:r>
              <a:rPr lang="fa-IR" dirty="0"/>
              <a:t>بالاتر، کارها به صورت من سجم، منظم و با روال صحیح به انجام ر سیده با شد و آمادگی کافی برای</a:t>
            </a:r>
            <a:r>
              <a:rPr lang="fa-IR" baseline="0" dirty="0"/>
              <a:t> </a:t>
            </a:r>
            <a:r>
              <a:rPr lang="fa-IR" dirty="0"/>
              <a:t>پاسخگویی به ناظرین را داشته باشد</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19</a:t>
            </a:fld>
            <a:endParaRPr lang="en-US"/>
          </a:p>
        </p:txBody>
      </p:sp>
    </p:spTree>
    <p:extLst>
      <p:ext uri="{BB962C8B-B14F-4D97-AF65-F5344CB8AC3E}">
        <p14:creationId xmlns:p14="http://schemas.microsoft.com/office/powerpoint/2010/main" val="1631332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شناسایی به موقع و زودرس اختلالات روانپزشکی، مصرف مواد و مشکلات اجتماعی موجب میشود که اقدامات</a:t>
            </a:r>
            <a:r>
              <a:rPr lang="fa-IR" baseline="0" dirty="0"/>
              <a:t> </a:t>
            </a:r>
            <a:r>
              <a:rPr lang="fa-IR" dirty="0"/>
              <a:t>درمانی بهتر و سریع تر به نتیجه بر سد . عدم شناسایی به موقع موجب تشدید علائم بیماری و عوارض بیشتر خواهد</a:t>
            </a:r>
            <a:r>
              <a:rPr lang="fa-IR" baseline="0" dirty="0"/>
              <a:t> </a:t>
            </a:r>
            <a:r>
              <a:rPr lang="fa-IR" dirty="0"/>
              <a:t>شد. کارشناس مراقب سلامت خانواده با شناسایی سریع و به هنگام اختلالات و مشکلات نقش مرثری در پیشگیری از</a:t>
            </a:r>
            <a:r>
              <a:rPr lang="fa-IR" baseline="0" dirty="0"/>
              <a:t> </a:t>
            </a:r>
            <a:r>
              <a:rPr lang="fa-IR" dirty="0"/>
              <a:t>مزمن شدن این اختلالات دارد.</a:t>
            </a:r>
            <a:r>
              <a:rPr lang="fa-IR" baseline="0" dirty="0"/>
              <a:t> </a:t>
            </a:r>
            <a:r>
              <a:rPr lang="fa-IR" dirty="0"/>
              <a:t>بسیاری از مردم با علائم اختلالات روانپزشکی، مصرف مواد و مشکلات اجتماعی آشنایی ندارند و حتی با مشاهده</a:t>
            </a:r>
            <a:r>
              <a:rPr lang="fa-IR" baseline="0" dirty="0"/>
              <a:t> </a:t>
            </a:r>
            <a:r>
              <a:rPr lang="fa-IR" dirty="0"/>
              <a:t>این علائم در اطرافیان خود متوجه وجود آنان نمیشوند. یکی از مسولیتهای آموزشی کارشناس مراقب سلامت</a:t>
            </a:r>
            <a:r>
              <a:rPr lang="fa-IR" baseline="0" dirty="0"/>
              <a:t> </a:t>
            </a:r>
            <a:r>
              <a:rPr lang="fa-IR" dirty="0"/>
              <a:t>خانواده این است که به عموم جامعه نشانه های این اختلالات و مشکلات را آموزش دهند تا توانایی لازم را برای</a:t>
            </a:r>
            <a:r>
              <a:rPr lang="fa-IR" baseline="0" dirty="0"/>
              <a:t> </a:t>
            </a:r>
            <a:r>
              <a:rPr lang="fa-IR" dirty="0"/>
              <a:t>شناسایی آنها کسب نمایند و با آموزش روشهای خودمراقبتی در ارتقاء سواد سلامت روان جامعه نقش مرثری ایفا</a:t>
            </a:r>
            <a:r>
              <a:rPr lang="fa-IR" baseline="0" dirty="0"/>
              <a:t> </a:t>
            </a:r>
            <a:r>
              <a:rPr lang="fa-IR" dirty="0"/>
              <a:t>نمایند. همچنین با ارجاع به موقع و پیگیری مرثر، امکان استفاده از خدمات کارشناس سلامت روان و پز شک آموزش</a:t>
            </a:r>
            <a:r>
              <a:rPr lang="fa-IR" baseline="0" dirty="0"/>
              <a:t> </a:t>
            </a:r>
            <a:r>
              <a:rPr lang="fa-IR" dirty="0"/>
              <a:t>دیده را فراهم کنند.</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20</a:t>
            </a:fld>
            <a:endParaRPr lang="en-US"/>
          </a:p>
        </p:txBody>
      </p:sp>
    </p:spTree>
    <p:extLst>
      <p:ext uri="{BB962C8B-B14F-4D97-AF65-F5344CB8AC3E}">
        <p14:creationId xmlns:p14="http://schemas.microsoft.com/office/powerpoint/2010/main" val="2115088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گروههای هدف در حوزه سلامت روانی، اجتماعی و اعتیاد کسانی هستند که کارشناس مراقب سلامت خانواده</a:t>
            </a:r>
            <a:r>
              <a:rPr lang="fa-IR" baseline="0" dirty="0"/>
              <a:t> </a:t>
            </a:r>
            <a:r>
              <a:rPr lang="fa-IR" dirty="0"/>
              <a:t>میبایست خدمات تعریف شده این حوزه را به آنان ارائه کند ودر صورت تشخیص اختلال و یا مشکل اجتماعی عهده</a:t>
            </a:r>
            <a:r>
              <a:rPr lang="fa-IR" baseline="0" dirty="0"/>
              <a:t> </a:t>
            </a:r>
            <a:r>
              <a:rPr lang="fa-IR" dirty="0"/>
              <a:t>دار حفظ و و ارتقاء سلامت آنها باشد.</a:t>
            </a:r>
          </a:p>
          <a:p>
            <a:pPr algn="r" rtl="1"/>
            <a:r>
              <a:rPr lang="fa-IR" dirty="0"/>
              <a:t>کارشناس مراقب سلامت میبایست پس از برقراری ارتباط مناسب و مرثر با افراد تحت پوشش، با استفاده از فرم</a:t>
            </a:r>
            <a:r>
              <a:rPr lang="fa-IR" baseline="0" dirty="0"/>
              <a:t> </a:t>
            </a:r>
            <a:r>
              <a:rPr lang="fa-IR" dirty="0"/>
              <a:t>غربال گری اختلالات روانپزشکی، فرم غربال گری اولیه درگیری با سیگار، الکل و مواد و توجه به عوامل خطر</a:t>
            </a:r>
            <a:r>
              <a:rPr lang="fa-IR" baseline="0" dirty="0"/>
              <a:t> </a:t>
            </a:r>
            <a:r>
              <a:rPr lang="fa-IR" dirty="0"/>
              <a:t>آسیبهای اجتماعی در پرسشنامه جمعیت شناختی( از میان جمعیت عمومی، افراد مبتلا به اختلال روان پزشکی،</a:t>
            </a:r>
            <a:r>
              <a:rPr lang="fa-IR" baseline="0" dirty="0"/>
              <a:t> </a:t>
            </a:r>
            <a:r>
              <a:rPr lang="fa-IR" dirty="0"/>
              <a:t>مصرف مواد و همچنین افراد در معرض مشکلات اجتماعی را شناسایی و با آگاه سازی از خدمات موجود؛ بیمار و</a:t>
            </a:r>
            <a:r>
              <a:rPr lang="fa-IR" baseline="0" dirty="0"/>
              <a:t> </a:t>
            </a:r>
            <a:r>
              <a:rPr lang="fa-IR" dirty="0"/>
              <a:t>خانواده او و افراد در معرض آسیب را به پزشک و یا کارشناس سلامت روان ارجاع نمایند. همچنین با جلب اعتماد</a:t>
            </a:r>
            <a:r>
              <a:rPr lang="fa-IR" baseline="0" dirty="0"/>
              <a:t> </a:t>
            </a:r>
            <a:r>
              <a:rPr lang="fa-IR" dirty="0"/>
              <a:t>بیمار و خانواده او همکاری آنها را برای پذیرش دستورات و شروع مداخلات درمانی و آموزشی موجب شود.</a:t>
            </a:r>
            <a:r>
              <a:rPr lang="fa-IR" baseline="0" dirty="0"/>
              <a:t> </a:t>
            </a:r>
            <a:r>
              <a:rPr lang="fa-IR" dirty="0"/>
              <a:t>همان گونه که پیشتر گفته شد، در بیماران مبتلا به اختلالات مصلالارف مواد که آمادگی و انگیزه کافی برای شروع</a:t>
            </a:r>
            <a:r>
              <a:rPr lang="fa-IR" baseline="0" dirty="0"/>
              <a:t> </a:t>
            </a:r>
            <a:r>
              <a:rPr lang="fa-IR" dirty="0"/>
              <a:t>درمان نداشته و از مراجعه درمانی طفره میروند، در این موارد اولین قدم ارجاع اعضای خانواده برای دریافت مشاوره</a:t>
            </a:r>
            <a:r>
              <a:rPr lang="fa-IR" baseline="0" dirty="0"/>
              <a:t> </a:t>
            </a:r>
            <a:r>
              <a:rPr lang="fa-IR" dirty="0"/>
              <a:t>اختصاصی به پزشک ویا کارشناس سلامت روان است.</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21</a:t>
            </a:fld>
            <a:endParaRPr lang="en-US"/>
          </a:p>
        </p:txBody>
      </p:sp>
    </p:spTree>
    <p:extLst>
      <p:ext uri="{BB962C8B-B14F-4D97-AF65-F5344CB8AC3E}">
        <p14:creationId xmlns:p14="http://schemas.microsoft.com/office/powerpoint/2010/main" val="2002795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0" i="0" u="none" strike="noStrike" baseline="0" dirty="0">
                <a:cs typeface="B Yagut" panose="00000400000000000000" pitchFamily="2" charset="-78"/>
              </a:rPr>
              <a:t>گاهی اوقات وضعیت افراد شناسایی شده به گونه ای است که نسبت به مشکل خود آگاهی و پذیرش ندارند و خود را بیمار نمیدانند و تصور میکنند از نظر سلامت در وضعیت مناسبی قرار دارند. در چنین شرایطی لازم است که بیمار به همراه یکی از اعضای خانوادهاش به پزشک ارجاع داده شود ، تا حمایت و تشویق لازم از سوی خانواده برای بردن بیمار نزد پزشک صورت گیرد</a:t>
            </a:r>
            <a:endParaRPr lang="en-US" dirty="0"/>
          </a:p>
        </p:txBody>
      </p:sp>
      <p:sp>
        <p:nvSpPr>
          <p:cNvPr id="4" name="Slide Number Placeholder 3"/>
          <p:cNvSpPr>
            <a:spLocks noGrp="1"/>
          </p:cNvSpPr>
          <p:nvPr>
            <p:ph type="sldNum" sz="quarter" idx="10"/>
          </p:nvPr>
        </p:nvSpPr>
        <p:spPr/>
        <p:txBody>
          <a:bodyPr/>
          <a:lstStyle/>
          <a:p>
            <a:fld id="{A64EA9E8-039C-4A4C-9591-D26EDEFF8A02}" type="slidenum">
              <a:rPr lang="en-US" smtClean="0"/>
              <a:t>22</a:t>
            </a:fld>
            <a:endParaRPr lang="en-US"/>
          </a:p>
        </p:txBody>
      </p:sp>
    </p:spTree>
    <p:extLst>
      <p:ext uri="{BB962C8B-B14F-4D97-AF65-F5344CB8AC3E}">
        <p14:creationId xmlns:p14="http://schemas.microsoft.com/office/powerpoint/2010/main" val="3927449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1F63E-09F7-4784-A1B0-C1377D65A67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FD10BCA-22C4-40FD-AB1A-79BAED994B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EFA30-18FE-4CFE-AE81-3689C3A06030}"/>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5" name="Footer Placeholder 4">
            <a:extLst>
              <a:ext uri="{FF2B5EF4-FFF2-40B4-BE49-F238E27FC236}">
                <a16:creationId xmlns:a16="http://schemas.microsoft.com/office/drawing/2014/main" id="{7BF1EBAD-67F4-466C-9B7B-A38AE112BA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88ECA-9687-4DFE-9650-F77AEA9ABE4E}"/>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2101210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8D959-D281-49BF-93EE-B10A221BF0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DFB2BD2-172D-472B-A0F7-451F8A2F7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6EF8C9-4969-4B86-B735-6D6D1F4528EA}"/>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5" name="Footer Placeholder 4">
            <a:extLst>
              <a:ext uri="{FF2B5EF4-FFF2-40B4-BE49-F238E27FC236}">
                <a16:creationId xmlns:a16="http://schemas.microsoft.com/office/drawing/2014/main" id="{ED285921-4790-44BA-B0DF-4C4D7827C3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5D33BD-5BA9-4DA7-9940-C9D7DFD8B204}"/>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2403615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D231F2-5EFD-4DE4-AA02-2C888F354B5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8A311D-8249-4834-9EA9-11734EB98B6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3D89C3-EBC7-4BF0-B98B-2472868FE5A7}"/>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5" name="Footer Placeholder 4">
            <a:extLst>
              <a:ext uri="{FF2B5EF4-FFF2-40B4-BE49-F238E27FC236}">
                <a16:creationId xmlns:a16="http://schemas.microsoft.com/office/drawing/2014/main" id="{CB5CC0A2-A8AD-4ECF-B161-1DEB1D9664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9CD08A-EDDD-4D1D-9747-E93946353AD5}"/>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4287779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8DAAF-07AB-4723-B21E-A350C1EE9C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19B32A8-FD4E-4049-92B2-D3AE2C4AFA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B7709D-A82F-427B-9D7F-740489AA1935}"/>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5" name="Footer Placeholder 4">
            <a:extLst>
              <a:ext uri="{FF2B5EF4-FFF2-40B4-BE49-F238E27FC236}">
                <a16:creationId xmlns:a16="http://schemas.microsoft.com/office/drawing/2014/main" id="{DCD022D4-34B3-4424-848F-8533EED544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AACF51-F1BA-495E-8B2C-7215BCD7C892}"/>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2228616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2A99E-D6F8-498C-8923-D412A0968E8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278680-0AB9-4CED-BC89-2D0FF5130D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E0E7D2-BA4E-4461-8ECD-8E242616FF2D}"/>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5" name="Footer Placeholder 4">
            <a:extLst>
              <a:ext uri="{FF2B5EF4-FFF2-40B4-BE49-F238E27FC236}">
                <a16:creationId xmlns:a16="http://schemas.microsoft.com/office/drawing/2014/main" id="{D7ECD525-5EBD-446C-A0C0-AD6197D630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79F669-DF21-43D2-9202-40B33DC50202}"/>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792141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6559D-11E4-4E4B-B3CD-11946CC6D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057F6C-0948-4F72-98A9-F7E6AABDEF2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7EFD16-8EB6-4C26-AB49-BB160F0C99F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76AFB11-67B0-4511-8D51-2D2979D87FAB}"/>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6" name="Footer Placeholder 5">
            <a:extLst>
              <a:ext uri="{FF2B5EF4-FFF2-40B4-BE49-F238E27FC236}">
                <a16:creationId xmlns:a16="http://schemas.microsoft.com/office/drawing/2014/main" id="{1024AD41-6257-419B-ACEB-47307D24A8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385FE5-4E57-436D-BF39-2EE5C9DEDE2D}"/>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671632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18887-B8D5-4C30-8A2C-6D5ED9E4AF6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1709841-EB71-4880-BE33-3804D78D83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F475D49-E014-4EB8-B89F-D68A56F4309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CAEB3EE-2A94-414C-B7CA-A941E23670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8C828A6-6D40-4FE2-A79F-F9DC089181C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B667527-920E-449F-9D6B-A2A8F17EACE2}"/>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8" name="Footer Placeholder 7">
            <a:extLst>
              <a:ext uri="{FF2B5EF4-FFF2-40B4-BE49-F238E27FC236}">
                <a16:creationId xmlns:a16="http://schemas.microsoft.com/office/drawing/2014/main" id="{8C89325C-314A-4F55-AF21-67AD3AC017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FE42021-DB3C-42F7-8D26-0400C28BAA29}"/>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207559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11CAE-0765-4429-AAB6-2EE792F84A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6C3F1F-03EB-4B87-887D-39274779053F}"/>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4" name="Footer Placeholder 3">
            <a:extLst>
              <a:ext uri="{FF2B5EF4-FFF2-40B4-BE49-F238E27FC236}">
                <a16:creationId xmlns:a16="http://schemas.microsoft.com/office/drawing/2014/main" id="{0F370581-2FDA-4BF1-87B6-57341841217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E3A60F-45BE-4A37-983A-6FE2ED5650C6}"/>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332969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52EEAE-EF03-4539-B1A8-3DB392089172}"/>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3" name="Footer Placeholder 2">
            <a:extLst>
              <a:ext uri="{FF2B5EF4-FFF2-40B4-BE49-F238E27FC236}">
                <a16:creationId xmlns:a16="http://schemas.microsoft.com/office/drawing/2014/main" id="{C151EBE7-1368-442D-AD40-5A92ADFD577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49AA8BB-9D17-4400-ACAB-F883D3C0252F}"/>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2418553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0F71E-6B93-42E2-9957-2FBD06D33A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B876516-478D-49A7-AE30-07B2A8D162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7E4AD18-6599-4979-877E-11364F369F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CA8251-374C-41B1-9133-8A6C7525CD2C}"/>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6" name="Footer Placeholder 5">
            <a:extLst>
              <a:ext uri="{FF2B5EF4-FFF2-40B4-BE49-F238E27FC236}">
                <a16:creationId xmlns:a16="http://schemas.microsoft.com/office/drawing/2014/main" id="{C1802880-B64F-4B9A-AD59-3D867E7738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165A03-1523-42B0-91A3-1590D2EC6949}"/>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15271586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98689-92CD-47F8-99DD-8D1A0638B9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9EDB5D3-1692-4745-8344-80C969888D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73CE84F-24B0-4849-B744-85FCB7BAF3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B2D43B-90D6-42AB-A8F7-5C4CE7A07AD5}"/>
              </a:ext>
            </a:extLst>
          </p:cNvPr>
          <p:cNvSpPr>
            <a:spLocks noGrp="1"/>
          </p:cNvSpPr>
          <p:nvPr>
            <p:ph type="dt" sz="half" idx="10"/>
          </p:nvPr>
        </p:nvSpPr>
        <p:spPr/>
        <p:txBody>
          <a:bodyPr/>
          <a:lstStyle/>
          <a:p>
            <a:fld id="{8C640AE6-FD67-4975-AD00-B4636D0AAE5E}" type="datetimeFigureOut">
              <a:rPr lang="en-US" smtClean="0"/>
              <a:t>10/24/2024</a:t>
            </a:fld>
            <a:endParaRPr lang="en-US"/>
          </a:p>
        </p:txBody>
      </p:sp>
      <p:sp>
        <p:nvSpPr>
          <p:cNvPr id="6" name="Footer Placeholder 5">
            <a:extLst>
              <a:ext uri="{FF2B5EF4-FFF2-40B4-BE49-F238E27FC236}">
                <a16:creationId xmlns:a16="http://schemas.microsoft.com/office/drawing/2014/main" id="{F1EE4F8A-5093-4A95-AD1B-31C8A8DB41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2EB98D-6C0C-45ED-AB4F-C70025E9AB1F}"/>
              </a:ext>
            </a:extLst>
          </p:cNvPr>
          <p:cNvSpPr>
            <a:spLocks noGrp="1"/>
          </p:cNvSpPr>
          <p:nvPr>
            <p:ph type="sldNum" sz="quarter" idx="12"/>
          </p:nvPr>
        </p:nvSpPr>
        <p:spPr/>
        <p:txBody>
          <a:bodyPr/>
          <a:lstStyle/>
          <a:p>
            <a:fld id="{DBCAEDA8-0FF1-46D8-954F-714CBB54439F}" type="slidenum">
              <a:rPr lang="en-US" smtClean="0"/>
              <a:t>‹#›</a:t>
            </a:fld>
            <a:endParaRPr lang="en-US"/>
          </a:p>
        </p:txBody>
      </p:sp>
    </p:spTree>
    <p:extLst>
      <p:ext uri="{BB962C8B-B14F-4D97-AF65-F5344CB8AC3E}">
        <p14:creationId xmlns:p14="http://schemas.microsoft.com/office/powerpoint/2010/main" val="2771304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1C8673-A3C8-4371-BE64-8C24CFDD46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E3121C-DBEE-4110-8045-067838309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0DBEA7-20F9-4471-9C29-579C50D485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640AE6-FD67-4975-AD00-B4636D0AAE5E}" type="datetimeFigureOut">
              <a:rPr lang="en-US" smtClean="0"/>
              <a:t>10/24/2024</a:t>
            </a:fld>
            <a:endParaRPr lang="en-US"/>
          </a:p>
        </p:txBody>
      </p:sp>
      <p:sp>
        <p:nvSpPr>
          <p:cNvPr id="5" name="Footer Placeholder 4">
            <a:extLst>
              <a:ext uri="{FF2B5EF4-FFF2-40B4-BE49-F238E27FC236}">
                <a16:creationId xmlns:a16="http://schemas.microsoft.com/office/drawing/2014/main" id="{52A53415-B52F-4FCB-AA32-B94C9E285B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DE38D19-64C6-48C3-96C9-C4E40933FA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CAEDA8-0FF1-46D8-954F-714CBB54439F}" type="slidenum">
              <a:rPr lang="en-US" smtClean="0"/>
              <a:t>‹#›</a:t>
            </a:fld>
            <a:endParaRPr lang="en-US"/>
          </a:p>
        </p:txBody>
      </p:sp>
    </p:spTree>
    <p:extLst>
      <p:ext uri="{BB962C8B-B14F-4D97-AF65-F5344CB8AC3E}">
        <p14:creationId xmlns:p14="http://schemas.microsoft.com/office/powerpoint/2010/main" val="3526604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1605;&#1585;&#1575;&#1602;&#1576;%20&#1587;&#1604;&#1575;&#1605;&#1578;%20&#1608;%20&#1576;&#1607;&#1608;&#1585;&#1586;.pdf"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FB805-B5D5-4C5E-8DDA-161288BF6AE7}"/>
              </a:ext>
            </a:extLst>
          </p:cNvPr>
          <p:cNvSpPr>
            <a:spLocks noGrp="1"/>
          </p:cNvSpPr>
          <p:nvPr>
            <p:ph type="ctrTitle"/>
          </p:nvPr>
        </p:nvSpPr>
        <p:spPr/>
        <p:txBody>
          <a:bodyPr/>
          <a:lstStyle/>
          <a:p>
            <a:r>
              <a:rPr lang="fa-IR" dirty="0">
                <a:solidFill>
                  <a:schemeClr val="accent6">
                    <a:lumMod val="50000"/>
                  </a:schemeClr>
                </a:solidFill>
                <a:cs typeface="2  Nazanin" panose="00000400000000000000" pitchFamily="2" charset="-78"/>
              </a:rPr>
              <a:t>با نام و یاری خداوند جان و خرد</a:t>
            </a:r>
            <a:endParaRPr lang="en-US" dirty="0">
              <a:solidFill>
                <a:schemeClr val="accent6">
                  <a:lumMod val="50000"/>
                </a:schemeClr>
              </a:solidFill>
              <a:cs typeface="2  Nazanin" panose="00000400000000000000" pitchFamily="2" charset="-78"/>
            </a:endParaRPr>
          </a:p>
        </p:txBody>
      </p:sp>
      <p:sp>
        <p:nvSpPr>
          <p:cNvPr id="3" name="Subtitle 2">
            <a:extLst>
              <a:ext uri="{FF2B5EF4-FFF2-40B4-BE49-F238E27FC236}">
                <a16:creationId xmlns:a16="http://schemas.microsoft.com/office/drawing/2014/main" id="{C41CDDEC-EF3C-4F19-8B2E-F8320B2E5988}"/>
              </a:ext>
            </a:extLst>
          </p:cNvPr>
          <p:cNvSpPr>
            <a:spLocks noGrp="1"/>
          </p:cNvSpPr>
          <p:nvPr>
            <p:ph type="subTitle" idx="1"/>
          </p:nvPr>
        </p:nvSpPr>
        <p:spPr/>
        <p:txBody>
          <a:bodyPr>
            <a:normAutofit/>
          </a:bodyPr>
          <a:lstStyle/>
          <a:p>
            <a:r>
              <a:rPr lang="fa-IR" sz="3200" dirty="0">
                <a:solidFill>
                  <a:schemeClr val="accent6">
                    <a:lumMod val="50000"/>
                  </a:schemeClr>
                </a:solidFill>
                <a:cs typeface="2  Nazanin" panose="00000400000000000000" pitchFamily="2" charset="-78"/>
              </a:rPr>
              <a:t>کارشناس واحد سلامت روان،اجتماعی و اعتیاد</a:t>
            </a:r>
          </a:p>
          <a:p>
            <a:r>
              <a:rPr lang="fa-IR" sz="3200" dirty="0">
                <a:solidFill>
                  <a:schemeClr val="accent6">
                    <a:lumMod val="50000"/>
                  </a:schemeClr>
                </a:solidFill>
                <a:cs typeface="2  Nazanin" panose="00000400000000000000" pitchFamily="2" charset="-78"/>
              </a:rPr>
              <a:t> ستاد مرکز بهداشت:شیرین محبی</a:t>
            </a:r>
          </a:p>
          <a:p>
            <a:r>
              <a:rPr lang="fa-IR" sz="2800" dirty="0">
                <a:solidFill>
                  <a:schemeClr val="accent6">
                    <a:lumMod val="50000"/>
                  </a:schemeClr>
                </a:solidFill>
                <a:cs typeface="2  Nazanin" panose="00000400000000000000" pitchFamily="2" charset="-78"/>
              </a:rPr>
              <a:t>کارشناس ارشد روانشناسی بالینی</a:t>
            </a:r>
            <a:endParaRPr lang="en-US" sz="2800" dirty="0">
              <a:solidFill>
                <a:schemeClr val="accent6">
                  <a:lumMod val="50000"/>
                </a:schemeClr>
              </a:solidFill>
              <a:cs typeface="2  Nazanin" panose="00000400000000000000" pitchFamily="2" charset="-78"/>
            </a:endParaRPr>
          </a:p>
        </p:txBody>
      </p:sp>
    </p:spTree>
    <p:extLst>
      <p:ext uri="{BB962C8B-B14F-4D97-AF65-F5344CB8AC3E}">
        <p14:creationId xmlns:p14="http://schemas.microsoft.com/office/powerpoint/2010/main" val="846643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Nazanin" panose="00000400000000000000" pitchFamily="2" charset="-78"/>
              </a:rPr>
              <a:t>اهداف اختصاصی</a:t>
            </a:r>
            <a:endParaRPr lang="en-US" dirty="0">
              <a:cs typeface="B Nazanin" panose="00000400000000000000" pitchFamily="2" charset="-78"/>
            </a:endParaRPr>
          </a:p>
        </p:txBody>
      </p:sp>
      <p:sp>
        <p:nvSpPr>
          <p:cNvPr id="3" name="Content Placeholder 2"/>
          <p:cNvSpPr>
            <a:spLocks noGrp="1"/>
          </p:cNvSpPr>
          <p:nvPr>
            <p:ph idx="1"/>
          </p:nvPr>
        </p:nvSpPr>
        <p:spPr>
          <a:xfrm>
            <a:off x="1143000" y="2560320"/>
            <a:ext cx="9875520" cy="3535680"/>
          </a:xfrm>
        </p:spPr>
        <p:txBody>
          <a:bodyPr/>
          <a:lstStyle/>
          <a:p>
            <a:pPr algn="r" rtl="1"/>
            <a:r>
              <a:rPr lang="fa-IR" dirty="0">
                <a:solidFill>
                  <a:schemeClr val="accent1"/>
                </a:solidFill>
                <a:cs typeface="B Nazanin" panose="00000400000000000000" pitchFamily="2" charset="-78"/>
              </a:rPr>
              <a:t>پیشگیری از بروز اختلالات روانپزشکی، مصرف مواد و مشکلات اجتماعی</a:t>
            </a:r>
          </a:p>
          <a:p>
            <a:pPr algn="r" rtl="1"/>
            <a:r>
              <a:rPr lang="fa-IR" dirty="0">
                <a:solidFill>
                  <a:schemeClr val="accent1"/>
                </a:solidFill>
                <a:cs typeface="B Nazanin" panose="00000400000000000000" pitchFamily="2" charset="-78"/>
              </a:rPr>
              <a:t> کاهش شیوع اختلالات روانپزشکی، مصرف مواد و مشکلات اجتماعی</a:t>
            </a:r>
          </a:p>
          <a:p>
            <a:pPr algn="r" rtl="1"/>
            <a:r>
              <a:rPr lang="fa-IR" dirty="0">
                <a:solidFill>
                  <a:schemeClr val="accent1"/>
                </a:solidFill>
                <a:cs typeface="B Nazanin" panose="00000400000000000000" pitchFamily="2" charset="-78"/>
              </a:rPr>
              <a:t>کاهش مرگها و ناتوانیهای ناشی از اختلالات روانپزشکی، مصرف مواد و مشکلات اجتماعی</a:t>
            </a:r>
          </a:p>
          <a:p>
            <a:pPr algn="r" rtl="1"/>
            <a:r>
              <a:rPr lang="fa-IR" dirty="0">
                <a:solidFill>
                  <a:schemeClr val="accent1"/>
                </a:solidFill>
                <a:cs typeface="B Nazanin" panose="00000400000000000000" pitchFamily="2" charset="-78"/>
              </a:rPr>
              <a:t>کاهش آسیبهای ناشی از مصرف مواد</a:t>
            </a:r>
            <a:endParaRPr lang="en-US"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4096403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718C-2F31-4978-8FAF-96B59B0ADA98}"/>
              </a:ext>
            </a:extLst>
          </p:cNvPr>
          <p:cNvSpPr>
            <a:spLocks noGrp="1"/>
          </p:cNvSpPr>
          <p:nvPr>
            <p:ph type="title"/>
          </p:nvPr>
        </p:nvSpPr>
        <p:spPr/>
        <p:txBody>
          <a:bodyPr>
            <a:normAutofit/>
          </a:bodyPr>
          <a:lstStyle/>
          <a:p>
            <a:pPr algn="ctr"/>
            <a:r>
              <a:rPr lang="fa-IR" sz="4000" dirty="0">
                <a:cs typeface="2  Nazanin" panose="00000400000000000000" pitchFamily="2" charset="-78"/>
              </a:rPr>
              <a:t>نقش مراکز شهری روستایی در برنامه های</a:t>
            </a:r>
            <a:br>
              <a:rPr lang="fa-IR" sz="4000" dirty="0">
                <a:cs typeface="2  Nazanin" panose="00000400000000000000" pitchFamily="2" charset="-78"/>
              </a:rPr>
            </a:br>
            <a:r>
              <a:rPr lang="fa-IR" sz="4000" dirty="0">
                <a:cs typeface="2  Nazanin" panose="00000400000000000000" pitchFamily="2" charset="-78"/>
              </a:rPr>
              <a:t> سلامت روانی،اجتماعی و اعتیاد</a:t>
            </a:r>
            <a:endParaRPr lang="en-US" sz="4000" dirty="0">
              <a:cs typeface="2  Nazanin" panose="00000400000000000000" pitchFamily="2" charset="-78"/>
            </a:endParaRPr>
          </a:p>
        </p:txBody>
      </p:sp>
      <p:sp>
        <p:nvSpPr>
          <p:cNvPr id="3" name="Content Placeholder 2">
            <a:extLst>
              <a:ext uri="{FF2B5EF4-FFF2-40B4-BE49-F238E27FC236}">
                <a16:creationId xmlns:a16="http://schemas.microsoft.com/office/drawing/2014/main" id="{459D8902-E66D-4DB7-9AC6-94FCBED14ECA}"/>
              </a:ext>
            </a:extLst>
          </p:cNvPr>
          <p:cNvSpPr>
            <a:spLocks noGrp="1"/>
          </p:cNvSpPr>
          <p:nvPr>
            <p:ph idx="1"/>
          </p:nvPr>
        </p:nvSpPr>
        <p:spPr>
          <a:xfrm>
            <a:off x="838200" y="1690688"/>
            <a:ext cx="10515600" cy="4351338"/>
          </a:xfrm>
        </p:spPr>
        <p:txBody>
          <a:bodyPr/>
          <a:lstStyle/>
          <a:p>
            <a:pPr marL="0" indent="0" algn="r">
              <a:buNone/>
            </a:pPr>
            <a:r>
              <a:rPr lang="fa-IR" dirty="0">
                <a:solidFill>
                  <a:srgbClr val="7030A0"/>
                </a:solidFill>
                <a:cs typeface="B Nazanin" panose="00000400000000000000" pitchFamily="2" charset="-78"/>
              </a:rPr>
              <a:t>برقراری ارتباط با گروه های هدف</a:t>
            </a:r>
          </a:p>
          <a:p>
            <a:pPr marL="0" indent="0" algn="r">
              <a:buNone/>
            </a:pPr>
            <a:r>
              <a:rPr lang="fa-IR" dirty="0">
                <a:solidFill>
                  <a:srgbClr val="7030A0"/>
                </a:solidFill>
                <a:cs typeface="B Nazanin" panose="00000400000000000000" pitchFamily="2" charset="-78"/>
              </a:rPr>
              <a:t>بیماریابی و تشخیص افراد در معرض خطراختلالات روانپزشکی،مصرف مواد و آسیب های اجتماعی</a:t>
            </a:r>
          </a:p>
          <a:p>
            <a:pPr marL="0" indent="0" algn="r">
              <a:buNone/>
            </a:pPr>
            <a:r>
              <a:rPr lang="fa-IR" dirty="0">
                <a:solidFill>
                  <a:srgbClr val="7030A0"/>
                </a:solidFill>
                <a:cs typeface="B Nazanin" panose="00000400000000000000" pitchFamily="2" charset="-78"/>
              </a:rPr>
              <a:t>ارجاع بیماران به پزشک مرکز جامع سلامت</a:t>
            </a:r>
          </a:p>
          <a:p>
            <a:pPr marL="0" indent="0" algn="r">
              <a:buNone/>
            </a:pPr>
            <a:r>
              <a:rPr lang="fa-IR" dirty="0">
                <a:solidFill>
                  <a:srgbClr val="7030A0"/>
                </a:solidFill>
                <a:cs typeface="B Nazanin" panose="00000400000000000000" pitchFamily="2" charset="-78"/>
              </a:rPr>
              <a:t>مراقبت و پیگیری بیماران </a:t>
            </a:r>
          </a:p>
          <a:p>
            <a:pPr marL="0" indent="0" algn="r">
              <a:buNone/>
            </a:pPr>
            <a:r>
              <a:rPr lang="fa-IR" dirty="0">
                <a:solidFill>
                  <a:srgbClr val="7030A0"/>
                </a:solidFill>
                <a:cs typeface="B Nazanin" panose="00000400000000000000" pitchFamily="2" charset="-78"/>
              </a:rPr>
              <a:t>ثبت و گزارش دهی اطلاعات آماری</a:t>
            </a:r>
          </a:p>
          <a:p>
            <a:pPr marL="0" indent="0" algn="r">
              <a:buNone/>
            </a:pPr>
            <a:r>
              <a:rPr lang="fa-IR" dirty="0">
                <a:solidFill>
                  <a:srgbClr val="7030A0"/>
                </a:solidFill>
                <a:cs typeface="B Nazanin" panose="00000400000000000000" pitchFamily="2" charset="-78"/>
              </a:rPr>
              <a:t>آموزش اصول سلامت روانی،اجتماعی و پیشگیری از مصرف مواد به گروه های هدف</a:t>
            </a:r>
          </a:p>
          <a:p>
            <a:pPr marL="0" indent="0" algn="r">
              <a:buNone/>
            </a:pPr>
            <a:r>
              <a:rPr lang="fa-IR" dirty="0">
                <a:solidFill>
                  <a:srgbClr val="7030A0"/>
                </a:solidFill>
                <a:cs typeface="B Nazanin" panose="00000400000000000000" pitchFamily="2" charset="-78"/>
              </a:rPr>
              <a:t>آموزش و تسهیل دسترسی به وسایل کاهش آسیب برای گروه های هدف</a:t>
            </a:r>
            <a:endParaRPr lang="en-US" dirty="0">
              <a:solidFill>
                <a:srgbClr val="7030A0"/>
              </a:solidFill>
              <a:cs typeface="B Nazanin" panose="00000400000000000000" pitchFamily="2" charset="-78"/>
            </a:endParaRPr>
          </a:p>
        </p:txBody>
      </p:sp>
    </p:spTree>
    <p:extLst>
      <p:ext uri="{BB962C8B-B14F-4D97-AF65-F5344CB8AC3E}">
        <p14:creationId xmlns:p14="http://schemas.microsoft.com/office/powerpoint/2010/main" val="2069673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600" dirty="0">
                <a:cs typeface="2  Nazanin" panose="00000400000000000000" pitchFamily="2" charset="-78"/>
              </a:rPr>
              <a:t>چارچوب فعالیتها در برنامه های</a:t>
            </a:r>
            <a:br>
              <a:rPr lang="fa-IR" sz="3600" dirty="0">
                <a:cs typeface="2  Nazanin" panose="00000400000000000000" pitchFamily="2" charset="-78"/>
              </a:rPr>
            </a:br>
            <a:r>
              <a:rPr lang="fa-IR" sz="3600" dirty="0">
                <a:cs typeface="2  Nazanin" panose="00000400000000000000" pitchFamily="2" charset="-78"/>
              </a:rPr>
              <a:t> حوزه سلامت روانی، اجتماعی و اعتیاد</a:t>
            </a:r>
            <a:endParaRPr lang="en-US" sz="3600" dirty="0">
              <a:cs typeface="2  Nazanin" panose="00000400000000000000" pitchFamily="2" charset="-78"/>
            </a:endParaRPr>
          </a:p>
        </p:txBody>
      </p:sp>
      <p:sp>
        <p:nvSpPr>
          <p:cNvPr id="3" name="Content Placeholder 2"/>
          <p:cNvSpPr>
            <a:spLocks noGrp="1"/>
          </p:cNvSpPr>
          <p:nvPr>
            <p:ph idx="1"/>
          </p:nvPr>
        </p:nvSpPr>
        <p:spPr/>
        <p:txBody>
          <a:bodyPr anchor="ctr"/>
          <a:lstStyle/>
          <a:p>
            <a:pPr algn="r" rtl="1"/>
            <a:r>
              <a:rPr lang="fa-IR" dirty="0">
                <a:solidFill>
                  <a:srgbClr val="7030A0"/>
                </a:solidFill>
                <a:cs typeface="B Nazanin" panose="00000400000000000000" pitchFamily="2" charset="-78"/>
              </a:rPr>
              <a:t>شناسایی گروههای هدف و ارزیابی خانوار</a:t>
            </a:r>
          </a:p>
          <a:p>
            <a:pPr algn="r" rtl="1"/>
            <a:r>
              <a:rPr lang="fa-IR" dirty="0">
                <a:solidFill>
                  <a:srgbClr val="7030A0"/>
                </a:solidFill>
                <a:cs typeface="B Nazanin" panose="00000400000000000000" pitchFamily="2" charset="-78"/>
              </a:rPr>
              <a:t>برقراری ارتباط با گروههای هدف</a:t>
            </a:r>
          </a:p>
          <a:p>
            <a:pPr algn="r" rtl="1"/>
            <a:r>
              <a:rPr lang="fa-IR" dirty="0">
                <a:solidFill>
                  <a:srgbClr val="7030A0"/>
                </a:solidFill>
                <a:cs typeface="B Nazanin" panose="00000400000000000000" pitchFamily="2" charset="-78"/>
              </a:rPr>
              <a:t>انجام مداخلات لازم</a:t>
            </a:r>
          </a:p>
          <a:p>
            <a:pPr algn="r" rtl="1"/>
            <a:r>
              <a:rPr lang="fa-IR" dirty="0">
                <a:solidFill>
                  <a:srgbClr val="7030A0"/>
                </a:solidFill>
                <a:cs typeface="B Nazanin" panose="00000400000000000000" pitchFamily="2" charset="-78"/>
              </a:rPr>
              <a:t>مراقبت وپیگیری بیماران</a:t>
            </a:r>
          </a:p>
          <a:p>
            <a:pPr algn="r" rtl="1"/>
            <a:r>
              <a:rPr lang="fa-IR" dirty="0">
                <a:solidFill>
                  <a:srgbClr val="7030A0"/>
                </a:solidFill>
                <a:cs typeface="B Nazanin" panose="00000400000000000000" pitchFamily="2" charset="-78"/>
              </a:rPr>
              <a:t> پایش و ارزشیابی برنامه </a:t>
            </a:r>
          </a:p>
          <a:p>
            <a:pPr algn="r" rtl="1"/>
            <a:r>
              <a:rPr lang="fa-IR" dirty="0">
                <a:solidFill>
                  <a:srgbClr val="7030A0"/>
                </a:solidFill>
                <a:cs typeface="B Nazanin" panose="00000400000000000000" pitchFamily="2" charset="-78"/>
              </a:rPr>
              <a:t>های حوزه سلامت روانی، اجتماعی و اعتیاد</a:t>
            </a:r>
            <a:endParaRPr lang="en-US" dirty="0">
              <a:solidFill>
                <a:srgbClr val="7030A0"/>
              </a:solidFill>
              <a:cs typeface="B Nazanin" panose="00000400000000000000" pitchFamily="2" charset="-78"/>
            </a:endParaRPr>
          </a:p>
        </p:txBody>
      </p:sp>
    </p:spTree>
    <p:extLst>
      <p:ext uri="{BB962C8B-B14F-4D97-AF65-F5344CB8AC3E}">
        <p14:creationId xmlns:p14="http://schemas.microsoft.com/office/powerpoint/2010/main" val="3858838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cs typeface="2  Nazanin" panose="00000400000000000000" pitchFamily="2" charset="-78"/>
              </a:rPr>
              <a:t>شناسایی گروههای هدف و ارزیابی خانوار :</a:t>
            </a:r>
            <a:endParaRPr lang="en-US" sz="4000" dirty="0">
              <a:cs typeface="2  Nazanin" panose="00000400000000000000" pitchFamily="2" charset="-78"/>
            </a:endParaRPr>
          </a:p>
        </p:txBody>
      </p:sp>
      <p:sp>
        <p:nvSpPr>
          <p:cNvPr id="3" name="Content Placeholder 2"/>
          <p:cNvSpPr>
            <a:spLocks noGrp="1"/>
          </p:cNvSpPr>
          <p:nvPr>
            <p:ph idx="1"/>
          </p:nvPr>
        </p:nvSpPr>
        <p:spPr/>
        <p:txBody>
          <a:bodyPr anchor="ctr">
            <a:normAutofit/>
          </a:bodyPr>
          <a:lstStyle/>
          <a:p>
            <a:pPr algn="r" rtl="1"/>
            <a:r>
              <a:rPr lang="fa-IR" dirty="0">
                <a:solidFill>
                  <a:schemeClr val="accent2"/>
                </a:solidFill>
                <a:cs typeface="2  Nazanin" panose="00000400000000000000" pitchFamily="2" charset="-78"/>
              </a:rPr>
              <a:t>افراد مبتلا یا مشکوک به اختلالات روانپزشکی، مصرف مواد و همچنین افراد در معرض خطر آسیب های اجتماعی به طور مثال: بیکاری، اخراج از محل کار، ترک تحصیل خشونت و آزار در خانواده، طلاق یا جدایی، زندان و ورشکستگی</a:t>
            </a:r>
          </a:p>
          <a:p>
            <a:pPr algn="r" rtl="1"/>
            <a:r>
              <a:rPr lang="fa-IR" dirty="0">
                <a:solidFill>
                  <a:schemeClr val="accent2"/>
                </a:solidFill>
                <a:cs typeface="2  Nazanin" panose="00000400000000000000" pitchFamily="2" charset="-78"/>
              </a:rPr>
              <a:t>خانواده افرادی که در بند قبلی به آنها اشاره گردید.</a:t>
            </a:r>
          </a:p>
          <a:p>
            <a:pPr algn="r" rtl="1"/>
            <a:r>
              <a:rPr lang="fa-IR" dirty="0">
                <a:solidFill>
                  <a:schemeClr val="accent2"/>
                </a:solidFill>
                <a:cs typeface="2  Nazanin" panose="00000400000000000000" pitchFamily="2" charset="-78"/>
              </a:rPr>
              <a:t>گروههای در معرض خطر در جامعه برای کارشناس مراقبت سلامت</a:t>
            </a:r>
          </a:p>
          <a:p>
            <a:pPr algn="r" rtl="1"/>
            <a:r>
              <a:rPr lang="fa-IR" dirty="0">
                <a:solidFill>
                  <a:schemeClr val="accent2"/>
                </a:solidFill>
                <a:cs typeface="2  Nazanin" panose="00000400000000000000" pitchFamily="2" charset="-78"/>
              </a:rPr>
              <a:t>سایر مراجعان مشابه که درخواست خدمات سلامت روانی، اجتماعی و اعتیاد دارند.</a:t>
            </a:r>
            <a:endParaRPr lang="en-US" dirty="0">
              <a:solidFill>
                <a:schemeClr val="accent2"/>
              </a:solidFill>
              <a:cs typeface="2  Nazanin" panose="00000400000000000000" pitchFamily="2" charset="-78"/>
            </a:endParaRPr>
          </a:p>
        </p:txBody>
      </p:sp>
    </p:spTree>
    <p:extLst>
      <p:ext uri="{BB962C8B-B14F-4D97-AF65-F5344CB8AC3E}">
        <p14:creationId xmlns:p14="http://schemas.microsoft.com/office/powerpoint/2010/main" val="1104486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Nazanin" panose="00000400000000000000" pitchFamily="2" charset="-78"/>
              </a:rPr>
              <a:t>برقراری ارتباط با گروه های هدف</a:t>
            </a:r>
            <a:endParaRPr lang="en-US" dirty="0">
              <a:cs typeface="B Nazanin" panose="00000400000000000000" pitchFamily="2" charset="-78"/>
            </a:endParaRPr>
          </a:p>
        </p:txBody>
      </p:sp>
      <p:sp>
        <p:nvSpPr>
          <p:cNvPr id="3" name="Content Placeholder 2"/>
          <p:cNvSpPr>
            <a:spLocks noGrp="1"/>
          </p:cNvSpPr>
          <p:nvPr>
            <p:ph idx="1"/>
          </p:nvPr>
        </p:nvSpPr>
        <p:spPr/>
        <p:txBody>
          <a:bodyPr anchor="ctr"/>
          <a:lstStyle/>
          <a:p>
            <a:pPr algn="r" rtl="1"/>
            <a:r>
              <a:rPr lang="fa-IR" dirty="0">
                <a:solidFill>
                  <a:schemeClr val="accent2"/>
                </a:solidFill>
                <a:cs typeface="2  Nazanin" panose="00000400000000000000" pitchFamily="2" charset="-78"/>
              </a:rPr>
              <a:t>برقراری ارتباط با گروهها ی هدف اولین قدم پس از شناسایی این گروه ها است. بدون ارتباط مناسب، سایر اقدامات و خدمات کارشناس مراقب سلامت خانواده، به نتیجه مطلوب نخواهد رسید.</a:t>
            </a:r>
          </a:p>
          <a:p>
            <a:pPr algn="r" rtl="1"/>
            <a:endParaRPr lang="en-US" dirty="0"/>
          </a:p>
        </p:txBody>
      </p:sp>
    </p:spTree>
    <p:extLst>
      <p:ext uri="{BB962C8B-B14F-4D97-AF65-F5344CB8AC3E}">
        <p14:creationId xmlns:p14="http://schemas.microsoft.com/office/powerpoint/2010/main" val="2002725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2  Nazanin" panose="00000400000000000000" pitchFamily="2" charset="-78"/>
              </a:rPr>
              <a:t>آموزش به گروههای هدف</a:t>
            </a:r>
            <a:endParaRPr lang="en-US" dirty="0">
              <a:cs typeface="2  Nazanin" panose="00000400000000000000" pitchFamily="2" charset="-78"/>
            </a:endParaRPr>
          </a:p>
        </p:txBody>
      </p:sp>
      <p:sp>
        <p:nvSpPr>
          <p:cNvPr id="3" name="Content Placeholder 2"/>
          <p:cNvSpPr>
            <a:spLocks noGrp="1"/>
          </p:cNvSpPr>
          <p:nvPr>
            <p:ph idx="1"/>
          </p:nvPr>
        </p:nvSpPr>
        <p:spPr/>
        <p:txBody>
          <a:bodyPr anchor="ctr"/>
          <a:lstStyle/>
          <a:p>
            <a:pPr algn="r" rtl="1"/>
            <a:r>
              <a:rPr lang="fa-IR" dirty="0">
                <a:solidFill>
                  <a:schemeClr val="accent4"/>
                </a:solidFill>
                <a:cs typeface="2  Nazanin" panose="00000400000000000000" pitchFamily="2" charset="-78"/>
              </a:rPr>
              <a:t>یکی از مداخلات اثربخش برای گروه هدف، آموزش، حفظ و و ارتقاء سلامت روانی، اجتماعی و پیشگیری از مصرف مواد میباشد. این آموزش در قالب مشاوره چهره به چهره و آموزشهای گروهی انجام میشود.</a:t>
            </a:r>
            <a:endParaRPr lang="en-US" dirty="0">
              <a:solidFill>
                <a:schemeClr val="accent4"/>
              </a:solidFill>
              <a:cs typeface="2  Nazanin" panose="00000400000000000000" pitchFamily="2" charset="-78"/>
            </a:endParaRPr>
          </a:p>
        </p:txBody>
      </p:sp>
    </p:spTree>
    <p:extLst>
      <p:ext uri="{BB962C8B-B14F-4D97-AF65-F5344CB8AC3E}">
        <p14:creationId xmlns:p14="http://schemas.microsoft.com/office/powerpoint/2010/main" val="2233746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cs typeface="2  Nazanin" panose="00000400000000000000" pitchFamily="2" charset="-78"/>
              </a:rPr>
              <a:t>مباحث عمده و مهم در آموزش بیماران و خانواده آنها</a:t>
            </a:r>
            <a:endParaRPr lang="en-US" sz="4000" dirty="0">
              <a:cs typeface="2  Nazanin" panose="00000400000000000000" pitchFamily="2" charset="-78"/>
            </a:endParaRPr>
          </a:p>
        </p:txBody>
      </p:sp>
      <p:sp>
        <p:nvSpPr>
          <p:cNvPr id="3" name="Content Placeholder 2"/>
          <p:cNvSpPr>
            <a:spLocks noGrp="1"/>
          </p:cNvSpPr>
          <p:nvPr>
            <p:ph idx="1"/>
          </p:nvPr>
        </p:nvSpPr>
        <p:spPr/>
        <p:txBody>
          <a:bodyPr anchor="ctr"/>
          <a:lstStyle/>
          <a:p>
            <a:pPr algn="r" rtl="1"/>
            <a:r>
              <a:rPr lang="fa-IR" dirty="0">
                <a:solidFill>
                  <a:schemeClr val="accent4"/>
                </a:solidFill>
              </a:rPr>
              <a:t>رفتار و برخورد </a:t>
            </a:r>
            <a:r>
              <a:rPr lang="fa-IR" dirty="0" smtClean="0">
                <a:solidFill>
                  <a:schemeClr val="accent4"/>
                </a:solidFill>
                <a:cs typeface="2  Nazanin" panose="00000400000000000000" pitchFamily="2" charset="-78"/>
              </a:rPr>
              <a:t>صحیح</a:t>
            </a:r>
            <a:r>
              <a:rPr lang="fa-IR" dirty="0" smtClean="0">
                <a:solidFill>
                  <a:schemeClr val="accent4"/>
                </a:solidFill>
              </a:rPr>
              <a:t> </a:t>
            </a:r>
            <a:r>
              <a:rPr lang="fa-IR" dirty="0">
                <a:solidFill>
                  <a:schemeClr val="accent4"/>
                </a:solidFill>
              </a:rPr>
              <a:t>با بیمار مبتلا به اختلال روانپزشکی، مصرف مواد و در معرض خطر مشکلات اجتماعی</a:t>
            </a:r>
          </a:p>
          <a:p>
            <a:pPr algn="r" rtl="1"/>
            <a:r>
              <a:rPr lang="fa-IR" dirty="0">
                <a:solidFill>
                  <a:schemeClr val="accent4"/>
                </a:solidFill>
              </a:rPr>
              <a:t>مراقبت از بیماران و افراد دارای مشکل</a:t>
            </a:r>
          </a:p>
          <a:p>
            <a:pPr algn="r" rtl="1"/>
            <a:r>
              <a:rPr lang="fa-IR" dirty="0">
                <a:solidFill>
                  <a:schemeClr val="accent4"/>
                </a:solidFill>
              </a:rPr>
              <a:t>تداوم درمان (مصرف داروها طبق دستور پزشلک و عدم قطع خودسرانه دارو، تداوم مراجعه به پزشک یا سایر کارکنان ارائه دهنده خدمت در موعد مقرر)</a:t>
            </a:r>
          </a:p>
          <a:p>
            <a:pPr algn="r" rtl="1"/>
            <a:endParaRPr lang="en-US" dirty="0">
              <a:solidFill>
                <a:schemeClr val="accent4"/>
              </a:solidFill>
            </a:endParaRPr>
          </a:p>
        </p:txBody>
      </p:sp>
    </p:spTree>
    <p:extLst>
      <p:ext uri="{BB962C8B-B14F-4D97-AF65-F5344CB8AC3E}">
        <p14:creationId xmlns:p14="http://schemas.microsoft.com/office/powerpoint/2010/main" val="244238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2  Nazanin" panose="00000400000000000000" pitchFamily="2" charset="-78"/>
              </a:rPr>
              <a:t>انجام مداخلات لازم</a:t>
            </a:r>
            <a:endParaRPr lang="en-US" dirty="0">
              <a:cs typeface="2  Nazanin" panose="00000400000000000000" pitchFamily="2" charset="-78"/>
            </a:endParaRPr>
          </a:p>
        </p:txBody>
      </p:sp>
      <p:sp>
        <p:nvSpPr>
          <p:cNvPr id="3" name="Content Placeholder 2"/>
          <p:cNvSpPr>
            <a:spLocks noGrp="1"/>
          </p:cNvSpPr>
          <p:nvPr>
            <p:ph idx="1"/>
          </p:nvPr>
        </p:nvSpPr>
        <p:spPr>
          <a:xfrm>
            <a:off x="1143000" y="1695796"/>
            <a:ext cx="9872871" cy="4771506"/>
          </a:xfrm>
        </p:spPr>
        <p:txBody>
          <a:bodyPr anchor="ctr">
            <a:normAutofit/>
          </a:bodyPr>
          <a:lstStyle/>
          <a:p>
            <a:pPr marL="45720" indent="0" algn="r" rtl="1">
              <a:lnSpc>
                <a:spcPct val="150000"/>
              </a:lnSpc>
              <a:buNone/>
            </a:pPr>
            <a:r>
              <a:rPr lang="fa-IR" sz="2400" dirty="0">
                <a:solidFill>
                  <a:schemeClr val="tx1">
                    <a:lumMod val="50000"/>
                    <a:lumOff val="50000"/>
                  </a:schemeClr>
                </a:solidFill>
                <a:cs typeface="2  Nazanin" panose="00000400000000000000" pitchFamily="2" charset="-78"/>
              </a:rPr>
              <a:t>پس از آنکه کارشناس مراقب سلامت گروه هدف را با </a:t>
            </a:r>
            <a:r>
              <a:rPr lang="fa-IR" sz="2400" b="1" u="sng" dirty="0">
                <a:ln w="22225">
                  <a:solidFill>
                    <a:schemeClr val="accent2"/>
                  </a:solidFill>
                  <a:prstDash val="solid"/>
                </a:ln>
                <a:solidFill>
                  <a:schemeClr val="tx1">
                    <a:lumMod val="50000"/>
                    <a:lumOff val="50000"/>
                  </a:schemeClr>
                </a:solidFill>
                <a:cs typeface="2  Nazanin" panose="00000400000000000000" pitchFamily="2" charset="-78"/>
              </a:rPr>
              <a:t>استفاده از سوالات فرمهای غربالگری</a:t>
            </a:r>
            <a:r>
              <a:rPr lang="fa-IR" sz="2400" b="1" dirty="0">
                <a:ln w="22225">
                  <a:solidFill>
                    <a:schemeClr val="accent2"/>
                  </a:solidFill>
                  <a:prstDash val="solid"/>
                </a:ln>
                <a:solidFill>
                  <a:schemeClr val="tx1">
                    <a:lumMod val="50000"/>
                    <a:lumOff val="50000"/>
                  </a:schemeClr>
                </a:solidFill>
                <a:cs typeface="2  Nazanin" panose="00000400000000000000" pitchFamily="2" charset="-78"/>
              </a:rPr>
              <a:t> </a:t>
            </a:r>
            <a:r>
              <a:rPr lang="fa-IR" sz="2400" dirty="0">
                <a:solidFill>
                  <a:schemeClr val="tx1">
                    <a:lumMod val="50000"/>
                    <a:lumOff val="50000"/>
                  </a:schemeClr>
                </a:solidFill>
                <a:cs typeface="2  Nazanin" panose="00000400000000000000" pitchFamily="2" charset="-78"/>
              </a:rPr>
              <a:t>شناسایی کرد، باید فرد شناسایی شده را </a:t>
            </a:r>
            <a:r>
              <a:rPr lang="fa-IR" sz="2400" b="1" u="sng" dirty="0">
                <a:ln w="22225">
                  <a:solidFill>
                    <a:schemeClr val="accent2"/>
                  </a:solidFill>
                  <a:prstDash val="solid"/>
                </a:ln>
                <a:solidFill>
                  <a:schemeClr val="tx1">
                    <a:lumMod val="50000"/>
                    <a:lumOff val="50000"/>
                  </a:schemeClr>
                </a:solidFill>
                <a:cs typeface="2  Nazanin" panose="00000400000000000000" pitchFamily="2" charset="-78"/>
              </a:rPr>
              <a:t>جهت ارزیابی بیشتر، تشخیص قطعی و دریافت خدمات درمانی </a:t>
            </a:r>
            <a:r>
              <a:rPr lang="fa-IR" sz="2400" dirty="0">
                <a:solidFill>
                  <a:schemeClr val="tx1">
                    <a:lumMod val="50000"/>
                    <a:lumOff val="50000"/>
                  </a:schemeClr>
                </a:solidFill>
                <a:cs typeface="2  Nazanin" panose="00000400000000000000" pitchFamily="2" charset="-78"/>
              </a:rPr>
              <a:t>و بر حسب مورد به پزشک مرکز سلامت شهری و یا کار شناس سلامت روان ارجاع دهد و پس </a:t>
            </a:r>
            <a:r>
              <a:rPr lang="fa-IR" sz="2400" u="sng" dirty="0">
                <a:solidFill>
                  <a:schemeClr val="tx1">
                    <a:lumMod val="50000"/>
                    <a:lumOff val="50000"/>
                  </a:schemeClr>
                </a:solidFill>
                <a:cs typeface="2  Nazanin" panose="00000400000000000000" pitchFamily="2" charset="-78"/>
              </a:rPr>
              <a:t>از بازگشت بیمار از مرکز </a:t>
            </a:r>
            <a:r>
              <a:rPr lang="fa-IR" sz="2400" b="1" dirty="0">
                <a:ln w="22225">
                  <a:solidFill>
                    <a:schemeClr val="accent2"/>
                  </a:solidFill>
                  <a:prstDash val="solid"/>
                </a:ln>
                <a:solidFill>
                  <a:schemeClr val="tx1">
                    <a:lumMod val="50000"/>
                    <a:lumOff val="50000"/>
                  </a:schemeClr>
                </a:solidFill>
                <a:cs typeface="2  Nazanin" panose="00000400000000000000" pitchFamily="2" charset="-78"/>
              </a:rPr>
              <a:t>(باز خورد ارجاع، مشخصات بیمار را بر اساس تشخیص و توصیه های پزشک در فرم آمار اختلالات روانی،اختلالات مصرف مواد و مشکلات اجتماعی ، فرم پیگیری بیماران، فرم ثبت مراجعات بیمار و فرم ارجاع و مراقبت بیماران)</a:t>
            </a:r>
            <a:r>
              <a:rPr lang="fa-IR" sz="2400" dirty="0">
                <a:solidFill>
                  <a:schemeClr val="tx1">
                    <a:lumMod val="50000"/>
                    <a:lumOff val="50000"/>
                  </a:schemeClr>
                </a:solidFill>
                <a:cs typeface="2  Nazanin" panose="00000400000000000000" pitchFamily="2" charset="-78"/>
              </a:rPr>
              <a:t> ثبت نماید.</a:t>
            </a:r>
            <a:endParaRPr lang="en-US" sz="2400" dirty="0">
              <a:solidFill>
                <a:schemeClr val="tx1">
                  <a:lumMod val="50000"/>
                  <a:lumOff val="50000"/>
                </a:schemeClr>
              </a:solidFill>
              <a:cs typeface="2  Nazanin" panose="00000400000000000000" pitchFamily="2" charset="-78"/>
            </a:endParaRPr>
          </a:p>
        </p:txBody>
      </p:sp>
    </p:spTree>
    <p:extLst>
      <p:ext uri="{BB962C8B-B14F-4D97-AF65-F5344CB8AC3E}">
        <p14:creationId xmlns:p14="http://schemas.microsoft.com/office/powerpoint/2010/main" val="767682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2  Nazanin" panose="00000400000000000000" pitchFamily="2" charset="-78"/>
              </a:rPr>
              <a:t>مراقبت و پیگیری بیماران</a:t>
            </a:r>
            <a:endParaRPr lang="en-US"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marL="45720" indent="0" algn="r" rtl="1">
              <a:buNone/>
            </a:pPr>
            <a:r>
              <a:rPr lang="fa-IR" dirty="0">
                <a:solidFill>
                  <a:schemeClr val="tx1">
                    <a:lumMod val="50000"/>
                    <a:lumOff val="50000"/>
                  </a:schemeClr>
                </a:solidFill>
                <a:cs typeface="2  Nazanin" panose="00000400000000000000" pitchFamily="2" charset="-78"/>
              </a:rPr>
              <a:t>پس از شناسایی بیماران و افراد دارای مشکل و شروع دوره درمان توسط پزشک و یا مداخلات روان شناختی توسط کارشناس سلامت روان، کارشناس مراقب سلامت خانواده باید افراد تحت درمان را مورد پیگیری و مراقبت قرار دهد و وضعیت آنها را از جنبه های زیر بررسی کند:</a:t>
            </a:r>
          </a:p>
          <a:p>
            <a:pPr marL="45720" indent="0" algn="r" rtl="1">
              <a:buNone/>
            </a:pPr>
            <a:endParaRPr lang="fa-IR" dirty="0">
              <a:solidFill>
                <a:schemeClr val="tx1">
                  <a:lumMod val="50000"/>
                  <a:lumOff val="50000"/>
                </a:schemeClr>
              </a:solidFill>
              <a:cs typeface="2  Nazanin" panose="00000400000000000000" pitchFamily="2" charset="-78"/>
            </a:endParaRPr>
          </a:p>
          <a:p>
            <a:pPr algn="r" rtl="1">
              <a:buFont typeface="Arial" panose="020B0604020202020204" pitchFamily="34" charset="0"/>
              <a:buChar char="•"/>
            </a:pPr>
            <a:r>
              <a:rPr lang="fa-IR" sz="1800" dirty="0">
                <a:solidFill>
                  <a:schemeClr val="tx1">
                    <a:lumMod val="50000"/>
                    <a:lumOff val="50000"/>
                  </a:schemeClr>
                </a:solidFill>
                <a:cs typeface="2  Nazanin" panose="00000400000000000000" pitchFamily="2" charset="-78"/>
              </a:rPr>
              <a:t>استمرار درمان و مراجعه به پزشک و یا کارشناس سلامت روان در موعد تعیین شده</a:t>
            </a:r>
          </a:p>
          <a:p>
            <a:pPr algn="r" rtl="1">
              <a:buFont typeface="Arial" panose="020B0604020202020204" pitchFamily="34" charset="0"/>
              <a:buChar char="•"/>
            </a:pPr>
            <a:r>
              <a:rPr lang="fa-IR" sz="1800" dirty="0">
                <a:solidFill>
                  <a:schemeClr val="tx1">
                    <a:lumMod val="50000"/>
                    <a:lumOff val="50000"/>
                  </a:schemeClr>
                </a:solidFill>
                <a:cs typeface="2  Nazanin" panose="00000400000000000000" pitchFamily="2" charset="-78"/>
              </a:rPr>
              <a:t> پیگیری و عدم قطع دارو بدون نظر پزشک</a:t>
            </a:r>
          </a:p>
          <a:p>
            <a:pPr algn="r" rtl="1">
              <a:buFont typeface="Arial" panose="020B0604020202020204" pitchFamily="34" charset="0"/>
              <a:buChar char="•"/>
            </a:pPr>
            <a:r>
              <a:rPr lang="fa-IR" sz="1800" dirty="0">
                <a:solidFill>
                  <a:schemeClr val="tx1">
                    <a:lumMod val="50000"/>
                    <a:lumOff val="50000"/>
                  </a:schemeClr>
                </a:solidFill>
                <a:cs typeface="2  Nazanin" panose="00000400000000000000" pitchFamily="2" charset="-78"/>
              </a:rPr>
              <a:t>روند بیماری از نظر بهبود یا وخامت ابتلاء به اختلال توأم</a:t>
            </a:r>
          </a:p>
          <a:p>
            <a:pPr algn="r" rtl="1">
              <a:buFont typeface="Arial" panose="020B0604020202020204" pitchFamily="34" charset="0"/>
              <a:buChar char="•"/>
            </a:pPr>
            <a:r>
              <a:rPr lang="fa-IR" sz="1800" dirty="0">
                <a:solidFill>
                  <a:schemeClr val="tx1">
                    <a:lumMod val="50000"/>
                    <a:lumOff val="50000"/>
                  </a:schemeClr>
                </a:solidFill>
                <a:cs typeface="2  Nazanin" panose="00000400000000000000" pitchFamily="2" charset="-78"/>
              </a:rPr>
              <a:t>در خصوص بیماران بهبود یافته، کارشناس مراقب سلامت خانواده باید وضعیت آنها را از نظر اطمینان یافتن از عدم عود بیماری تحت مراقبت قرار دهد.</a:t>
            </a:r>
          </a:p>
          <a:p>
            <a:pPr algn="r" rtl="1"/>
            <a:endParaRPr lang="en-US" dirty="0">
              <a:solidFill>
                <a:schemeClr val="tx1">
                  <a:lumMod val="50000"/>
                  <a:lumOff val="50000"/>
                </a:schemeClr>
              </a:solidFill>
              <a:cs typeface="2  Nazanin" panose="00000400000000000000" pitchFamily="2" charset="-78"/>
            </a:endParaRPr>
          </a:p>
        </p:txBody>
      </p:sp>
    </p:spTree>
    <p:extLst>
      <p:ext uri="{BB962C8B-B14F-4D97-AF65-F5344CB8AC3E}">
        <p14:creationId xmlns:p14="http://schemas.microsoft.com/office/powerpoint/2010/main" val="8867627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200" dirty="0">
                <a:cs typeface="2  Nazanin" panose="00000400000000000000" pitchFamily="2" charset="-78"/>
              </a:rPr>
              <a:t>پایش و ارزشیابی برنامه های </a:t>
            </a:r>
            <a:r>
              <a:rPr lang="fa-IR" sz="3600" dirty="0">
                <a:cs typeface="2  Nazanin" panose="00000400000000000000" pitchFamily="2" charset="-78"/>
              </a:rPr>
              <a:t/>
            </a:r>
            <a:br>
              <a:rPr lang="fa-IR" sz="3600" dirty="0">
                <a:cs typeface="2  Nazanin" panose="00000400000000000000" pitchFamily="2" charset="-78"/>
              </a:rPr>
            </a:br>
            <a:r>
              <a:rPr lang="fa-IR" sz="3600" dirty="0">
                <a:cs typeface="2  Nazanin" panose="00000400000000000000" pitchFamily="2" charset="-78"/>
              </a:rPr>
              <a:t>حوزه سلامت روانی، اجتماعی و اعتیاد</a:t>
            </a:r>
            <a:endParaRPr lang="en-US" sz="3600" dirty="0">
              <a:cs typeface="2  Nazanin" panose="00000400000000000000" pitchFamily="2" charset="-78"/>
            </a:endParaRPr>
          </a:p>
        </p:txBody>
      </p:sp>
      <p:sp>
        <p:nvSpPr>
          <p:cNvPr id="3" name="Content Placeholder 2"/>
          <p:cNvSpPr>
            <a:spLocks noGrp="1"/>
          </p:cNvSpPr>
          <p:nvPr>
            <p:ph idx="1"/>
          </p:nvPr>
        </p:nvSpPr>
        <p:spPr/>
        <p:txBody>
          <a:bodyPr anchor="ctr"/>
          <a:lstStyle/>
          <a:p>
            <a:pPr algn="r" rtl="1"/>
            <a:r>
              <a:rPr lang="fa-IR" dirty="0">
                <a:solidFill>
                  <a:srgbClr val="FF0000"/>
                </a:solidFill>
                <a:cs typeface="2  Nazanin" panose="00000400000000000000" pitchFamily="2" charset="-78"/>
              </a:rPr>
              <a:t>کارکنان سطوح بالاتر خدمات مرکز بهداشت شهرستان، مرکز بهداشت استان، ستاد کشوری سلامت روانی، اجتماعی و اعتیاد (دانش، مهارت و عملکرد)کارشناسان مراقب سلامت خانواده را درتمام جنبه های مربوط به وظائفش مورد پایش و ارزشیابی قرار میدهند.</a:t>
            </a:r>
            <a:endParaRPr lang="en-US" dirty="0">
              <a:solidFill>
                <a:srgbClr val="FF0000"/>
              </a:solidFill>
              <a:cs typeface="2  Nazanin" panose="00000400000000000000" pitchFamily="2" charset="-78"/>
            </a:endParaRPr>
          </a:p>
        </p:txBody>
      </p:sp>
    </p:spTree>
    <p:extLst>
      <p:ext uri="{BB962C8B-B14F-4D97-AF65-F5344CB8AC3E}">
        <p14:creationId xmlns:p14="http://schemas.microsoft.com/office/powerpoint/2010/main" val="53062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chemeClr val="accent6">
                    <a:lumMod val="75000"/>
                  </a:schemeClr>
                </a:solidFill>
                <a:cs typeface="2  Nazanin" panose="00000400000000000000" pitchFamily="2" charset="-78"/>
              </a:rPr>
              <a:t>توانمند سازی</a:t>
            </a:r>
            <a:endParaRPr lang="en-US" dirty="0">
              <a:solidFill>
                <a:schemeClr val="accent6">
                  <a:lumMod val="75000"/>
                </a:schemeClr>
              </a:solidFill>
              <a:cs typeface="2  Nazanin" panose="00000400000000000000" pitchFamily="2" charset="-78"/>
            </a:endParaRPr>
          </a:p>
        </p:txBody>
      </p:sp>
      <p:sp>
        <p:nvSpPr>
          <p:cNvPr id="3" name="Content Placeholder 2"/>
          <p:cNvSpPr>
            <a:spLocks noGrp="1"/>
          </p:cNvSpPr>
          <p:nvPr>
            <p:ph idx="1"/>
          </p:nvPr>
        </p:nvSpPr>
        <p:spPr/>
        <p:txBody>
          <a:bodyPr/>
          <a:lstStyle/>
          <a:p>
            <a:pPr marL="0" indent="0" algn="ctr">
              <a:buNone/>
            </a:pPr>
            <a:r>
              <a:rPr lang="fa-IR" dirty="0" smtClean="0">
                <a:solidFill>
                  <a:schemeClr val="accent6">
                    <a:lumMod val="75000"/>
                  </a:schemeClr>
                </a:solidFill>
                <a:cs typeface="2  Nazanin" panose="00000400000000000000" pitchFamily="2" charset="-78"/>
              </a:rPr>
              <a:t>توانمند سازی شناختی مجموعه ای از باورها و رفتارهایی است</a:t>
            </a:r>
          </a:p>
          <a:p>
            <a:pPr marL="0" indent="0" algn="ctr">
              <a:buNone/>
            </a:pPr>
            <a:r>
              <a:rPr lang="fa-IR" dirty="0" smtClean="0">
                <a:solidFill>
                  <a:schemeClr val="accent6">
                    <a:lumMod val="75000"/>
                  </a:schemeClr>
                </a:solidFill>
                <a:cs typeface="2  Nazanin" panose="00000400000000000000" pitchFamily="2" charset="-78"/>
              </a:rPr>
              <a:t> که افراد می توانند بر اساس آن ها بر محیط زندگی خود تاثیر بگذارند.</a:t>
            </a:r>
            <a:endParaRPr lang="en-US" dirty="0">
              <a:solidFill>
                <a:schemeClr val="accent6">
                  <a:lumMod val="75000"/>
                </a:schemeClr>
              </a:solidFill>
              <a:cs typeface="2  Nazanin" panose="00000400000000000000" pitchFamily="2" charset="-78"/>
            </a:endParaRPr>
          </a:p>
        </p:txBody>
      </p:sp>
    </p:spTree>
    <p:extLst>
      <p:ext uri="{BB962C8B-B14F-4D97-AF65-F5344CB8AC3E}">
        <p14:creationId xmlns:p14="http://schemas.microsoft.com/office/powerpoint/2010/main" val="7630033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2  Nazanin" panose="00000400000000000000" pitchFamily="2" charset="-78"/>
              </a:rPr>
              <a:t>تعریف غربالگری (بیماریابی)</a:t>
            </a:r>
            <a:endParaRPr lang="en-US" dirty="0">
              <a:cs typeface="2  Nazanin" panose="00000400000000000000" pitchFamily="2" charset="-78"/>
            </a:endParaRPr>
          </a:p>
        </p:txBody>
      </p:sp>
      <p:sp>
        <p:nvSpPr>
          <p:cNvPr id="3" name="Content Placeholder 2"/>
          <p:cNvSpPr>
            <a:spLocks noGrp="1"/>
          </p:cNvSpPr>
          <p:nvPr>
            <p:ph idx="1"/>
          </p:nvPr>
        </p:nvSpPr>
        <p:spPr/>
        <p:txBody>
          <a:bodyPr anchor="ctr">
            <a:normAutofit fontScale="85000" lnSpcReduction="20000"/>
          </a:bodyPr>
          <a:lstStyle/>
          <a:p>
            <a:pPr marL="45720" indent="0" algn="ctr" rtl="1">
              <a:buNone/>
            </a:pPr>
            <a:r>
              <a:rPr lang="fa-IR" b="1" dirty="0">
                <a:ln w="22225">
                  <a:solidFill>
                    <a:schemeClr val="accent2"/>
                  </a:solidFill>
                  <a:prstDash val="solid"/>
                </a:ln>
                <a:solidFill>
                  <a:srgbClr val="FF0000"/>
                </a:solidFill>
                <a:cs typeface="2  Nazanin" panose="00000400000000000000" pitchFamily="2" charset="-78"/>
              </a:rPr>
              <a:t>غربالگری عبارت است از شناسایی افراد بدون علامت و نشانه های بیرونی با استفاده از آزمونها، معاینه ها یا سایر روشها.</a:t>
            </a:r>
          </a:p>
          <a:p>
            <a:pPr algn="r" rtl="1"/>
            <a:endParaRPr lang="fa-IR" dirty="0">
              <a:solidFill>
                <a:srgbClr val="FF0000"/>
              </a:solidFill>
              <a:cs typeface="2  Nazanin" panose="00000400000000000000" pitchFamily="2" charset="-78"/>
            </a:endParaRPr>
          </a:p>
          <a:p>
            <a:pPr algn="r" rtl="1"/>
            <a:r>
              <a:rPr lang="fa-IR" dirty="0">
                <a:solidFill>
                  <a:srgbClr val="FF0000"/>
                </a:solidFill>
                <a:cs typeface="2  Nazanin" panose="00000400000000000000" pitchFamily="2" charset="-78"/>
              </a:rPr>
              <a:t>به دلایل زیر برخی از افراد جامعه تمایل ندارند که جهت درمان مشکلات روانی، اجتماعی و اعتیاد خود به پزشک به خصوص روانپزشک و روانشناس مراجعه کنند:</a:t>
            </a:r>
          </a:p>
          <a:p>
            <a:pPr marL="502920" indent="-457200" algn="r" rtl="1">
              <a:buFont typeface="+mj-lt"/>
              <a:buAutoNum type="arabicPeriod"/>
            </a:pPr>
            <a:r>
              <a:rPr lang="fa-IR" dirty="0">
                <a:solidFill>
                  <a:srgbClr val="FF0000"/>
                </a:solidFill>
                <a:cs typeface="2  Nazanin" panose="00000400000000000000" pitchFamily="2" charset="-78"/>
              </a:rPr>
              <a:t>ترس از انگ اجتماعی اختلال روانپزشکی، مصرف مواد و مشکلات اجتماعی</a:t>
            </a:r>
          </a:p>
          <a:p>
            <a:pPr marL="502920" indent="-457200" algn="r" rtl="1">
              <a:buFont typeface="+mj-lt"/>
              <a:buAutoNum type="arabicPeriod"/>
            </a:pPr>
            <a:r>
              <a:rPr lang="fa-IR" dirty="0">
                <a:solidFill>
                  <a:srgbClr val="FF0000"/>
                </a:solidFill>
                <a:cs typeface="2  Nazanin" panose="00000400000000000000" pitchFamily="2" charset="-78"/>
              </a:rPr>
              <a:t>نگرانی درباره پیامدهای منفی افشاء مشکل یا اختلال به عنوان مثل اخراج از محل کار در فرد مبتلاء به اختلالات مصرف مواد</a:t>
            </a:r>
          </a:p>
          <a:p>
            <a:pPr marL="502920" indent="-457200" algn="r" rtl="1">
              <a:buFont typeface="+mj-lt"/>
              <a:buAutoNum type="arabicPeriod"/>
            </a:pPr>
            <a:r>
              <a:rPr lang="fa-IR" dirty="0">
                <a:solidFill>
                  <a:srgbClr val="FF0000"/>
                </a:solidFill>
                <a:cs typeface="2  Nazanin" panose="00000400000000000000" pitchFamily="2" charset="-78"/>
              </a:rPr>
              <a:t>نگرانی از عوارض داروهای روانپزشکی</a:t>
            </a:r>
          </a:p>
          <a:p>
            <a:pPr marL="502920" indent="-457200" algn="r" rtl="1">
              <a:buFont typeface="+mj-lt"/>
              <a:buAutoNum type="arabicPeriod"/>
            </a:pPr>
            <a:r>
              <a:rPr lang="fa-IR" dirty="0">
                <a:solidFill>
                  <a:srgbClr val="FF0000"/>
                </a:solidFill>
                <a:cs typeface="2  Nazanin" panose="00000400000000000000" pitchFamily="2" charset="-78"/>
              </a:rPr>
              <a:t>باورها و نگرشهای خرافی در مورد راههای درمان اختلالات روانپزشکی، مصرف مواد و مشکلات اجتماعی</a:t>
            </a:r>
          </a:p>
          <a:p>
            <a:pPr marL="502920" indent="-457200" algn="r" rtl="1">
              <a:buFont typeface="+mj-lt"/>
              <a:buAutoNum type="arabicPeriod"/>
            </a:pPr>
            <a:r>
              <a:rPr lang="fa-IR" dirty="0">
                <a:solidFill>
                  <a:srgbClr val="FF0000"/>
                </a:solidFill>
                <a:cs typeface="2  Nazanin" panose="00000400000000000000" pitchFamily="2" charset="-78"/>
              </a:rPr>
              <a:t>عدم پذیرش اختلال به دلیل فقدان بینش در مورد بیماری برخی از بیماران مبتلا به اختلالات سایکوتیک و اختلال مصرف مواد تصور میکنند سالم هستند و نیازی به دریافت خدمات درمانی ندارند.</a:t>
            </a:r>
            <a:endParaRPr lang="en-US" dirty="0">
              <a:solidFill>
                <a:srgbClr val="FF0000"/>
              </a:solidFill>
              <a:cs typeface="2  Nazanin" panose="00000400000000000000" pitchFamily="2" charset="-78"/>
            </a:endParaRPr>
          </a:p>
        </p:txBody>
      </p:sp>
    </p:spTree>
    <p:extLst>
      <p:ext uri="{BB962C8B-B14F-4D97-AF65-F5344CB8AC3E}">
        <p14:creationId xmlns:p14="http://schemas.microsoft.com/office/powerpoint/2010/main" val="37262681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cs typeface="2  Nazanin" panose="00000400000000000000" pitchFamily="2" charset="-78"/>
              </a:rPr>
              <a:t>گروههای هدف دربرنامه های </a:t>
            </a:r>
            <a:br>
              <a:rPr lang="fa-IR" sz="4000" dirty="0">
                <a:cs typeface="2  Nazanin" panose="00000400000000000000" pitchFamily="2" charset="-78"/>
              </a:rPr>
            </a:br>
            <a:r>
              <a:rPr lang="fa-IR" sz="4000" dirty="0">
                <a:cs typeface="2  Nazanin" panose="00000400000000000000" pitchFamily="2" charset="-78"/>
              </a:rPr>
              <a:t>حوزه سلامت روانی، اجتماعی و اعتیاد</a:t>
            </a:r>
            <a:endParaRPr lang="en-US" sz="4000" dirty="0">
              <a:cs typeface="2  Nazanin" panose="00000400000000000000" pitchFamily="2" charset="-78"/>
            </a:endParaRPr>
          </a:p>
        </p:txBody>
      </p:sp>
      <p:sp>
        <p:nvSpPr>
          <p:cNvPr id="3" name="Content Placeholder 2"/>
          <p:cNvSpPr>
            <a:spLocks noGrp="1"/>
          </p:cNvSpPr>
          <p:nvPr>
            <p:ph idx="1"/>
          </p:nvPr>
        </p:nvSpPr>
        <p:spPr/>
        <p:txBody>
          <a:bodyPr anchor="ctr"/>
          <a:lstStyle/>
          <a:p>
            <a:pPr marL="45720" indent="0" algn="r" rtl="1">
              <a:buNone/>
            </a:pPr>
            <a:r>
              <a:rPr lang="fa-IR" dirty="0">
                <a:solidFill>
                  <a:srgbClr val="7030A0"/>
                </a:solidFill>
                <a:cs typeface="2  Nazanin" panose="00000400000000000000" pitchFamily="2" charset="-78"/>
              </a:rPr>
              <a:t>این گروهها در جمعیت تحت پوشش پایگاههای سلامت عبارتند از:</a:t>
            </a:r>
          </a:p>
          <a:p>
            <a:pPr marL="45720" indent="0" algn="r" rtl="1">
              <a:buNone/>
            </a:pPr>
            <a:endParaRPr lang="fa-IR" dirty="0">
              <a:solidFill>
                <a:srgbClr val="7030A0"/>
              </a:solidFill>
              <a:cs typeface="2  Nazanin" panose="00000400000000000000" pitchFamily="2" charset="-78"/>
            </a:endParaRPr>
          </a:p>
          <a:p>
            <a:pPr algn="r" rtl="1"/>
            <a:r>
              <a:rPr lang="fa-IR" sz="1800" dirty="0">
                <a:solidFill>
                  <a:srgbClr val="7030A0"/>
                </a:solidFill>
                <a:cs typeface="2  Nazanin" panose="00000400000000000000" pitchFamily="2" charset="-78"/>
              </a:rPr>
              <a:t>جمعیت عمومی جهت بیماریابی و آموزشهای لازم</a:t>
            </a:r>
          </a:p>
          <a:p>
            <a:pPr algn="r" rtl="1"/>
            <a:r>
              <a:rPr lang="fa-IR" sz="1800" dirty="0">
                <a:solidFill>
                  <a:srgbClr val="7030A0"/>
                </a:solidFill>
                <a:cs typeface="2  Nazanin" panose="00000400000000000000" pitchFamily="2" charset="-78"/>
              </a:rPr>
              <a:t>مبتلایان به اختلالات روانپزشکی، مصرف مواد در معرض مشکلات اجتماعی</a:t>
            </a:r>
          </a:p>
          <a:p>
            <a:pPr algn="r" rtl="1"/>
            <a:r>
              <a:rPr lang="fa-IR" sz="1800" dirty="0">
                <a:solidFill>
                  <a:srgbClr val="7030A0"/>
                </a:solidFill>
                <a:cs typeface="2  Nazanin" panose="00000400000000000000" pitchFamily="2" charset="-78"/>
              </a:rPr>
              <a:t> خانواده افراد مبتلا به اختلالات و مشکلات اجتماعی</a:t>
            </a:r>
          </a:p>
          <a:p>
            <a:pPr algn="r" rtl="1"/>
            <a:r>
              <a:rPr lang="fa-IR" sz="1800" dirty="0">
                <a:solidFill>
                  <a:srgbClr val="7030A0"/>
                </a:solidFill>
                <a:cs typeface="2  Nazanin" panose="00000400000000000000" pitchFamily="2" charset="-78"/>
              </a:rPr>
              <a:t>گروههایی که نیازمند دریافت خدمات پیشگیری اولیه هستند نظیر گروههای آسیب پذیر، دانشآموزان، جوانان، زنان</a:t>
            </a:r>
          </a:p>
          <a:p>
            <a:pPr algn="r" rtl="1"/>
            <a:r>
              <a:rPr lang="fa-IR" sz="1800" dirty="0">
                <a:solidFill>
                  <a:srgbClr val="7030A0"/>
                </a:solidFill>
                <a:cs typeface="2  Nazanin" panose="00000400000000000000" pitchFamily="2" charset="-78"/>
              </a:rPr>
              <a:t>باردار، مادران شیرده، سالمندان، ساکنین محلهها ومناطق حاشیهای و پرخطر شهرها و....</a:t>
            </a:r>
            <a:endParaRPr lang="en-US" sz="1800" dirty="0">
              <a:solidFill>
                <a:srgbClr val="7030A0"/>
              </a:solidFill>
              <a:cs typeface="2  Nazanin" panose="00000400000000000000" pitchFamily="2" charset="-78"/>
            </a:endParaRPr>
          </a:p>
        </p:txBody>
      </p:sp>
    </p:spTree>
    <p:extLst>
      <p:ext uri="{BB962C8B-B14F-4D97-AF65-F5344CB8AC3E}">
        <p14:creationId xmlns:p14="http://schemas.microsoft.com/office/powerpoint/2010/main" val="2499294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2  Nazanin" panose="00000400000000000000" pitchFamily="2" charset="-78"/>
              </a:rPr>
              <a:t>تذکر</a:t>
            </a:r>
            <a:endParaRPr lang="en-US" dirty="0">
              <a:cs typeface="2  Nazanin" panose="00000400000000000000" pitchFamily="2" charset="-78"/>
            </a:endParaRPr>
          </a:p>
        </p:txBody>
      </p:sp>
      <p:sp>
        <p:nvSpPr>
          <p:cNvPr id="5" name="Content Placeholder 4"/>
          <p:cNvSpPr>
            <a:spLocks noGrp="1"/>
          </p:cNvSpPr>
          <p:nvPr>
            <p:ph idx="1"/>
          </p:nvPr>
        </p:nvSpPr>
        <p:spPr/>
        <p:txBody>
          <a:bodyPr anchor="ctr"/>
          <a:lstStyle/>
          <a:p>
            <a:pPr algn="r" rtl="1"/>
            <a:r>
              <a:rPr lang="fa-IR" dirty="0">
                <a:solidFill>
                  <a:srgbClr val="7030A0"/>
                </a:solidFill>
                <a:cs typeface="2  Nazanin" panose="00000400000000000000" pitchFamily="2" charset="-78"/>
              </a:rPr>
              <a:t>کارشناس مراقب سلامت خانواده /بهورز </a:t>
            </a:r>
            <a:r>
              <a:rPr lang="fa-IR" b="1" dirty="0">
                <a:ln w="22225">
                  <a:solidFill>
                    <a:schemeClr val="accent2"/>
                  </a:solidFill>
                  <a:prstDash val="solid"/>
                </a:ln>
                <a:solidFill>
                  <a:srgbClr val="7030A0"/>
                </a:solidFill>
                <a:cs typeface="2  Nazanin" panose="00000400000000000000" pitchFamily="2" charset="-78"/>
              </a:rPr>
              <a:t>تشخیص دهنده اختلال و مشکلات نیست </a:t>
            </a:r>
            <a:r>
              <a:rPr lang="fa-IR" dirty="0">
                <a:solidFill>
                  <a:srgbClr val="7030A0"/>
                </a:solidFill>
                <a:cs typeface="2  Nazanin" panose="00000400000000000000" pitchFamily="2" charset="-78"/>
              </a:rPr>
              <a:t>بلکه او فقط تعیین می کند که یک فرد مشکوک به ابتلا است یا خیر(انجام فرایند غربالگری).</a:t>
            </a:r>
          </a:p>
          <a:p>
            <a:pPr algn="r" rtl="1"/>
            <a:r>
              <a:rPr lang="fa-IR" dirty="0">
                <a:solidFill>
                  <a:srgbClr val="7030A0"/>
                </a:solidFill>
                <a:cs typeface="2  Nazanin" panose="00000400000000000000" pitchFamily="2" charset="-78"/>
              </a:rPr>
              <a:t>در شرایطی که پزشک نتواند اختلال را در فرد تشخیص دهند و یا نتواند نوع درمان مناسب برای آن را تعیین کند، باید بیمار را به روان پزشک یا پزشک دوره دیده در سطوح بالاتر ارجاع شود.</a:t>
            </a:r>
            <a:endParaRPr lang="en-US" dirty="0">
              <a:solidFill>
                <a:srgbClr val="7030A0"/>
              </a:solidFill>
              <a:cs typeface="2  Nazanin" panose="00000400000000000000" pitchFamily="2" charset="-78"/>
            </a:endParaRPr>
          </a:p>
        </p:txBody>
      </p:sp>
    </p:spTree>
    <p:extLst>
      <p:ext uri="{BB962C8B-B14F-4D97-AF65-F5344CB8AC3E}">
        <p14:creationId xmlns:p14="http://schemas.microsoft.com/office/powerpoint/2010/main" val="16668943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2  Nazanin" panose="00000400000000000000" pitchFamily="2" charset="-78"/>
              </a:rPr>
              <a:t>نکته مهم</a:t>
            </a:r>
            <a:endParaRPr lang="en-US" dirty="0">
              <a:cs typeface="2  Nazanin" panose="00000400000000000000" pitchFamily="2" charset="-78"/>
            </a:endParaRPr>
          </a:p>
        </p:txBody>
      </p:sp>
      <p:sp>
        <p:nvSpPr>
          <p:cNvPr id="3" name="Content Placeholder 2"/>
          <p:cNvSpPr>
            <a:spLocks noGrp="1"/>
          </p:cNvSpPr>
          <p:nvPr>
            <p:ph idx="1"/>
          </p:nvPr>
        </p:nvSpPr>
        <p:spPr>
          <a:xfrm>
            <a:off x="1143000" y="1965960"/>
            <a:ext cx="9872871" cy="4130040"/>
          </a:xfrm>
        </p:spPr>
        <p:txBody>
          <a:bodyPr anchor="ctr"/>
          <a:lstStyle/>
          <a:p>
            <a:pPr algn="r" rtl="1"/>
            <a:r>
              <a:rPr lang="fa-IR" dirty="0">
                <a:solidFill>
                  <a:srgbClr val="7030A0"/>
                </a:solidFill>
                <a:cs typeface="2  Nazanin" panose="00000400000000000000" pitchFamily="2" charset="-78"/>
              </a:rPr>
              <a:t>در مصرف مواد با خطر بالا و یا مشکلات اجتماعی علائم فرد شناسایی شده جزء موارد فوریتهای روانپزشکی باشد ؛ کارشناس مراقب سلامت خانواده باید بیمار را به پزشک ارجاع فوری دهد.</a:t>
            </a:r>
            <a:endParaRPr lang="en-US" dirty="0">
              <a:solidFill>
                <a:srgbClr val="7030A0"/>
              </a:solidFill>
              <a:cs typeface="2  Nazanin" panose="00000400000000000000" pitchFamily="2" charset="-78"/>
            </a:endParaRPr>
          </a:p>
        </p:txBody>
      </p:sp>
    </p:spTree>
    <p:extLst>
      <p:ext uri="{BB962C8B-B14F-4D97-AF65-F5344CB8AC3E}">
        <p14:creationId xmlns:p14="http://schemas.microsoft.com/office/powerpoint/2010/main" val="1714474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600" dirty="0">
                <a:cs typeface="2  Nazanin" panose="00000400000000000000" pitchFamily="2" charset="-78"/>
              </a:rPr>
              <a:t>گروههای آسیب پذیر در </a:t>
            </a:r>
            <a:br>
              <a:rPr lang="fa-IR" sz="3600" dirty="0">
                <a:cs typeface="2  Nazanin" panose="00000400000000000000" pitchFamily="2" charset="-78"/>
              </a:rPr>
            </a:br>
            <a:r>
              <a:rPr lang="fa-IR" sz="3600" dirty="0">
                <a:cs typeface="2  Nazanin" panose="00000400000000000000" pitchFamily="2" charset="-78"/>
              </a:rPr>
              <a:t>برنامه های حوزه سلامت روانی، اجتماعی و اعتیاد</a:t>
            </a:r>
            <a:endParaRPr lang="en-US" sz="3600" dirty="0">
              <a:cs typeface="2  Nazanin" panose="00000400000000000000" pitchFamily="2" charset="-78"/>
            </a:endParaRPr>
          </a:p>
        </p:txBody>
      </p:sp>
      <p:sp>
        <p:nvSpPr>
          <p:cNvPr id="3" name="Content Placeholder 2"/>
          <p:cNvSpPr>
            <a:spLocks noGrp="1"/>
          </p:cNvSpPr>
          <p:nvPr>
            <p:ph idx="1"/>
          </p:nvPr>
        </p:nvSpPr>
        <p:spPr>
          <a:xfrm>
            <a:off x="838200" y="1852258"/>
            <a:ext cx="10515600" cy="4351338"/>
          </a:xfrm>
        </p:spPr>
        <p:txBody>
          <a:bodyPr anchor="ctr">
            <a:normAutofit/>
          </a:bodyPr>
          <a:lstStyle/>
          <a:p>
            <a:pPr algn="r" rtl="1"/>
            <a:r>
              <a:rPr lang="fa-IR" dirty="0">
                <a:cs typeface="2  Nazanin" panose="00000400000000000000" pitchFamily="2" charset="-78"/>
              </a:rPr>
              <a:t>کودکان و نوجوانان، سالمندان، بیماران مبتلا به بیماریهای جسمی مزمن، افراد معلول که دارای ناتوانی جسمی هستند، افرادی که دچار شک ست عاطفی، شغلی، تحصیلی یا مالی شده اند، زنان باردار یا زنانی که به تازگی زایمان کردهاند، خانواده و مراقبین بیماران روانی یا بیماران جسمی مزمن، افراد سوگوار که والدین یا یکی از اعضای درجه یک خانواده آنها اخیراً فوت کرده است، کودکان و نوجوانان بی سرپرست، کارکنان مشاغل پراسترس پرستاران، فرهنگیان، گروههای امداد و نجات، کارکنان بخش اورژانس بیمارستان، جوانان، افرادی که در خانواده پر مشاجره و متشنج زندگی میکنند، افراد با وضعیت اجتماعی و اقتصادی پایین، افراد با والد یا اعضای خانواده مصرف کننده مواد و.....</a:t>
            </a:r>
            <a:endParaRPr lang="en-US" dirty="0">
              <a:cs typeface="2  Nazanin" panose="00000400000000000000" pitchFamily="2" charset="-78"/>
            </a:endParaRPr>
          </a:p>
        </p:txBody>
      </p:sp>
    </p:spTree>
    <p:extLst>
      <p:ext uri="{BB962C8B-B14F-4D97-AF65-F5344CB8AC3E}">
        <p14:creationId xmlns:p14="http://schemas.microsoft.com/office/powerpoint/2010/main" val="967687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2  Nazanin" panose="00000400000000000000" pitchFamily="2" charset="-78"/>
              </a:rPr>
              <a:t>موارد ارجاع فوری</a:t>
            </a:r>
            <a:endParaRPr lang="en-US" dirty="0">
              <a:cs typeface="2  Nazanin" panose="00000400000000000000" pitchFamily="2" charset="-78"/>
            </a:endParaRPr>
          </a:p>
        </p:txBody>
      </p:sp>
      <p:sp>
        <p:nvSpPr>
          <p:cNvPr id="3" name="Content Placeholder 2"/>
          <p:cNvSpPr>
            <a:spLocks noGrp="1"/>
          </p:cNvSpPr>
          <p:nvPr>
            <p:ph idx="1"/>
          </p:nvPr>
        </p:nvSpPr>
        <p:spPr/>
        <p:txBody>
          <a:bodyPr anchor="ctr">
            <a:normAutofit/>
          </a:bodyPr>
          <a:lstStyle/>
          <a:p>
            <a:pPr algn="r" rtl="1"/>
            <a:r>
              <a:rPr lang="fa-IR" dirty="0">
                <a:solidFill>
                  <a:srgbClr val="FFC000"/>
                </a:solidFill>
                <a:cs typeface="2  Nazanin" panose="00000400000000000000" pitchFamily="2" charset="-78"/>
              </a:rPr>
              <a:t>چنانچه در مورد مراجعین یکی از حالتهای زیر مشاهده شود، فرد ارجاع فوری به پزشک ارجاع میشود:</a:t>
            </a:r>
          </a:p>
          <a:p>
            <a:pPr marL="45720" indent="0" algn="r" rtl="1">
              <a:buNone/>
            </a:pPr>
            <a:endParaRPr lang="fa-IR" dirty="0">
              <a:solidFill>
                <a:srgbClr val="FFC000"/>
              </a:solidFill>
              <a:cs typeface="2  Nazanin" panose="00000400000000000000" pitchFamily="2" charset="-78"/>
            </a:endParaRPr>
          </a:p>
          <a:p>
            <a:pPr algn="r" rtl="1"/>
            <a:r>
              <a:rPr lang="fa-IR" sz="1900" dirty="0">
                <a:solidFill>
                  <a:srgbClr val="FFC000"/>
                </a:solidFill>
                <a:cs typeface="2  Nazanin" panose="00000400000000000000" pitchFamily="2" charset="-78"/>
              </a:rPr>
              <a:t>اختلال در سطح هوشیاری</a:t>
            </a:r>
          </a:p>
          <a:p>
            <a:pPr algn="r" rtl="1"/>
            <a:r>
              <a:rPr lang="fa-IR" sz="1900" dirty="0">
                <a:solidFill>
                  <a:srgbClr val="FFC000"/>
                </a:solidFill>
                <a:cs typeface="2  Nazanin" panose="00000400000000000000" pitchFamily="2" charset="-78"/>
              </a:rPr>
              <a:t>توهم و هذیان</a:t>
            </a:r>
          </a:p>
          <a:p>
            <a:pPr algn="r" rtl="1"/>
            <a:r>
              <a:rPr lang="fa-IR" sz="1900" dirty="0">
                <a:solidFill>
                  <a:srgbClr val="FFC000"/>
                </a:solidFill>
                <a:cs typeface="2  Nazanin" panose="00000400000000000000" pitchFamily="2" charset="-78"/>
              </a:rPr>
              <a:t>خشونت و پرخاشگری به طوری که منجربه آسیب به خود یا دیگران شود</a:t>
            </a:r>
          </a:p>
          <a:p>
            <a:pPr algn="r" rtl="1"/>
            <a:r>
              <a:rPr lang="fa-IR" sz="1900" dirty="0">
                <a:solidFill>
                  <a:srgbClr val="FFC000"/>
                </a:solidFill>
                <a:cs typeface="2  Nazanin" panose="00000400000000000000" pitchFamily="2" charset="-78"/>
              </a:rPr>
              <a:t>افکار خودکشی یا اقدام به خودکشی</a:t>
            </a:r>
          </a:p>
          <a:p>
            <a:pPr algn="r" rtl="1"/>
            <a:r>
              <a:rPr lang="fa-IR" sz="1900" dirty="0">
                <a:solidFill>
                  <a:srgbClr val="FFC000"/>
                </a:solidFill>
                <a:cs typeface="2  Nazanin" panose="00000400000000000000" pitchFamily="2" charset="-78"/>
              </a:rPr>
              <a:t> تشنج</a:t>
            </a:r>
          </a:p>
          <a:p>
            <a:pPr algn="r" rtl="1"/>
            <a:r>
              <a:rPr lang="fa-IR" sz="1900" dirty="0">
                <a:solidFill>
                  <a:srgbClr val="FFC000"/>
                </a:solidFill>
                <a:cs typeface="2  Nazanin" panose="00000400000000000000" pitchFamily="2" charset="-78"/>
              </a:rPr>
              <a:t> عوارض شدید داروهای روانپزشکی</a:t>
            </a:r>
          </a:p>
          <a:p>
            <a:pPr algn="r" rtl="1"/>
            <a:r>
              <a:rPr lang="fa-IR" sz="1900" dirty="0">
                <a:solidFill>
                  <a:srgbClr val="FFC000"/>
                </a:solidFill>
                <a:cs typeface="2  Nazanin" panose="00000400000000000000" pitchFamily="2" charset="-78"/>
              </a:rPr>
              <a:t> مسمومیت های ناشی از مصرف مواد و دارو مصرف الکل و مواد مخدر و مصرف دارو بدون تجویز یا بیش میزان تجویز شده توسط پزشک</a:t>
            </a:r>
            <a:endParaRPr lang="en-US" sz="1900" dirty="0">
              <a:solidFill>
                <a:srgbClr val="FFC000"/>
              </a:solidFill>
              <a:cs typeface="2  Nazanin" panose="00000400000000000000" pitchFamily="2" charset="-78"/>
            </a:endParaRPr>
          </a:p>
        </p:txBody>
      </p:sp>
    </p:spTree>
    <p:extLst>
      <p:ext uri="{BB962C8B-B14F-4D97-AF65-F5344CB8AC3E}">
        <p14:creationId xmlns:p14="http://schemas.microsoft.com/office/powerpoint/2010/main" val="13284524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2  Nazanin" panose="00000400000000000000" pitchFamily="2" charset="-78"/>
              </a:rPr>
              <a:t>غربالگری اولیه در حوزه سلامت روان</a:t>
            </a:r>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r" rtl="1"/>
            <a:r>
              <a:rPr lang="fa-IR" dirty="0">
                <a:solidFill>
                  <a:srgbClr val="FFC000"/>
                </a:solidFill>
                <a:cs typeface="2  Nazanin" panose="00000400000000000000" pitchFamily="2" charset="-78"/>
              </a:rPr>
              <a:t>گروه هدف 5 تا 15 سال</a:t>
            </a:r>
          </a:p>
          <a:p>
            <a:pPr algn="r" rtl="1"/>
            <a:r>
              <a:rPr lang="fa-IR" dirty="0">
                <a:solidFill>
                  <a:srgbClr val="FFC000"/>
                </a:solidFill>
                <a:cs typeface="2  Nazanin" panose="00000400000000000000" pitchFamily="2" charset="-78"/>
              </a:rPr>
              <a:t>گروه هدف 15تا 60 سال</a:t>
            </a:r>
          </a:p>
          <a:p>
            <a:pPr algn="r" rtl="1"/>
            <a:r>
              <a:rPr lang="fa-IR" dirty="0">
                <a:solidFill>
                  <a:srgbClr val="FFC000"/>
                </a:solidFill>
                <a:cs typeface="2  Nazanin" panose="00000400000000000000" pitchFamily="2" charset="-78"/>
              </a:rPr>
              <a:t>گروه هدف 60 سال و بالاتر</a:t>
            </a:r>
          </a:p>
          <a:p>
            <a:pPr algn="r" rtl="1"/>
            <a:r>
              <a:rPr lang="fa-IR" dirty="0">
                <a:solidFill>
                  <a:srgbClr val="0563C1"/>
                </a:solidFill>
                <a:cs typeface="2  Nazanin" panose="00000400000000000000" pitchFamily="2" charset="-78"/>
                <a:hlinkClick r:id="rId3" action="ppaction://hlinkfile">
                  <a:extLst>
                    <a:ext uri="{A12FA001-AC4F-418D-AE19-62706E023703}">
                      <ahyp:hlinkClr xmlns:ahyp="http://schemas.microsoft.com/office/drawing/2018/hyperlinkcolor" xmlns="" val="tx"/>
                    </a:ext>
                  </a:extLst>
                </a:hlinkClick>
              </a:rPr>
              <a:t>مراقب سلامت و بهورز.</a:t>
            </a:r>
            <a:r>
              <a:rPr lang="en-US" dirty="0">
                <a:solidFill>
                  <a:srgbClr val="FFC000"/>
                </a:solidFill>
                <a:cs typeface="2  Nazanin" panose="00000400000000000000" pitchFamily="2" charset="-78"/>
                <a:hlinkClick r:id="rId3" action="ppaction://hlinkfile">
                  <a:extLst>
                    <a:ext uri="{A12FA001-AC4F-418D-AE19-62706E023703}">
                      <ahyp:hlinkClr xmlns:ahyp="http://schemas.microsoft.com/office/drawing/2018/hyperlinkcolor" xmlns="" val="tx"/>
                    </a:ext>
                  </a:extLst>
                </a:hlinkClick>
              </a:rPr>
              <a:t>pdf</a:t>
            </a:r>
            <a:endParaRPr lang="en-US" dirty="0">
              <a:solidFill>
                <a:srgbClr val="FFC000"/>
              </a:solidFill>
              <a:cs typeface="2  Nazanin" panose="00000400000000000000" pitchFamily="2" charset="-78"/>
            </a:endParaRPr>
          </a:p>
        </p:txBody>
      </p:sp>
    </p:spTree>
    <p:extLst>
      <p:ext uri="{BB962C8B-B14F-4D97-AF65-F5344CB8AC3E}">
        <p14:creationId xmlns:p14="http://schemas.microsoft.com/office/powerpoint/2010/main" val="15113082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1672" y="232194"/>
            <a:ext cx="11761255" cy="6427686"/>
          </a:xfrm>
        </p:spPr>
      </p:pic>
    </p:spTree>
    <p:extLst>
      <p:ext uri="{BB962C8B-B14F-4D97-AF65-F5344CB8AC3E}">
        <p14:creationId xmlns:p14="http://schemas.microsoft.com/office/powerpoint/2010/main" val="10074705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7935F-A50A-48E6-9267-1443D9972BF3}"/>
              </a:ext>
            </a:extLst>
          </p:cNvPr>
          <p:cNvSpPr>
            <a:spLocks noGrp="1"/>
          </p:cNvSpPr>
          <p:nvPr>
            <p:ph type="title"/>
          </p:nvPr>
        </p:nvSpPr>
        <p:spPr/>
        <p:txBody>
          <a:bodyPr/>
          <a:lstStyle/>
          <a:p>
            <a:pPr algn="ctr"/>
            <a:r>
              <a:rPr lang="fa-IR" dirty="0">
                <a:cs typeface="2  Nazanin" panose="00000400000000000000" pitchFamily="2" charset="-78"/>
              </a:rPr>
              <a:t>پیگیری موارد فوری و غیر فوری</a:t>
            </a:r>
            <a:endParaRPr lang="en-US" dirty="0">
              <a:cs typeface="2  Nazanin" panose="00000400000000000000" pitchFamily="2" charset="-78"/>
            </a:endParaRPr>
          </a:p>
        </p:txBody>
      </p:sp>
      <p:sp>
        <p:nvSpPr>
          <p:cNvPr id="3" name="Content Placeholder 2">
            <a:extLst>
              <a:ext uri="{FF2B5EF4-FFF2-40B4-BE49-F238E27FC236}">
                <a16:creationId xmlns:a16="http://schemas.microsoft.com/office/drawing/2014/main" id="{2E76CD45-0013-403B-8DE7-490B149997E0}"/>
              </a:ext>
            </a:extLst>
          </p:cNvPr>
          <p:cNvSpPr>
            <a:spLocks noGrp="1"/>
          </p:cNvSpPr>
          <p:nvPr>
            <p:ph idx="1"/>
          </p:nvPr>
        </p:nvSpPr>
        <p:spPr/>
        <p:txBody>
          <a:bodyPr/>
          <a:lstStyle/>
          <a:p>
            <a:pPr marL="0" indent="0" algn="r">
              <a:buNone/>
            </a:pPr>
            <a:r>
              <a:rPr lang="fa-IR" dirty="0">
                <a:cs typeface="2  Nazanin" panose="00000400000000000000" pitchFamily="2" charset="-78"/>
              </a:rPr>
              <a:t>موارد اقدام به خودکشی و افکار خودکشی و آسیب رساندن به دیگران و مادران باردارنیاز به پیگیری فوری دارد.</a:t>
            </a:r>
          </a:p>
          <a:p>
            <a:pPr marL="0" indent="0" algn="r">
              <a:buNone/>
            </a:pPr>
            <a:r>
              <a:rPr lang="fa-IR" dirty="0">
                <a:cs typeface="2  Nazanin" panose="00000400000000000000" pitchFamily="2" charset="-78"/>
              </a:rPr>
              <a:t>موارد اختلالات روان پزشکی مثل:افسردگی خفیف،صرع،سایکوتیک موارد غیر فوری برای پیگیری هستند.</a:t>
            </a:r>
            <a:endParaRPr lang="en-US" dirty="0">
              <a:cs typeface="2  Nazanin" panose="00000400000000000000" pitchFamily="2" charset="-78"/>
            </a:endParaRPr>
          </a:p>
        </p:txBody>
      </p:sp>
    </p:spTree>
    <p:extLst>
      <p:ext uri="{BB962C8B-B14F-4D97-AF65-F5344CB8AC3E}">
        <p14:creationId xmlns:p14="http://schemas.microsoft.com/office/powerpoint/2010/main" val="40672461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lgn="ctr" rtl="1"/>
            <a:r>
              <a:rPr lang="fa-IR" sz="3600" dirty="0">
                <a:cs typeface="2  Nazanin" panose="00000400000000000000" pitchFamily="2" charset="-78"/>
              </a:rPr>
              <a:t>گروههایی که در معرض خطر بیشتری برای ابتلا به افسردگی قرار دارند:</a:t>
            </a:r>
            <a:endParaRPr lang="en-US" sz="3600" dirty="0">
              <a:cs typeface="2  Nazanin" panose="00000400000000000000" pitchFamily="2" charset="-78"/>
            </a:endParaRPr>
          </a:p>
        </p:txBody>
      </p:sp>
      <p:sp>
        <p:nvSpPr>
          <p:cNvPr id="8" name="Content Placeholder 7"/>
          <p:cNvSpPr>
            <a:spLocks noGrp="1"/>
          </p:cNvSpPr>
          <p:nvPr>
            <p:ph idx="1"/>
          </p:nvPr>
        </p:nvSpPr>
        <p:spPr/>
        <p:txBody>
          <a:bodyPr/>
          <a:lstStyle/>
          <a:p>
            <a:pPr algn="r" rtl="1"/>
            <a:r>
              <a:rPr lang="fa-IR" dirty="0">
                <a:cs typeface="2  Nazanin" panose="00000400000000000000" pitchFamily="2" charset="-78"/>
              </a:rPr>
              <a:t>زنان به ویژه پس از زایمان افسردگی پس از زایمان</a:t>
            </a:r>
          </a:p>
          <a:p>
            <a:pPr algn="r" rtl="1"/>
            <a:r>
              <a:rPr lang="fa-IR" dirty="0">
                <a:cs typeface="2  Nazanin" panose="00000400000000000000" pitchFamily="2" charset="-78"/>
              </a:rPr>
              <a:t> سالمندان</a:t>
            </a:r>
          </a:p>
          <a:p>
            <a:pPr algn="r" rtl="1"/>
            <a:r>
              <a:rPr lang="fa-IR" dirty="0">
                <a:cs typeface="2  Nazanin" panose="00000400000000000000" pitchFamily="2" charset="-78"/>
              </a:rPr>
              <a:t> افراد مبتلا به بیماریهای جسمی مزمن مثل دیابت، صرع و بیماریهای قلبی- عروقی</a:t>
            </a:r>
          </a:p>
          <a:p>
            <a:pPr algn="r" rtl="1"/>
            <a:r>
              <a:rPr lang="fa-IR" dirty="0">
                <a:cs typeface="2  Nazanin" panose="00000400000000000000" pitchFamily="2" charset="-78"/>
              </a:rPr>
              <a:t>افراد دچار سوءمصرف مواد یا الکل</a:t>
            </a:r>
          </a:p>
          <a:p>
            <a:pPr algn="r" rtl="1"/>
            <a:r>
              <a:rPr lang="fa-IR" dirty="0">
                <a:cs typeface="2  Nazanin" panose="00000400000000000000" pitchFamily="2" charset="-78"/>
              </a:rPr>
              <a:t>افرادی که مرگ یا جدایی از همسر، سوگ عزیزان، شکستهای عاطفی، تحصیلی، شغلی را تجربه کردهاند.</a:t>
            </a:r>
          </a:p>
          <a:p>
            <a:pPr algn="r" rtl="1"/>
            <a:r>
              <a:rPr lang="fa-IR" dirty="0">
                <a:cs typeface="2  Nazanin" panose="00000400000000000000" pitchFamily="2" charset="-78"/>
              </a:rPr>
              <a:t>افرادی که دارای سابقه خانوادگی بیماری روانپزشکی به ویژه افسردگی هستند.</a:t>
            </a:r>
            <a:endParaRPr lang="en-US" dirty="0">
              <a:cs typeface="2  Nazanin" panose="00000400000000000000" pitchFamily="2" charset="-78"/>
            </a:endParaRPr>
          </a:p>
        </p:txBody>
      </p:sp>
    </p:spTree>
    <p:extLst>
      <p:ext uri="{BB962C8B-B14F-4D97-AF65-F5344CB8AC3E}">
        <p14:creationId xmlns:p14="http://schemas.microsoft.com/office/powerpoint/2010/main" val="2933629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solidFill>
                  <a:srgbClr val="FFC000"/>
                </a:solidFill>
                <a:cs typeface="2  Nazanin" panose="00000400000000000000" pitchFamily="2" charset="-78"/>
              </a:rPr>
              <a:t>اختلالات مرتبط با مواد به دو دسته کلی طبقه بندی می شوند</a:t>
            </a:r>
            <a:endParaRPr lang="en-US" sz="4000" dirty="0">
              <a:solidFill>
                <a:srgbClr val="FFC000"/>
              </a:solidFill>
              <a:cs typeface="2  Nazanin" panose="00000400000000000000" pitchFamily="2" charset="-78"/>
            </a:endParaRPr>
          </a:p>
        </p:txBody>
      </p:sp>
      <p:sp>
        <p:nvSpPr>
          <p:cNvPr id="3" name="Content Placeholder 2"/>
          <p:cNvSpPr>
            <a:spLocks noGrp="1"/>
          </p:cNvSpPr>
          <p:nvPr>
            <p:ph idx="1"/>
          </p:nvPr>
        </p:nvSpPr>
        <p:spPr/>
        <p:txBody>
          <a:bodyPr/>
          <a:lstStyle/>
          <a:p>
            <a:pPr marL="0" indent="0" algn="r">
              <a:buNone/>
            </a:pPr>
            <a:r>
              <a:rPr lang="fa-IR" dirty="0" smtClean="0">
                <a:solidFill>
                  <a:srgbClr val="FFC000"/>
                </a:solidFill>
                <a:cs typeface="2  Nazanin" panose="00000400000000000000" pitchFamily="2" charset="-78"/>
              </a:rPr>
              <a:t>اختلالات القا شده توسط مواد:</a:t>
            </a:r>
          </a:p>
          <a:p>
            <a:pPr marL="0" indent="0" algn="r">
              <a:buNone/>
            </a:pPr>
            <a:r>
              <a:rPr lang="fa-IR" dirty="0" smtClean="0">
                <a:solidFill>
                  <a:srgbClr val="FFC000"/>
                </a:solidFill>
                <a:cs typeface="2  Nazanin" panose="00000400000000000000" pitchFamily="2" charset="-78"/>
              </a:rPr>
              <a:t>اختلالات مصرف شده</a:t>
            </a:r>
          </a:p>
          <a:p>
            <a:pPr marL="0" indent="0" algn="r">
              <a:buNone/>
            </a:pPr>
            <a:r>
              <a:rPr lang="fa-IR" dirty="0" smtClean="0">
                <a:solidFill>
                  <a:srgbClr val="FFC000"/>
                </a:solidFill>
                <a:cs typeface="2  Nazanin" panose="00000400000000000000" pitchFamily="2" charset="-78"/>
              </a:rPr>
              <a:t>منظور از اختلالات القا شده توسط مواد،علائم و نشانه های جسمی یا روان پزشکی هستند که در اثر مسمومیت یا محرومیت از مواد در فرد ایجاد شده و با رفع علائم مسمومیت یا محرومیت یا حداکثر در عرض 4 هفته پس از آن فروکش می کند.</a:t>
            </a:r>
          </a:p>
          <a:p>
            <a:pPr marL="0" indent="0" algn="r">
              <a:buNone/>
            </a:pPr>
            <a:endParaRPr lang="fa-IR" dirty="0" smtClean="0">
              <a:solidFill>
                <a:srgbClr val="FFC000"/>
              </a:solidFill>
              <a:cs typeface="2  Nazanin" panose="00000400000000000000" pitchFamily="2" charset="-78"/>
            </a:endParaRPr>
          </a:p>
          <a:p>
            <a:pPr marL="0" indent="0" algn="r">
              <a:buNone/>
            </a:pPr>
            <a:endParaRPr lang="en-US" dirty="0">
              <a:solidFill>
                <a:srgbClr val="FFC000"/>
              </a:solidFill>
              <a:cs typeface="2  Nazanin" panose="00000400000000000000" pitchFamily="2" charset="-78"/>
            </a:endParaRPr>
          </a:p>
        </p:txBody>
      </p:sp>
    </p:spTree>
    <p:extLst>
      <p:ext uri="{BB962C8B-B14F-4D97-AF65-F5344CB8AC3E}">
        <p14:creationId xmlns:p14="http://schemas.microsoft.com/office/powerpoint/2010/main" val="15961401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2  Nazanin" panose="00000400000000000000" pitchFamily="2" charset="-78"/>
              </a:rPr>
              <a:t>پیگیری</a:t>
            </a:r>
            <a:endParaRPr lang="en-US" dirty="0">
              <a:cs typeface="2  Nazanin" panose="00000400000000000000" pitchFamily="2" charset="-78"/>
            </a:endParaRPr>
          </a:p>
        </p:txBody>
      </p:sp>
      <p:sp>
        <p:nvSpPr>
          <p:cNvPr id="3" name="Content Placeholder 2"/>
          <p:cNvSpPr>
            <a:spLocks noGrp="1"/>
          </p:cNvSpPr>
          <p:nvPr>
            <p:ph idx="1"/>
          </p:nvPr>
        </p:nvSpPr>
        <p:spPr>
          <a:xfrm>
            <a:off x="1143000" y="1965960"/>
            <a:ext cx="9872871" cy="4038600"/>
          </a:xfrm>
        </p:spPr>
        <p:txBody>
          <a:bodyPr anchor="ctr"/>
          <a:lstStyle/>
          <a:p>
            <a:pPr marL="45720" indent="0" algn="r" rtl="1">
              <a:buNone/>
            </a:pPr>
            <a:r>
              <a:rPr lang="fa-IR" dirty="0">
                <a:solidFill>
                  <a:schemeClr val="accent2">
                    <a:lumMod val="75000"/>
                  </a:schemeClr>
                </a:solidFill>
                <a:cs typeface="2  Nazanin" panose="00000400000000000000" pitchFamily="2" charset="-78"/>
              </a:rPr>
              <a:t>در مواردی که علایم از شدت کمتری برخوردار هستند و قصد خودکشی نیز وجود نداشته است، به صورت ماهانه توسط کارشناس مراقب سلامت خانواده پی گیری و مراقبت انجام خواهد شد. در موارد شدید پیگیری هفتگی در ماه اول توصیه میشد.</a:t>
            </a:r>
            <a:endParaRPr lang="en-US" dirty="0">
              <a:solidFill>
                <a:schemeClr val="accent2">
                  <a:lumMod val="75000"/>
                </a:schemeClr>
              </a:solidFill>
              <a:cs typeface="2  Nazanin" panose="00000400000000000000" pitchFamily="2" charset="-78"/>
            </a:endParaRPr>
          </a:p>
        </p:txBody>
      </p:sp>
    </p:spTree>
    <p:extLst>
      <p:ext uri="{BB962C8B-B14F-4D97-AF65-F5344CB8AC3E}">
        <p14:creationId xmlns:p14="http://schemas.microsoft.com/office/powerpoint/2010/main" val="27596847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200" dirty="0">
                <a:cs typeface="2  Nazanin" panose="00000400000000000000" pitchFamily="2" charset="-78"/>
              </a:rPr>
              <a:t>مواردی که باید در پیگیری بیماران دارای افسردگی شدید توسط کارشناسان مراقب سلامت خانواده اجرا شود</a:t>
            </a:r>
            <a:endParaRPr lang="en-US" sz="3200"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algn="r" rtl="1"/>
            <a:r>
              <a:rPr lang="fa-IR" dirty="0">
                <a:solidFill>
                  <a:schemeClr val="accent2">
                    <a:lumMod val="75000"/>
                  </a:schemeClr>
                </a:solidFill>
                <a:cs typeface="2  Nazanin" panose="00000400000000000000" pitchFamily="2" charset="-78"/>
              </a:rPr>
              <a:t>آموزش بیمار و خانواده وی درباره بیماری با تاکید بر اهمیت و ضرورت درمان و پیگیری</a:t>
            </a:r>
          </a:p>
          <a:p>
            <a:pPr algn="r" rtl="1"/>
            <a:r>
              <a:rPr lang="fa-IR" dirty="0">
                <a:solidFill>
                  <a:schemeClr val="accent2">
                    <a:lumMod val="75000"/>
                  </a:schemeClr>
                </a:solidFill>
                <a:cs typeface="2  Nazanin" panose="00000400000000000000" pitchFamily="2" charset="-78"/>
              </a:rPr>
              <a:t>پیگیری مصرف منظم داروها مطابق با دستور پزشک،</a:t>
            </a:r>
          </a:p>
          <a:p>
            <a:pPr algn="r" rtl="1"/>
            <a:r>
              <a:rPr lang="fa-IR" dirty="0">
                <a:solidFill>
                  <a:schemeClr val="accent2">
                    <a:lumMod val="75000"/>
                  </a:schemeClr>
                </a:solidFill>
                <a:cs typeface="2  Nazanin" panose="00000400000000000000" pitchFamily="2" charset="-78"/>
              </a:rPr>
              <a:t> پی گیری علایم افسردگی: غمگینی، کاهش انرژی، خستگی، مشکلات خواب و اشتها</a:t>
            </a:r>
          </a:p>
          <a:p>
            <a:pPr algn="r" rtl="1"/>
            <a:r>
              <a:rPr lang="fa-IR" dirty="0">
                <a:solidFill>
                  <a:schemeClr val="accent2">
                    <a:lumMod val="75000"/>
                  </a:schemeClr>
                </a:solidFill>
                <a:cs typeface="2  Nazanin" panose="00000400000000000000" pitchFamily="2" charset="-78"/>
              </a:rPr>
              <a:t> بررسی عوارض جانبی داروها و در صورت لزوم ارجاع بیمار به پزشک عوارض شایع: تهوع،اسهال یا یبوست، سوء هاضامه، خشکی دهان، خواب آلودگی، ... که در هفته اول پس از شروع داروها ممکن است بیشتر بروز کند.</a:t>
            </a:r>
          </a:p>
          <a:p>
            <a:pPr algn="r" rtl="1"/>
            <a:r>
              <a:rPr lang="fa-IR" dirty="0">
                <a:solidFill>
                  <a:schemeClr val="accent2">
                    <a:lumMod val="75000"/>
                  </a:schemeClr>
                </a:solidFill>
                <a:cs typeface="2  Nazanin" panose="00000400000000000000" pitchFamily="2" charset="-78"/>
              </a:rPr>
              <a:t> پیگیری مراجعات بیمار به پزشک طبق زمانبندی تعیین شده از سوی پزشک (ماهانه)</a:t>
            </a:r>
            <a:endParaRPr lang="en-US" dirty="0">
              <a:solidFill>
                <a:schemeClr val="accent2">
                  <a:lumMod val="75000"/>
                </a:schemeClr>
              </a:solidFill>
              <a:cs typeface="2  Nazanin" panose="00000400000000000000" pitchFamily="2" charset="-78"/>
            </a:endParaRPr>
          </a:p>
        </p:txBody>
      </p:sp>
    </p:spTree>
    <p:extLst>
      <p:ext uri="{BB962C8B-B14F-4D97-AF65-F5344CB8AC3E}">
        <p14:creationId xmlns:p14="http://schemas.microsoft.com/office/powerpoint/2010/main" val="25071618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cs typeface="2  Nazanin" panose="00000400000000000000" pitchFamily="2" charset="-78"/>
              </a:rPr>
              <a:t>پیگیری در مورد بیماران زیر باید درفواصل کوتاه حداکثر هفتگی انجام شود</a:t>
            </a:r>
            <a:endParaRPr lang="en-US" sz="4000"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algn="r" rtl="1"/>
            <a:r>
              <a:rPr lang="fa-IR" dirty="0">
                <a:cs typeface="2  Nazanin" panose="00000400000000000000" pitchFamily="2" charset="-78"/>
              </a:rPr>
              <a:t>مارانی که افکارخودکشی یا اقدام به خودکشی داشته اند.</a:t>
            </a:r>
          </a:p>
          <a:p>
            <a:pPr algn="r" rtl="1"/>
            <a:r>
              <a:rPr lang="fa-IR" dirty="0">
                <a:cs typeface="2  Nazanin" panose="00000400000000000000" pitchFamily="2" charset="-78"/>
              </a:rPr>
              <a:t>بیمارانی که دستورات دارویی را مطابق تجویز پزشک اجرا نکرده یا پذیرش کافی برای درمان وپیگیری ندارند.</a:t>
            </a:r>
          </a:p>
          <a:p>
            <a:pPr algn="r" rtl="1"/>
            <a:r>
              <a:rPr lang="fa-IR" dirty="0">
                <a:cs typeface="2  Nazanin" panose="00000400000000000000" pitchFamily="2" charset="-78"/>
              </a:rPr>
              <a:t> شرایط نامناسب خانوادگی و فقدان حمایت لازم از سوی خانواده و نزدیکان.</a:t>
            </a:r>
          </a:p>
          <a:p>
            <a:pPr algn="r" rtl="1"/>
            <a:endParaRPr lang="fa-IR" dirty="0">
              <a:cs typeface="2  Nazanin" panose="00000400000000000000" pitchFamily="2" charset="-78"/>
            </a:endParaRPr>
          </a:p>
          <a:p>
            <a:pPr marL="45720" indent="0" algn="ctr" rtl="1">
              <a:buNone/>
            </a:pPr>
            <a:r>
              <a:rPr lang="fa-IR" dirty="0">
                <a:solidFill>
                  <a:srgbClr val="FF0000"/>
                </a:solidFill>
                <a:cs typeface="2  Nazanin" panose="00000400000000000000" pitchFamily="2" charset="-78"/>
              </a:rPr>
              <a:t>کارشناس مراقب سلامت خانواده چنانچه در پیگیریهای خود موارد فوق را شناسایی نمود ضمن آموزش به بیمار و خانواده تلاش خواهد نمود که بیمار سریع تر و زودتر از موعد مقرر توسط پزشک مربوطه ویزیت شود.</a:t>
            </a:r>
            <a:endParaRPr lang="en-US" dirty="0">
              <a:solidFill>
                <a:srgbClr val="FF0000"/>
              </a:solidFill>
              <a:cs typeface="2  Nazanin" panose="00000400000000000000" pitchFamily="2" charset="-78"/>
            </a:endParaRPr>
          </a:p>
        </p:txBody>
      </p:sp>
    </p:spTree>
    <p:extLst>
      <p:ext uri="{BB962C8B-B14F-4D97-AF65-F5344CB8AC3E}">
        <p14:creationId xmlns:p14="http://schemas.microsoft.com/office/powerpoint/2010/main" val="38261469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600" dirty="0">
                <a:cs typeface="2  Nazanin" panose="00000400000000000000" pitchFamily="2" charset="-78"/>
              </a:rPr>
              <a:t>نکاتی كه كارشناسان مراقب سلامت خانواده باید به خانواده و بیمار آموزش دهند</a:t>
            </a:r>
            <a:endParaRPr lang="en-US" sz="3600" dirty="0">
              <a:cs typeface="2  Nazanin" panose="00000400000000000000" pitchFamily="2" charset="-78"/>
            </a:endParaRPr>
          </a:p>
        </p:txBody>
      </p:sp>
      <p:sp>
        <p:nvSpPr>
          <p:cNvPr id="3" name="Content Placeholder 2"/>
          <p:cNvSpPr>
            <a:spLocks noGrp="1"/>
          </p:cNvSpPr>
          <p:nvPr>
            <p:ph idx="1"/>
          </p:nvPr>
        </p:nvSpPr>
        <p:spPr/>
        <p:txBody>
          <a:bodyPr>
            <a:normAutofit fontScale="92500" lnSpcReduction="20000"/>
          </a:bodyPr>
          <a:lstStyle/>
          <a:p>
            <a:pPr algn="r" rtl="1"/>
            <a:r>
              <a:rPr lang="fa-IR" dirty="0">
                <a:cs typeface="2  Nazanin" panose="00000400000000000000" pitchFamily="2" charset="-78"/>
              </a:rPr>
              <a:t>افسردگی بیماری شایع و قابل درمانی است به گونه ایکه بعضی به آن سرماخوردگی اعصاب</a:t>
            </a:r>
          </a:p>
          <a:p>
            <a:pPr algn="r" rtl="1"/>
            <a:r>
              <a:rPr lang="fa-IR" dirty="0">
                <a:cs typeface="2  Nazanin" panose="00000400000000000000" pitchFamily="2" charset="-78"/>
              </a:rPr>
              <a:t>میگویند.</a:t>
            </a:r>
          </a:p>
          <a:p>
            <a:pPr algn="r" rtl="1"/>
            <a:r>
              <a:rPr lang="fa-IR" dirty="0">
                <a:cs typeface="2  Nazanin" panose="00000400000000000000" pitchFamily="2" charset="-78"/>
              </a:rPr>
              <a:t>افسردگی یک بیماری ا ست که نشانه ضعف اراده یا تنبلی نبوده و صرفا با تو صیه های عمومی</a:t>
            </a:r>
          </a:p>
          <a:p>
            <a:pPr marL="45720" indent="0" algn="r" rtl="1">
              <a:buNone/>
            </a:pPr>
            <a:r>
              <a:rPr lang="fa-IR" dirty="0">
                <a:cs typeface="2  Nazanin" panose="00000400000000000000" pitchFamily="2" charset="-78"/>
              </a:rPr>
              <a:t>مانند مسافرت رفتن یا تفریح کردن برطرف نمیشود.</a:t>
            </a:r>
          </a:p>
          <a:p>
            <a:pPr algn="r" rtl="1"/>
            <a:r>
              <a:rPr lang="fa-IR" dirty="0">
                <a:cs typeface="2  Nazanin" panose="00000400000000000000" pitchFamily="2" charset="-78"/>
              </a:rPr>
              <a:t>بهبودی از افسردگی به تدریج ظاهر خواهد شد.</a:t>
            </a:r>
          </a:p>
          <a:p>
            <a:pPr algn="r" rtl="1"/>
            <a:r>
              <a:rPr lang="fa-IR" dirty="0">
                <a:cs typeface="2  Nazanin" panose="00000400000000000000" pitchFamily="2" charset="-78"/>
              </a:rPr>
              <a:t>مصرف داروهای ضد افسردگی با تجویز پزشک خطر جدی برای بیمار ندارد.</a:t>
            </a:r>
          </a:p>
          <a:p>
            <a:pPr algn="r" rtl="1"/>
            <a:r>
              <a:rPr lang="fa-IR" dirty="0">
                <a:cs typeface="2  Nazanin" panose="00000400000000000000" pitchFamily="2" charset="-78"/>
              </a:rPr>
              <a:t>مصرف داروهای ضد افسردگی اعتیاد آور نیست و عوارض ماندگاری برای بیماردر بر نخواهد داشت.</a:t>
            </a:r>
          </a:p>
          <a:p>
            <a:pPr algn="r" rtl="1"/>
            <a:r>
              <a:rPr lang="fa-IR" dirty="0">
                <a:cs typeface="2  Nazanin" panose="00000400000000000000" pitchFamily="2" charset="-78"/>
              </a:rPr>
              <a:t>شایع ترین عوارض داروها در اوایل مصرف عبارتند از خواب آلودگی خفیف، سوءهاضمه، اسهال</a:t>
            </a:r>
          </a:p>
          <a:p>
            <a:pPr algn="r" rtl="1"/>
            <a:r>
              <a:rPr lang="fa-IR" dirty="0">
                <a:cs typeface="2  Nazanin" panose="00000400000000000000" pitchFamily="2" charset="-78"/>
              </a:rPr>
              <a:t>که با ادامه درمان و مصرف دارو همراه غذا تدریجاٌ بهبود مییابد.</a:t>
            </a:r>
          </a:p>
          <a:p>
            <a:pPr algn="r" rtl="1"/>
            <a:r>
              <a:rPr lang="fa-IR" dirty="0">
                <a:cs typeface="2  Nazanin" panose="00000400000000000000" pitchFamily="2" charset="-78"/>
              </a:rPr>
              <a:t>قبل از قطع داروها حتما باید با پزشک مشورت شود.</a:t>
            </a:r>
            <a:endParaRPr lang="en-US" dirty="0">
              <a:cs typeface="2  Nazanin" panose="00000400000000000000" pitchFamily="2" charset="-78"/>
            </a:endParaRPr>
          </a:p>
        </p:txBody>
      </p:sp>
    </p:spTree>
    <p:extLst>
      <p:ext uri="{BB962C8B-B14F-4D97-AF65-F5344CB8AC3E}">
        <p14:creationId xmlns:p14="http://schemas.microsoft.com/office/powerpoint/2010/main" val="1630499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cs typeface="2  Nazanin" panose="00000400000000000000" pitchFamily="2" charset="-78"/>
              </a:rPr>
              <a:t>نکاتی كه كارشناسان مراقب سلامت خانواده باید به خانواده و بیمار آموزش دهند</a:t>
            </a:r>
            <a:endParaRPr lang="en-US" sz="4000" dirty="0">
              <a:cs typeface="2  Nazanin" panose="00000400000000000000" pitchFamily="2" charset="-78"/>
            </a:endParaRPr>
          </a:p>
        </p:txBody>
      </p:sp>
      <p:sp>
        <p:nvSpPr>
          <p:cNvPr id="3" name="Content Placeholder 2"/>
          <p:cNvSpPr>
            <a:spLocks noGrp="1"/>
          </p:cNvSpPr>
          <p:nvPr>
            <p:ph idx="1"/>
          </p:nvPr>
        </p:nvSpPr>
        <p:spPr/>
        <p:txBody>
          <a:bodyPr/>
          <a:lstStyle/>
          <a:p>
            <a:pPr algn="r" rtl="1"/>
            <a:r>
              <a:rPr lang="fa-IR" dirty="0">
                <a:cs typeface="2  Nazanin" panose="00000400000000000000" pitchFamily="2" charset="-78"/>
              </a:rPr>
              <a:t>گاهی لازم است دارو برای جلوگیری از عود مشکل حداقل برای یک دوره شش ماهه مصرف شود.</a:t>
            </a:r>
          </a:p>
          <a:p>
            <a:pPr algn="r" rtl="1"/>
            <a:r>
              <a:rPr lang="fa-IR" dirty="0">
                <a:cs typeface="2  Nazanin" panose="00000400000000000000" pitchFamily="2" charset="-78"/>
              </a:rPr>
              <a:t>دارو باید هر روز استفاده شود و حداقل امکان خانواده بر مصرف دارو نظارت داشته باشد.</a:t>
            </a:r>
          </a:p>
          <a:p>
            <a:pPr algn="r" rtl="1"/>
            <a:r>
              <a:rPr lang="fa-IR" dirty="0">
                <a:cs typeface="2  Nazanin" panose="00000400000000000000" pitchFamily="2" charset="-78"/>
              </a:rPr>
              <a:t>فرد افسرده را نباید تنها گذاشت، باید به کارهای ساده و روزمره سرگرم شود و مورد توهین و انتقاد قرار نگیرد و اگر افکار نومیدی، پوچی، خودکشی، و بیقراری و شرایط نگران کنندهای داشت لازم است به پزشک ارجاع فوری شود.</a:t>
            </a:r>
            <a:endParaRPr lang="en-US" dirty="0">
              <a:cs typeface="2  Nazanin" panose="00000400000000000000" pitchFamily="2" charset="-78"/>
            </a:endParaRPr>
          </a:p>
        </p:txBody>
      </p:sp>
    </p:spTree>
    <p:extLst>
      <p:ext uri="{BB962C8B-B14F-4D97-AF65-F5344CB8AC3E}">
        <p14:creationId xmlns:p14="http://schemas.microsoft.com/office/powerpoint/2010/main" val="26424564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cs typeface="2  Nazanin" panose="00000400000000000000" pitchFamily="2" charset="-78"/>
              </a:rPr>
              <a:t>نکاتی كه كارشناسان مراقب سلامت خانواده باید به خانواده و بیمار آموزش دهند</a:t>
            </a:r>
            <a:endParaRPr lang="en-US" sz="4000" dirty="0">
              <a:cs typeface="2  Nazanin" panose="00000400000000000000" pitchFamily="2" charset="-78"/>
            </a:endParaRPr>
          </a:p>
        </p:txBody>
      </p:sp>
      <p:sp>
        <p:nvSpPr>
          <p:cNvPr id="3" name="Content Placeholder 2"/>
          <p:cNvSpPr>
            <a:spLocks noGrp="1"/>
          </p:cNvSpPr>
          <p:nvPr>
            <p:ph idx="1"/>
          </p:nvPr>
        </p:nvSpPr>
        <p:spPr/>
        <p:txBody>
          <a:bodyPr/>
          <a:lstStyle/>
          <a:p>
            <a:pPr algn="r" rtl="1"/>
            <a:r>
              <a:rPr lang="fa-IR" dirty="0">
                <a:solidFill>
                  <a:srgbClr val="FF0000"/>
                </a:solidFill>
                <a:cs typeface="2  Nazanin" panose="00000400000000000000" pitchFamily="2" charset="-78"/>
              </a:rPr>
              <a:t>گاهی لازم است دارو برای جلوگیری از عود مشکل حداقل برای یک دوره شش ماهه مصرف شود.</a:t>
            </a:r>
          </a:p>
          <a:p>
            <a:pPr algn="r" rtl="1"/>
            <a:r>
              <a:rPr lang="fa-IR" dirty="0">
                <a:solidFill>
                  <a:srgbClr val="FF0000"/>
                </a:solidFill>
                <a:cs typeface="2  Nazanin" panose="00000400000000000000" pitchFamily="2" charset="-78"/>
              </a:rPr>
              <a:t>دارو باید هر روز استفاده شود و حتیالامکان خانواده بر مصرف دارو نظارت داشته باشد.</a:t>
            </a:r>
          </a:p>
          <a:p>
            <a:pPr algn="r" rtl="1"/>
            <a:r>
              <a:rPr lang="fa-IR" dirty="0">
                <a:solidFill>
                  <a:srgbClr val="FF0000"/>
                </a:solidFill>
                <a:cs typeface="2  Nazanin" panose="00000400000000000000" pitchFamily="2" charset="-78"/>
              </a:rPr>
              <a:t>فرد افسرده را نباید تنها گذاشت، باید به کارهای ساده و روزمره سرگرم شود و مورد توهین و انتقاد قرار نگیرد و اگر افکار نومیدی، پوچی، خودکشی، و بیقراری و شرایط نگران کنندهای داشت لازم است به پزشک ارجاع فوری شود.</a:t>
            </a:r>
            <a:endParaRPr lang="en-US" dirty="0">
              <a:solidFill>
                <a:srgbClr val="FF0000"/>
              </a:solidFill>
              <a:cs typeface="2  Nazanin" panose="00000400000000000000" pitchFamily="2" charset="-78"/>
            </a:endParaRPr>
          </a:p>
        </p:txBody>
      </p:sp>
    </p:spTree>
    <p:extLst>
      <p:ext uri="{BB962C8B-B14F-4D97-AF65-F5344CB8AC3E}">
        <p14:creationId xmlns:p14="http://schemas.microsoft.com/office/powerpoint/2010/main" val="10455496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باورهای غلط درباره خودکشی</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5342" y="224573"/>
            <a:ext cx="11722343" cy="6411753"/>
          </a:xfrm>
        </p:spPr>
      </p:pic>
    </p:spTree>
    <p:extLst>
      <p:ext uri="{BB962C8B-B14F-4D97-AF65-F5344CB8AC3E}">
        <p14:creationId xmlns:p14="http://schemas.microsoft.com/office/powerpoint/2010/main" val="23113004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21" y="309437"/>
            <a:ext cx="11699180" cy="6071920"/>
          </a:xfrm>
        </p:spPr>
      </p:pic>
    </p:spTree>
    <p:extLst>
      <p:ext uri="{BB962C8B-B14F-4D97-AF65-F5344CB8AC3E}">
        <p14:creationId xmlns:p14="http://schemas.microsoft.com/office/powerpoint/2010/main" val="13419493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2  Nazanin" panose="00000400000000000000" pitchFamily="2" charset="-78"/>
              </a:rPr>
              <a:t>پیگیری و مراقبت</a:t>
            </a:r>
            <a:endParaRPr lang="en-US"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marL="45720" indent="0" algn="r" rtl="1">
              <a:buNone/>
            </a:pPr>
            <a:r>
              <a:rPr lang="fa-IR" dirty="0">
                <a:cs typeface="2  Nazanin" panose="00000400000000000000" pitchFamily="2" charset="-78"/>
              </a:rPr>
              <a:t>یکی از بهترین راهها برای پی بردن به افکار خودکشی این است که از خود فرد مستقیما سوال کنیم. بر خلاف باور عمومی صحبت درباره خودکشی باعث ایجادافکار خودکشی در شخص نمی شود. درحقیقت این افراد تمایل دارند راجع به موضوع خودکشی به صورت واضح و روراست صحبت کنند. سوال کردن درباره افکارخودکشی آسان نیست. بهتر است به تدریج فرد را به سمت موضوع سوال هدایت کنید. برخی از سوالات مفید عبارتند از:</a:t>
            </a:r>
          </a:p>
          <a:p>
            <a:pPr algn="r" rtl="1"/>
            <a:r>
              <a:rPr lang="fa-IR" b="1" dirty="0">
                <a:ln w="22225">
                  <a:solidFill>
                    <a:schemeClr val="accent2"/>
                  </a:solidFill>
                  <a:prstDash val="solid"/>
                </a:ln>
                <a:solidFill>
                  <a:schemeClr val="accent2">
                    <a:lumMod val="40000"/>
                    <a:lumOff val="60000"/>
                  </a:schemeClr>
                </a:solidFill>
                <a:cs typeface="2  Nazanin" panose="00000400000000000000" pitchFamily="2" charset="-78"/>
              </a:rPr>
              <a:t>آیا احساس میکنید از زندگی کردن خسته شده اید؟ زندگی ارزش زنده ماندن ندارد؟</a:t>
            </a:r>
          </a:p>
          <a:p>
            <a:pPr algn="r" rtl="1"/>
            <a:r>
              <a:rPr lang="fa-IR" b="1" dirty="0">
                <a:ln w="22225">
                  <a:solidFill>
                    <a:schemeClr val="accent2"/>
                  </a:solidFill>
                  <a:prstDash val="solid"/>
                </a:ln>
                <a:solidFill>
                  <a:schemeClr val="accent2">
                    <a:lumMod val="40000"/>
                    <a:lumOff val="60000"/>
                  </a:schemeClr>
                </a:solidFill>
                <a:cs typeface="2  Nazanin" panose="00000400000000000000" pitchFamily="2" charset="-78"/>
              </a:rPr>
              <a:t>آیا احساس میکنید میخواهید به زندگی خود خاتمه دهید.</a:t>
            </a:r>
            <a:endParaRPr lang="en-US" b="1" dirty="0">
              <a:ln w="22225">
                <a:solidFill>
                  <a:schemeClr val="accent2"/>
                </a:solidFill>
                <a:prstDash val="solid"/>
              </a:ln>
              <a:solidFill>
                <a:schemeClr val="accent2">
                  <a:lumMod val="40000"/>
                  <a:lumOff val="60000"/>
                </a:schemeClr>
              </a:solidFill>
              <a:cs typeface="2  Nazanin" panose="00000400000000000000" pitchFamily="2" charset="-78"/>
            </a:endParaRPr>
          </a:p>
        </p:txBody>
      </p:sp>
    </p:spTree>
    <p:extLst>
      <p:ext uri="{BB962C8B-B14F-4D97-AF65-F5344CB8AC3E}">
        <p14:creationId xmlns:p14="http://schemas.microsoft.com/office/powerpoint/2010/main" val="10696795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20" y="254284"/>
            <a:ext cx="11672767" cy="6329395"/>
          </a:xfrm>
        </p:spPr>
      </p:pic>
    </p:spTree>
    <p:extLst>
      <p:ext uri="{BB962C8B-B14F-4D97-AF65-F5344CB8AC3E}">
        <p14:creationId xmlns:p14="http://schemas.microsoft.com/office/powerpoint/2010/main" val="1657558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chemeClr val="accent2"/>
                </a:solidFill>
                <a:cs typeface="2  Nazanin" panose="00000400000000000000" pitchFamily="2" charset="-78"/>
              </a:rPr>
              <a:t>انواع مواد روان گردان</a:t>
            </a:r>
            <a:endParaRPr lang="en-US" dirty="0">
              <a:solidFill>
                <a:schemeClr val="accent2"/>
              </a:solidFill>
              <a:cs typeface="2  Nazanin" panose="00000400000000000000" pitchFamily="2" charset="-78"/>
            </a:endParaRPr>
          </a:p>
        </p:txBody>
      </p:sp>
      <p:sp>
        <p:nvSpPr>
          <p:cNvPr id="3" name="Content Placeholder 2"/>
          <p:cNvSpPr>
            <a:spLocks noGrp="1"/>
          </p:cNvSpPr>
          <p:nvPr>
            <p:ph idx="1"/>
          </p:nvPr>
        </p:nvSpPr>
        <p:spPr/>
        <p:txBody>
          <a:bodyPr>
            <a:noAutofit/>
          </a:bodyPr>
          <a:lstStyle/>
          <a:p>
            <a:pPr marL="0" indent="0" algn="r">
              <a:buNone/>
            </a:pPr>
            <a:r>
              <a:rPr lang="fa-IR" sz="2000" dirty="0" smtClean="0">
                <a:solidFill>
                  <a:schemeClr val="accent2"/>
                </a:solidFill>
                <a:cs typeface="2  Nazanin" panose="00000400000000000000" pitchFamily="2" charset="-78"/>
              </a:rPr>
              <a:t>الکل</a:t>
            </a:r>
          </a:p>
          <a:p>
            <a:pPr marL="0" indent="0" algn="r">
              <a:buNone/>
            </a:pPr>
            <a:r>
              <a:rPr lang="fa-IR" sz="2000" dirty="0" smtClean="0">
                <a:solidFill>
                  <a:schemeClr val="accent2"/>
                </a:solidFill>
                <a:cs typeface="2  Nazanin" panose="00000400000000000000" pitchFamily="2" charset="-78"/>
              </a:rPr>
              <a:t>تنباکو</a:t>
            </a:r>
          </a:p>
          <a:p>
            <a:pPr marL="0" indent="0" algn="r">
              <a:buNone/>
            </a:pPr>
            <a:r>
              <a:rPr lang="fa-IR" sz="2000" dirty="0" smtClean="0">
                <a:solidFill>
                  <a:schemeClr val="accent2"/>
                </a:solidFill>
                <a:cs typeface="2  Nazanin" panose="00000400000000000000" pitchFamily="2" charset="-78"/>
              </a:rPr>
              <a:t>حشیش</a:t>
            </a:r>
          </a:p>
          <a:p>
            <a:pPr marL="0" indent="0" algn="r">
              <a:buNone/>
            </a:pPr>
            <a:r>
              <a:rPr lang="fa-IR" sz="2000" dirty="0" smtClean="0">
                <a:solidFill>
                  <a:schemeClr val="accent2"/>
                </a:solidFill>
                <a:cs typeface="2  Nazanin" panose="00000400000000000000" pitchFamily="2" charset="-78"/>
              </a:rPr>
              <a:t>داروهای آرام بخش و خواب آور</a:t>
            </a:r>
          </a:p>
          <a:p>
            <a:pPr marL="0" indent="0" algn="r">
              <a:buNone/>
            </a:pPr>
            <a:r>
              <a:rPr lang="fa-IR" sz="2000" dirty="0" smtClean="0">
                <a:solidFill>
                  <a:schemeClr val="accent2"/>
                </a:solidFill>
                <a:cs typeface="2  Nazanin" panose="00000400000000000000" pitchFamily="2" charset="-78"/>
              </a:rPr>
              <a:t>کافئین</a:t>
            </a:r>
          </a:p>
          <a:p>
            <a:pPr marL="0" indent="0" algn="r">
              <a:buNone/>
            </a:pPr>
            <a:r>
              <a:rPr lang="fa-IR" sz="2000" dirty="0" smtClean="0">
                <a:solidFill>
                  <a:schemeClr val="accent2"/>
                </a:solidFill>
                <a:cs typeface="2  Nazanin" panose="00000400000000000000" pitchFamily="2" charset="-78"/>
              </a:rPr>
              <a:t>مواد استنشاقی</a:t>
            </a:r>
          </a:p>
          <a:p>
            <a:pPr marL="0" indent="0" algn="r">
              <a:buNone/>
            </a:pPr>
            <a:r>
              <a:rPr lang="fa-IR" sz="2000" dirty="0" smtClean="0">
                <a:solidFill>
                  <a:schemeClr val="accent2"/>
                </a:solidFill>
                <a:cs typeface="2  Nazanin" panose="00000400000000000000" pitchFamily="2" charset="-78"/>
              </a:rPr>
              <a:t>مواد افیونی</a:t>
            </a:r>
          </a:p>
          <a:p>
            <a:pPr marL="0" indent="0" algn="r">
              <a:buNone/>
            </a:pPr>
            <a:r>
              <a:rPr lang="fa-IR" sz="2000" dirty="0" smtClean="0">
                <a:solidFill>
                  <a:schemeClr val="accent2"/>
                </a:solidFill>
                <a:cs typeface="2  Nazanin" panose="00000400000000000000" pitchFamily="2" charset="-78"/>
              </a:rPr>
              <a:t>مواد توهم زا</a:t>
            </a:r>
          </a:p>
          <a:p>
            <a:pPr marL="0" indent="0" algn="r">
              <a:buNone/>
            </a:pPr>
            <a:r>
              <a:rPr lang="fa-IR" sz="2000" dirty="0" smtClean="0">
                <a:solidFill>
                  <a:schemeClr val="accent2"/>
                </a:solidFill>
                <a:cs typeface="2  Nazanin" panose="00000400000000000000" pitchFamily="2" charset="-78"/>
              </a:rPr>
              <a:t>مواد محرک </a:t>
            </a:r>
          </a:p>
          <a:p>
            <a:pPr marL="0" indent="0" algn="r">
              <a:buNone/>
            </a:pPr>
            <a:r>
              <a:rPr lang="fa-IR" sz="2000" dirty="0" smtClean="0">
                <a:solidFill>
                  <a:schemeClr val="accent2"/>
                </a:solidFill>
                <a:cs typeface="2  Nazanin" panose="00000400000000000000" pitchFamily="2" charset="-78"/>
              </a:rPr>
              <a:t>سایر مواد</a:t>
            </a:r>
          </a:p>
        </p:txBody>
      </p:sp>
    </p:spTree>
    <p:extLst>
      <p:ext uri="{BB962C8B-B14F-4D97-AF65-F5344CB8AC3E}">
        <p14:creationId xmlns:p14="http://schemas.microsoft.com/office/powerpoint/2010/main" val="444085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1257" y="250971"/>
            <a:ext cx="11681067" cy="6306583"/>
          </a:xfrm>
        </p:spPr>
      </p:pic>
    </p:spTree>
    <p:extLst>
      <p:ext uri="{BB962C8B-B14F-4D97-AF65-F5344CB8AC3E}">
        <p14:creationId xmlns:p14="http://schemas.microsoft.com/office/powerpoint/2010/main" val="17766458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1127" y="213115"/>
            <a:ext cx="11797454" cy="6395503"/>
          </a:xfrm>
        </p:spPr>
      </p:pic>
    </p:spTree>
    <p:extLst>
      <p:ext uri="{BB962C8B-B14F-4D97-AF65-F5344CB8AC3E}">
        <p14:creationId xmlns:p14="http://schemas.microsoft.com/office/powerpoint/2010/main" val="14043044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7819" y="260895"/>
            <a:ext cx="11739392" cy="6361577"/>
          </a:xfrm>
        </p:spPr>
      </p:pic>
    </p:spTree>
    <p:extLst>
      <p:ext uri="{BB962C8B-B14F-4D97-AF65-F5344CB8AC3E}">
        <p14:creationId xmlns:p14="http://schemas.microsoft.com/office/powerpoint/2010/main" val="34314542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5527" y="214744"/>
            <a:ext cx="11660817" cy="6380020"/>
          </a:xfrm>
        </p:spPr>
      </p:pic>
    </p:spTree>
    <p:extLst>
      <p:ext uri="{BB962C8B-B14F-4D97-AF65-F5344CB8AC3E}">
        <p14:creationId xmlns:p14="http://schemas.microsoft.com/office/powerpoint/2010/main" val="31281559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75093-E64C-4E6A-889C-CA1114374DCD}"/>
              </a:ext>
            </a:extLst>
          </p:cNvPr>
          <p:cNvSpPr>
            <a:spLocks noGrp="1"/>
          </p:cNvSpPr>
          <p:nvPr>
            <p:ph type="title"/>
          </p:nvPr>
        </p:nvSpPr>
        <p:spPr/>
        <p:txBody>
          <a:bodyPr/>
          <a:lstStyle/>
          <a:p>
            <a:pPr algn="ctr"/>
            <a:r>
              <a:rPr lang="fa-IR" dirty="0">
                <a:cs typeface="2  Nazanin" panose="00000400000000000000" pitchFamily="2" charset="-78"/>
              </a:rPr>
              <a:t>شاخص حد انتظار در هر سه حوزه ی سلامت روان،اجتماعی و اعتیاد</a:t>
            </a:r>
            <a:endParaRPr lang="en-US" dirty="0">
              <a:cs typeface="2  Nazanin" panose="00000400000000000000" pitchFamily="2" charset="-78"/>
            </a:endParaRPr>
          </a:p>
        </p:txBody>
      </p:sp>
      <p:sp>
        <p:nvSpPr>
          <p:cNvPr id="3" name="Content Placeholder 2">
            <a:extLst>
              <a:ext uri="{FF2B5EF4-FFF2-40B4-BE49-F238E27FC236}">
                <a16:creationId xmlns:a16="http://schemas.microsoft.com/office/drawing/2014/main" id="{8CE1889E-536A-45D5-B61B-A61EDA2AB053}"/>
              </a:ext>
            </a:extLst>
          </p:cNvPr>
          <p:cNvSpPr>
            <a:spLocks noGrp="1"/>
          </p:cNvSpPr>
          <p:nvPr>
            <p:ph idx="1"/>
          </p:nvPr>
        </p:nvSpPr>
        <p:spPr/>
        <p:txBody>
          <a:bodyPr>
            <a:normAutofit/>
          </a:bodyPr>
          <a:lstStyle/>
          <a:p>
            <a:pPr algn="ctr"/>
            <a:endParaRPr lang="fa-IR" sz="4000" dirty="0">
              <a:cs typeface="B Nazanin" panose="00000400000000000000" pitchFamily="2" charset="-78"/>
            </a:endParaRPr>
          </a:p>
          <a:p>
            <a:pPr algn="ctr"/>
            <a:r>
              <a:rPr lang="fa-IR" sz="4000" dirty="0">
                <a:cs typeface="B Nazanin" panose="00000400000000000000" pitchFamily="2" charset="-78"/>
              </a:rPr>
              <a:t>سلامت روان:12%</a:t>
            </a:r>
          </a:p>
          <a:p>
            <a:pPr algn="ctr"/>
            <a:r>
              <a:rPr lang="fa-IR" sz="4000" dirty="0">
                <a:cs typeface="B Nazanin" panose="00000400000000000000" pitchFamily="2" charset="-78"/>
              </a:rPr>
              <a:t>سلامت اجتماعی:حد انتظار ندارد</a:t>
            </a:r>
          </a:p>
          <a:p>
            <a:pPr algn="ctr"/>
            <a:r>
              <a:rPr lang="fa-IR" sz="4000" dirty="0">
                <a:cs typeface="B Nazanin" panose="00000400000000000000" pitchFamily="2" charset="-78"/>
              </a:rPr>
              <a:t>سوء مصرف مواد،دخانیات و الکل:10%</a:t>
            </a:r>
            <a:endParaRPr lang="en-US" sz="4000" dirty="0">
              <a:cs typeface="B Nazanin" panose="00000400000000000000" pitchFamily="2" charset="-78"/>
            </a:endParaRPr>
          </a:p>
        </p:txBody>
      </p:sp>
    </p:spTree>
    <p:extLst>
      <p:ext uri="{BB962C8B-B14F-4D97-AF65-F5344CB8AC3E}">
        <p14:creationId xmlns:p14="http://schemas.microsoft.com/office/powerpoint/2010/main" val="25821958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66421-92C4-4AC9-8291-4C862FD945CD}"/>
              </a:ext>
            </a:extLst>
          </p:cNvPr>
          <p:cNvSpPr>
            <a:spLocks noGrp="1"/>
          </p:cNvSpPr>
          <p:nvPr>
            <p:ph type="title"/>
          </p:nvPr>
        </p:nvSpPr>
        <p:spPr/>
        <p:txBody>
          <a:bodyPr/>
          <a:lstStyle/>
          <a:p>
            <a:pPr algn="ctr"/>
            <a:r>
              <a:rPr lang="fa-IR" dirty="0">
                <a:cs typeface="2  Nazanin" panose="00000400000000000000" pitchFamily="2" charset="-78"/>
              </a:rPr>
              <a:t>موارد مهم و قابل توجه در پایش های ستادی</a:t>
            </a:r>
            <a:endParaRPr lang="en-US" dirty="0">
              <a:cs typeface="2  Nazanin" panose="00000400000000000000" pitchFamily="2" charset="-78"/>
            </a:endParaRPr>
          </a:p>
        </p:txBody>
      </p:sp>
      <p:sp>
        <p:nvSpPr>
          <p:cNvPr id="3" name="Content Placeholder 2">
            <a:extLst>
              <a:ext uri="{FF2B5EF4-FFF2-40B4-BE49-F238E27FC236}">
                <a16:creationId xmlns:a16="http://schemas.microsoft.com/office/drawing/2014/main" id="{E9547940-B81D-4186-9799-6F2A827B8240}"/>
              </a:ext>
            </a:extLst>
          </p:cNvPr>
          <p:cNvSpPr>
            <a:spLocks noGrp="1"/>
          </p:cNvSpPr>
          <p:nvPr>
            <p:ph idx="1"/>
          </p:nvPr>
        </p:nvSpPr>
        <p:spPr/>
        <p:txBody>
          <a:bodyPr/>
          <a:lstStyle/>
          <a:p>
            <a:pPr algn="r"/>
            <a:r>
              <a:rPr lang="fa-IR" dirty="0">
                <a:solidFill>
                  <a:srgbClr val="FF0000"/>
                </a:solidFill>
                <a:cs typeface="2  Nazanin" panose="00000400000000000000" pitchFamily="2" charset="-78"/>
              </a:rPr>
              <a:t>تعداد غربال های مثبت در هر سه حوزه برای هر مراقب سلامت به تفکیک</a:t>
            </a:r>
          </a:p>
          <a:p>
            <a:pPr algn="r"/>
            <a:r>
              <a:rPr lang="fa-IR" dirty="0">
                <a:solidFill>
                  <a:srgbClr val="FF0000"/>
                </a:solidFill>
                <a:cs typeface="2  Nazanin" panose="00000400000000000000" pitchFamily="2" charset="-78"/>
              </a:rPr>
              <a:t>بررسی پیگیری های فوری و غیر فوری در قسمت اقدامات سامانه سیب</a:t>
            </a:r>
          </a:p>
          <a:p>
            <a:pPr algn="r"/>
            <a:r>
              <a:rPr lang="fa-IR" dirty="0">
                <a:solidFill>
                  <a:srgbClr val="FF0000"/>
                </a:solidFill>
                <a:cs typeface="2  Nazanin" panose="00000400000000000000" pitchFamily="2" charset="-78"/>
              </a:rPr>
              <a:t>بررسی پیگیری های موارد خودکشی به تفکیک هر مراقب سلامت</a:t>
            </a:r>
          </a:p>
          <a:p>
            <a:pPr algn="r"/>
            <a:r>
              <a:rPr lang="fa-IR" dirty="0">
                <a:solidFill>
                  <a:srgbClr val="FF0000"/>
                </a:solidFill>
                <a:cs typeface="2  Nazanin" panose="00000400000000000000" pitchFamily="2" charset="-78"/>
              </a:rPr>
              <a:t>بررسی غربال گری های پیش از بارداری،بارداری و پس از زایمان به تفکیک ماما مرکز </a:t>
            </a:r>
          </a:p>
          <a:p>
            <a:pPr algn="r"/>
            <a:endParaRPr lang="en-US" dirty="0">
              <a:solidFill>
                <a:srgbClr val="FF0000"/>
              </a:solidFill>
              <a:cs typeface="2  Nazanin" panose="00000400000000000000" pitchFamily="2" charset="-78"/>
            </a:endParaRPr>
          </a:p>
        </p:txBody>
      </p:sp>
    </p:spTree>
    <p:extLst>
      <p:ext uri="{BB962C8B-B14F-4D97-AF65-F5344CB8AC3E}">
        <p14:creationId xmlns:p14="http://schemas.microsoft.com/office/powerpoint/2010/main" val="35591855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26471-7D31-46A3-B009-A83A03B3F93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7A52804-C382-4C28-A5CC-FBF8758A5052}"/>
              </a:ext>
            </a:extLst>
          </p:cNvPr>
          <p:cNvSpPr>
            <a:spLocks noGrp="1"/>
          </p:cNvSpPr>
          <p:nvPr>
            <p:ph idx="1"/>
          </p:nvPr>
        </p:nvSpPr>
        <p:spPr/>
        <p:txBody>
          <a:bodyPr>
            <a:normAutofit fontScale="92500"/>
          </a:bodyPr>
          <a:lstStyle/>
          <a:p>
            <a:pPr marL="0" indent="0" algn="ctr">
              <a:buNone/>
            </a:pPr>
            <a:r>
              <a:rPr lang="fa-IR" sz="13800" dirty="0">
                <a:solidFill>
                  <a:schemeClr val="accent6">
                    <a:lumMod val="75000"/>
                  </a:schemeClr>
                </a:solidFill>
                <a:cs typeface="2  Nazanin" panose="00000400000000000000" pitchFamily="2" charset="-78"/>
              </a:rPr>
              <a:t>سپاس از توجه شما</a:t>
            </a:r>
          </a:p>
          <a:p>
            <a:pPr marL="0" indent="0" algn="ctr">
              <a:buNone/>
            </a:pPr>
            <a:r>
              <a:rPr lang="fa-IR" sz="13800" dirty="0">
                <a:solidFill>
                  <a:schemeClr val="accent6">
                    <a:lumMod val="75000"/>
                  </a:schemeClr>
                </a:solidFill>
                <a:cs typeface="2  Nazanin" panose="00000400000000000000" pitchFamily="2" charset="-78"/>
              </a:rPr>
              <a:t>شاد و سلامت باشید.</a:t>
            </a:r>
            <a:endParaRPr lang="en-US" sz="13800" dirty="0">
              <a:solidFill>
                <a:schemeClr val="accent6">
                  <a:lumMod val="75000"/>
                </a:schemeClr>
              </a:solidFill>
              <a:cs typeface="2  Nazanin" panose="00000400000000000000" pitchFamily="2" charset="-78"/>
            </a:endParaRPr>
          </a:p>
        </p:txBody>
      </p:sp>
    </p:spTree>
    <p:extLst>
      <p:ext uri="{BB962C8B-B14F-4D97-AF65-F5344CB8AC3E}">
        <p14:creationId xmlns:p14="http://schemas.microsoft.com/office/powerpoint/2010/main" val="4121086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chemeClr val="accent1">
                    <a:lumMod val="60000"/>
                    <a:lumOff val="40000"/>
                  </a:schemeClr>
                </a:solidFill>
                <a:cs typeface="2  Nazanin" panose="00000400000000000000" pitchFamily="2" charset="-78"/>
              </a:rPr>
              <a:t>خطرات همراه با مصرف انواع تنباکو</a:t>
            </a:r>
            <a:endParaRPr lang="en-US" dirty="0">
              <a:solidFill>
                <a:schemeClr val="accent1">
                  <a:lumMod val="60000"/>
                  <a:lumOff val="40000"/>
                </a:schemeClr>
              </a:solidFill>
              <a:cs typeface="2  Nazanin" panose="00000400000000000000" pitchFamily="2" charset="-78"/>
            </a:endParaRPr>
          </a:p>
        </p:txBody>
      </p:sp>
      <p:sp>
        <p:nvSpPr>
          <p:cNvPr id="3" name="Content Placeholder 2"/>
          <p:cNvSpPr>
            <a:spLocks noGrp="1"/>
          </p:cNvSpPr>
          <p:nvPr>
            <p:ph idx="1"/>
          </p:nvPr>
        </p:nvSpPr>
        <p:spPr/>
        <p:txBody>
          <a:bodyPr>
            <a:normAutofit/>
          </a:bodyPr>
          <a:lstStyle/>
          <a:p>
            <a:pPr marL="0" indent="0" algn="r">
              <a:buNone/>
            </a:pPr>
            <a:r>
              <a:rPr lang="fa-IR" sz="2400" dirty="0" smtClean="0">
                <a:solidFill>
                  <a:schemeClr val="accent1">
                    <a:lumMod val="60000"/>
                    <a:lumOff val="40000"/>
                  </a:schemeClr>
                </a:solidFill>
                <a:cs typeface="2  Nazanin" panose="00000400000000000000" pitchFamily="2" charset="-78"/>
              </a:rPr>
              <a:t>پیری زودرس،چین و چروک صورت</a:t>
            </a:r>
          </a:p>
          <a:p>
            <a:pPr marL="0" indent="0" algn="r">
              <a:buNone/>
            </a:pPr>
            <a:r>
              <a:rPr lang="fa-IR" sz="2400" dirty="0" smtClean="0">
                <a:solidFill>
                  <a:schemeClr val="accent1">
                    <a:lumMod val="60000"/>
                    <a:lumOff val="40000"/>
                  </a:schemeClr>
                </a:solidFill>
                <a:cs typeface="2  Nazanin" panose="00000400000000000000" pitchFamily="2" charset="-78"/>
              </a:rPr>
              <a:t>سلامت پایین تر و دیر خوب شدن سرما خوردگی</a:t>
            </a:r>
          </a:p>
          <a:p>
            <a:pPr marL="0" indent="0" algn="r">
              <a:buNone/>
            </a:pPr>
            <a:r>
              <a:rPr lang="fa-IR" sz="2400" dirty="0" smtClean="0">
                <a:solidFill>
                  <a:schemeClr val="accent1">
                    <a:lumMod val="60000"/>
                    <a:lumOff val="40000"/>
                  </a:schemeClr>
                </a:solidFill>
                <a:cs typeface="2  Nazanin" panose="00000400000000000000" pitchFamily="2" charset="-78"/>
              </a:rPr>
              <a:t>عفونت تنفسی و آسم</a:t>
            </a:r>
          </a:p>
          <a:p>
            <a:pPr marL="0" indent="0" algn="r">
              <a:buNone/>
            </a:pPr>
            <a:r>
              <a:rPr lang="fa-IR" sz="2400" dirty="0" smtClean="0">
                <a:solidFill>
                  <a:schemeClr val="accent1">
                    <a:lumMod val="60000"/>
                    <a:lumOff val="40000"/>
                  </a:schemeClr>
                </a:solidFill>
                <a:cs typeface="2  Nazanin" panose="00000400000000000000" pitchFamily="2" charset="-78"/>
              </a:rPr>
              <a:t>فشارخون بالا،دیابت</a:t>
            </a:r>
          </a:p>
          <a:p>
            <a:pPr marL="0" indent="0" algn="r">
              <a:buNone/>
            </a:pPr>
            <a:r>
              <a:rPr lang="fa-IR" sz="2400" dirty="0" smtClean="0">
                <a:solidFill>
                  <a:schemeClr val="accent1">
                    <a:lumMod val="60000"/>
                    <a:lumOff val="40000"/>
                  </a:schemeClr>
                </a:solidFill>
                <a:cs typeface="2  Nazanin" panose="00000400000000000000" pitchFamily="2" charset="-78"/>
              </a:rPr>
              <a:t>سقط،زایمان زودرس و کودکان با وزن کم هنگام تولد در زنان باردار</a:t>
            </a:r>
          </a:p>
          <a:p>
            <a:pPr marL="0" indent="0" algn="r">
              <a:buNone/>
            </a:pPr>
            <a:r>
              <a:rPr lang="fa-IR" sz="2400" dirty="0" smtClean="0">
                <a:solidFill>
                  <a:schemeClr val="accent1">
                    <a:lumMod val="60000"/>
                    <a:lumOff val="40000"/>
                  </a:schemeClr>
                </a:solidFill>
                <a:cs typeface="2  Nazanin" panose="00000400000000000000" pitchFamily="2" charset="-78"/>
              </a:rPr>
              <a:t>بیماری کلیوی</a:t>
            </a:r>
          </a:p>
          <a:p>
            <a:pPr marL="0" indent="0" algn="r">
              <a:buNone/>
            </a:pPr>
            <a:r>
              <a:rPr lang="fa-IR" sz="2400" dirty="0" smtClean="0">
                <a:solidFill>
                  <a:schemeClr val="accent1">
                    <a:lumMod val="60000"/>
                    <a:lumOff val="40000"/>
                  </a:schemeClr>
                </a:solidFill>
                <a:cs typeface="2  Nazanin" panose="00000400000000000000" pitchFamily="2" charset="-78"/>
              </a:rPr>
              <a:t>بیماری انسداد مزمن راه هوایی شامل آمفیزم ها</a:t>
            </a:r>
          </a:p>
          <a:p>
            <a:pPr marL="0" indent="0" algn="r">
              <a:buNone/>
            </a:pPr>
            <a:r>
              <a:rPr lang="fa-IR" sz="2400" dirty="0" smtClean="0">
                <a:solidFill>
                  <a:schemeClr val="accent1">
                    <a:lumMod val="60000"/>
                    <a:lumOff val="40000"/>
                  </a:schemeClr>
                </a:solidFill>
                <a:cs typeface="2  Nazanin" panose="00000400000000000000" pitchFamily="2" charset="-78"/>
              </a:rPr>
              <a:t>بیماری قلبی،سکته،بیماری عروقی</a:t>
            </a:r>
          </a:p>
          <a:p>
            <a:pPr marL="0" indent="0" algn="r">
              <a:buNone/>
            </a:pPr>
            <a:r>
              <a:rPr lang="fa-IR" sz="2400" dirty="0" smtClean="0">
                <a:solidFill>
                  <a:schemeClr val="accent1">
                    <a:lumMod val="60000"/>
                    <a:lumOff val="40000"/>
                  </a:schemeClr>
                </a:solidFill>
                <a:cs typeface="2  Nazanin" panose="00000400000000000000" pitchFamily="2" charset="-78"/>
              </a:rPr>
              <a:t>سرطان ها</a:t>
            </a:r>
          </a:p>
          <a:p>
            <a:pPr marL="0" indent="0" algn="r">
              <a:buNone/>
            </a:pPr>
            <a:endParaRPr lang="en-US" sz="2400" dirty="0">
              <a:solidFill>
                <a:schemeClr val="accent1">
                  <a:lumMod val="60000"/>
                  <a:lumOff val="40000"/>
                </a:schemeClr>
              </a:solidFill>
              <a:cs typeface="2  Nazanin" panose="00000400000000000000" pitchFamily="2" charset="-78"/>
            </a:endParaRPr>
          </a:p>
        </p:txBody>
      </p:sp>
    </p:spTree>
    <p:extLst>
      <p:ext uri="{BB962C8B-B14F-4D97-AF65-F5344CB8AC3E}">
        <p14:creationId xmlns:p14="http://schemas.microsoft.com/office/powerpoint/2010/main" val="1636993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33CC"/>
                </a:solidFill>
                <a:cs typeface="2  Nazanin" panose="00000400000000000000" pitchFamily="2" charset="-78"/>
              </a:rPr>
              <a:t>علائم ترک معمولا 6 تا 8 ساعت پس از آخرین نوبت مصرف ظاهر می شود و تا حدود 10 روز باقی می ماند</a:t>
            </a:r>
            <a:endParaRPr lang="en-US" dirty="0">
              <a:solidFill>
                <a:srgbClr val="FF33CC"/>
              </a:solidFill>
              <a:cs typeface="2  Nazanin" panose="00000400000000000000" pitchFamily="2" charset="-78"/>
            </a:endParaRPr>
          </a:p>
        </p:txBody>
      </p:sp>
      <p:sp>
        <p:nvSpPr>
          <p:cNvPr id="3" name="Content Placeholder 2"/>
          <p:cNvSpPr>
            <a:spLocks noGrp="1"/>
          </p:cNvSpPr>
          <p:nvPr>
            <p:ph idx="1"/>
          </p:nvPr>
        </p:nvSpPr>
        <p:spPr/>
        <p:txBody>
          <a:bodyPr>
            <a:normAutofit/>
          </a:bodyPr>
          <a:lstStyle/>
          <a:p>
            <a:pPr marL="0" indent="0" algn="r">
              <a:buNone/>
            </a:pPr>
            <a:r>
              <a:rPr lang="fa-IR" sz="3600" dirty="0" smtClean="0">
                <a:solidFill>
                  <a:srgbClr val="FF33CC"/>
                </a:solidFill>
                <a:cs typeface="2  Nazanin" panose="00000400000000000000" pitchFamily="2" charset="-78"/>
              </a:rPr>
              <a:t>دردهای استخوانی و عضلانی</a:t>
            </a:r>
          </a:p>
          <a:p>
            <a:pPr marL="0" indent="0" algn="r">
              <a:buNone/>
            </a:pPr>
            <a:r>
              <a:rPr lang="fa-IR" sz="3600" dirty="0" smtClean="0">
                <a:solidFill>
                  <a:srgbClr val="FF33CC"/>
                </a:solidFill>
                <a:cs typeface="2  Nazanin" panose="00000400000000000000" pitchFamily="2" charset="-78"/>
              </a:rPr>
              <a:t>دل پیچه و اسهال</a:t>
            </a:r>
          </a:p>
          <a:p>
            <a:pPr marL="0" indent="0" algn="r">
              <a:buNone/>
            </a:pPr>
            <a:r>
              <a:rPr lang="fa-IR" sz="3600" dirty="0" smtClean="0">
                <a:solidFill>
                  <a:srgbClr val="FF33CC"/>
                </a:solidFill>
                <a:cs typeface="2  Nazanin" panose="00000400000000000000" pitchFamily="2" charset="-78"/>
              </a:rPr>
              <a:t>آبریزش از چشم و بینی</a:t>
            </a:r>
          </a:p>
          <a:p>
            <a:pPr marL="0" indent="0" algn="r">
              <a:buNone/>
            </a:pPr>
            <a:r>
              <a:rPr lang="fa-IR" sz="3600" dirty="0" smtClean="0">
                <a:solidFill>
                  <a:srgbClr val="FF33CC"/>
                </a:solidFill>
                <a:cs typeface="2  Nazanin" panose="00000400000000000000" pitchFamily="2" charset="-78"/>
              </a:rPr>
              <a:t>بی خوابی</a:t>
            </a:r>
          </a:p>
          <a:p>
            <a:pPr marL="0" indent="0" algn="r">
              <a:buNone/>
            </a:pPr>
            <a:r>
              <a:rPr lang="fa-IR" sz="3600" dirty="0" smtClean="0">
                <a:solidFill>
                  <a:srgbClr val="FF33CC"/>
                </a:solidFill>
                <a:cs typeface="2  Nazanin" panose="00000400000000000000" pitchFamily="2" charset="-78"/>
              </a:rPr>
              <a:t>بی قراری</a:t>
            </a:r>
          </a:p>
          <a:p>
            <a:pPr marL="0" indent="0" algn="r">
              <a:buNone/>
            </a:pPr>
            <a:r>
              <a:rPr lang="fa-IR" sz="3600" dirty="0" smtClean="0">
                <a:solidFill>
                  <a:srgbClr val="FF33CC"/>
                </a:solidFill>
                <a:cs typeface="2  Nazanin" panose="00000400000000000000" pitchFamily="2" charset="-78"/>
              </a:rPr>
              <a:t>عصبانیت</a:t>
            </a:r>
          </a:p>
          <a:p>
            <a:pPr marL="0" indent="0" algn="r">
              <a:buNone/>
            </a:pPr>
            <a:r>
              <a:rPr lang="fa-IR" sz="3600" dirty="0" smtClean="0">
                <a:solidFill>
                  <a:srgbClr val="FF33CC"/>
                </a:solidFill>
                <a:cs typeface="2  Nazanin" panose="00000400000000000000" pitchFamily="2" charset="-78"/>
              </a:rPr>
              <a:t>خمیازه های فراوان</a:t>
            </a:r>
            <a:endParaRPr lang="en-US" sz="3600" dirty="0">
              <a:solidFill>
                <a:srgbClr val="FF33CC"/>
              </a:solidFill>
              <a:cs typeface="2  Nazanin" panose="00000400000000000000" pitchFamily="2" charset="-78"/>
            </a:endParaRPr>
          </a:p>
        </p:txBody>
      </p:sp>
    </p:spTree>
    <p:extLst>
      <p:ext uri="{BB962C8B-B14F-4D97-AF65-F5344CB8AC3E}">
        <p14:creationId xmlns:p14="http://schemas.microsoft.com/office/powerpoint/2010/main" val="3427851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0000"/>
                </a:solidFill>
                <a:cs typeface="2  Nazanin" panose="00000400000000000000" pitchFamily="2" charset="-78"/>
              </a:rPr>
              <a:t>خطرات همراه با الکل</a:t>
            </a:r>
            <a:endParaRPr lang="en-US" dirty="0">
              <a:solidFill>
                <a:srgbClr val="FF0000"/>
              </a:solidFill>
              <a:cs typeface="2  Nazanin" panose="00000400000000000000" pitchFamily="2" charset="-78"/>
            </a:endParaRPr>
          </a:p>
        </p:txBody>
      </p:sp>
      <p:sp>
        <p:nvSpPr>
          <p:cNvPr id="3" name="Content Placeholder 2"/>
          <p:cNvSpPr>
            <a:spLocks noGrp="1"/>
          </p:cNvSpPr>
          <p:nvPr>
            <p:ph idx="1"/>
          </p:nvPr>
        </p:nvSpPr>
        <p:spPr/>
        <p:txBody>
          <a:bodyPr>
            <a:noAutofit/>
          </a:bodyPr>
          <a:lstStyle/>
          <a:p>
            <a:pPr marL="0" indent="0" algn="r">
              <a:buNone/>
            </a:pPr>
            <a:r>
              <a:rPr lang="fa-IR" dirty="0" smtClean="0">
                <a:solidFill>
                  <a:srgbClr val="FF0000"/>
                </a:solidFill>
                <a:cs typeface="2  Nazanin" panose="00000400000000000000" pitchFamily="2" charset="-78"/>
              </a:rPr>
              <a:t>سردرد و کسالت صبح روز بعد،رفتار تهاجمی و خشن،تصادفات و آسیب</a:t>
            </a:r>
          </a:p>
          <a:p>
            <a:pPr marL="0" indent="0" algn="r">
              <a:buNone/>
            </a:pPr>
            <a:r>
              <a:rPr lang="fa-IR" dirty="0" smtClean="0">
                <a:solidFill>
                  <a:srgbClr val="FF0000"/>
                </a:solidFill>
                <a:cs typeface="2  Nazanin" panose="00000400000000000000" pitchFamily="2" charset="-78"/>
              </a:rPr>
              <a:t>کاهش عملکرد جنسی،پیری زودرس</a:t>
            </a:r>
          </a:p>
          <a:p>
            <a:pPr marL="0" indent="0" algn="r">
              <a:buNone/>
            </a:pPr>
            <a:r>
              <a:rPr lang="fa-IR" dirty="0" smtClean="0">
                <a:solidFill>
                  <a:srgbClr val="FF0000"/>
                </a:solidFill>
                <a:cs typeface="2  Nazanin" panose="00000400000000000000" pitchFamily="2" charset="-78"/>
              </a:rPr>
              <a:t>مشکلات گوارشی،زخم معده،ورم لوزالمعده،فشار خون بالا</a:t>
            </a:r>
          </a:p>
          <a:p>
            <a:pPr marL="0" indent="0" algn="r">
              <a:buNone/>
            </a:pPr>
            <a:r>
              <a:rPr lang="fa-IR" dirty="0" smtClean="0">
                <a:solidFill>
                  <a:srgbClr val="FF0000"/>
                </a:solidFill>
                <a:cs typeface="2  Nazanin" panose="00000400000000000000" pitchFamily="2" charset="-78"/>
              </a:rPr>
              <a:t>اضطراب و افسردگی،دشواری های ارتباطی،مشکلات مالی و شغلی</a:t>
            </a:r>
          </a:p>
          <a:p>
            <a:pPr marL="0" indent="0" algn="r">
              <a:buNone/>
            </a:pPr>
            <a:r>
              <a:rPr lang="fa-IR" dirty="0" smtClean="0">
                <a:solidFill>
                  <a:srgbClr val="FF0000"/>
                </a:solidFill>
                <a:cs typeface="2  Nazanin" panose="00000400000000000000" pitchFamily="2" charset="-78"/>
              </a:rPr>
              <a:t>مشکلات خانوادگی،اجتماعی و قانونی</a:t>
            </a:r>
          </a:p>
          <a:p>
            <a:pPr marL="0" indent="0" algn="r">
              <a:buNone/>
            </a:pPr>
            <a:r>
              <a:rPr lang="fa-IR" dirty="0" smtClean="0">
                <a:solidFill>
                  <a:srgbClr val="FF0000"/>
                </a:solidFill>
                <a:cs typeface="2  Nazanin" panose="00000400000000000000" pitchFamily="2" charset="-78"/>
              </a:rPr>
              <a:t>ناهنجاری و آسیب مغزی در کودکان متواد شده از زنان باردار</a:t>
            </a:r>
          </a:p>
          <a:p>
            <a:pPr marL="0" indent="0" algn="r">
              <a:buNone/>
            </a:pPr>
            <a:r>
              <a:rPr lang="fa-IR" dirty="0" smtClean="0">
                <a:solidFill>
                  <a:srgbClr val="FF0000"/>
                </a:solidFill>
                <a:cs typeface="2  Nazanin" panose="00000400000000000000" pitchFamily="2" charset="-78"/>
              </a:rPr>
              <a:t>سرطان دهان،گلو و سینه</a:t>
            </a:r>
          </a:p>
          <a:p>
            <a:pPr marL="0" indent="0" algn="r">
              <a:buNone/>
            </a:pPr>
            <a:r>
              <a:rPr lang="fa-IR" dirty="0" smtClean="0">
                <a:solidFill>
                  <a:srgbClr val="FF0000"/>
                </a:solidFill>
                <a:cs typeface="2  Nazanin" panose="00000400000000000000" pitchFamily="2" charset="-78"/>
              </a:rPr>
              <a:t>خودکشی</a:t>
            </a:r>
          </a:p>
        </p:txBody>
      </p:sp>
    </p:spTree>
    <p:extLst>
      <p:ext uri="{BB962C8B-B14F-4D97-AF65-F5344CB8AC3E}">
        <p14:creationId xmlns:p14="http://schemas.microsoft.com/office/powerpoint/2010/main" val="877950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chemeClr val="bg2">
                    <a:lumMod val="90000"/>
                  </a:schemeClr>
                </a:solidFill>
                <a:cs typeface="2  Nazanin" panose="00000400000000000000" pitchFamily="2" charset="-78"/>
              </a:rPr>
              <a:t>در زنان باردار با نتیجه غربال گری اولیه مثبت</a:t>
            </a:r>
            <a:endParaRPr lang="en-US" dirty="0">
              <a:solidFill>
                <a:schemeClr val="bg2">
                  <a:lumMod val="90000"/>
                </a:schemeClr>
              </a:solidFill>
              <a:cs typeface="2  Nazanin" panose="00000400000000000000" pitchFamily="2" charset="-78"/>
            </a:endParaRPr>
          </a:p>
        </p:txBody>
      </p:sp>
      <p:sp>
        <p:nvSpPr>
          <p:cNvPr id="3" name="Content Placeholder 2"/>
          <p:cNvSpPr>
            <a:spLocks noGrp="1"/>
          </p:cNvSpPr>
          <p:nvPr>
            <p:ph idx="1"/>
          </p:nvPr>
        </p:nvSpPr>
        <p:spPr/>
        <p:txBody>
          <a:bodyPr/>
          <a:lstStyle/>
          <a:p>
            <a:pPr algn="r"/>
            <a:r>
              <a:rPr lang="fa-IR" dirty="0" smtClean="0">
                <a:solidFill>
                  <a:schemeClr val="bg2">
                    <a:lumMod val="90000"/>
                  </a:schemeClr>
                </a:solidFill>
                <a:cs typeface="2  Nazanin" panose="00000400000000000000" pitchFamily="2" charset="-78"/>
              </a:rPr>
              <a:t>افراد شناسایی شده و یا مشکوک به مصرف مواد را به پزشک مرکز ارجاع دهید.</a:t>
            </a:r>
          </a:p>
          <a:p>
            <a:pPr algn="r"/>
            <a:r>
              <a:rPr lang="fa-IR" dirty="0" smtClean="0">
                <a:solidFill>
                  <a:schemeClr val="bg2">
                    <a:lumMod val="90000"/>
                  </a:schemeClr>
                </a:solidFill>
                <a:cs typeface="2  Nazanin" panose="00000400000000000000" pitchFamily="2" charset="-78"/>
              </a:rPr>
              <a:t>در صورتی که احتمال خطر جدی و یا مسمومیت فرد با مواد وجود داشته باشد لازم است ارجاع فوری داده یا با پزشک مرکز تماس گرفته شود.</a:t>
            </a:r>
            <a:endParaRPr lang="en-US" dirty="0">
              <a:solidFill>
                <a:schemeClr val="bg2">
                  <a:lumMod val="90000"/>
                </a:schemeClr>
              </a:solidFill>
              <a:cs typeface="2  Nazanin" panose="00000400000000000000" pitchFamily="2" charset="-78"/>
            </a:endParaRPr>
          </a:p>
        </p:txBody>
      </p:sp>
    </p:spTree>
    <p:extLst>
      <p:ext uri="{BB962C8B-B14F-4D97-AF65-F5344CB8AC3E}">
        <p14:creationId xmlns:p14="http://schemas.microsoft.com/office/powerpoint/2010/main" val="1675539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Nazanin" panose="00000400000000000000" pitchFamily="2" charset="-78"/>
              </a:rPr>
              <a:t>اهداف برنامه</a:t>
            </a:r>
            <a:r>
              <a:rPr lang="en-US" dirty="0">
                <a:cs typeface="B Nazanin" panose="00000400000000000000" pitchFamily="2" charset="-78"/>
              </a:rPr>
              <a:t> </a:t>
            </a:r>
            <a:r>
              <a:rPr lang="fa-IR" dirty="0">
                <a:cs typeface="B Nazanin" panose="00000400000000000000" pitchFamily="2" charset="-78"/>
              </a:rPr>
              <a:t>های </a:t>
            </a:r>
            <a:r>
              <a:rPr lang="en-US" dirty="0">
                <a:cs typeface="B Nazanin" panose="00000400000000000000" pitchFamily="2" charset="-78"/>
              </a:rPr>
              <a:t/>
            </a:r>
            <a:br>
              <a:rPr lang="en-US" dirty="0">
                <a:cs typeface="B Nazanin" panose="00000400000000000000" pitchFamily="2" charset="-78"/>
              </a:rPr>
            </a:br>
            <a:r>
              <a:rPr lang="fa-IR" sz="4000" dirty="0">
                <a:cs typeface="B Nazanin" panose="00000400000000000000" pitchFamily="2" charset="-78"/>
              </a:rPr>
              <a:t>سلامت روانی، اجتماعی واعتیاد</a:t>
            </a:r>
            <a:endParaRPr lang="en-US" sz="4000" dirty="0">
              <a:cs typeface="B Nazanin" panose="00000400000000000000" pitchFamily="2" charset="-78"/>
            </a:endParaRPr>
          </a:p>
        </p:txBody>
      </p:sp>
      <p:sp>
        <p:nvSpPr>
          <p:cNvPr id="7" name="Content Placeholder 6"/>
          <p:cNvSpPr>
            <a:spLocks noGrp="1"/>
          </p:cNvSpPr>
          <p:nvPr>
            <p:ph idx="1"/>
          </p:nvPr>
        </p:nvSpPr>
        <p:spPr>
          <a:xfrm>
            <a:off x="1553592" y="2770086"/>
            <a:ext cx="9188390" cy="2103756"/>
          </a:xfrm>
        </p:spPr>
        <p:txBody>
          <a:bodyPr>
            <a:normAutofit/>
          </a:bodyPr>
          <a:lstStyle/>
          <a:p>
            <a:pPr marL="45720" indent="0" algn="ctr" rtl="1">
              <a:buNone/>
            </a:pPr>
            <a:r>
              <a:rPr lang="fa-IR" sz="3200" dirty="0">
                <a:solidFill>
                  <a:schemeClr val="accent1"/>
                </a:solidFill>
                <a:cs typeface="2  Nazanin" panose="00000400000000000000" pitchFamily="2" charset="-78"/>
              </a:rPr>
              <a:t>هدف کلی برنامه های سلامت روانی، اجتماعی و اعتیاد </a:t>
            </a:r>
          </a:p>
          <a:p>
            <a:pPr marL="45720" indent="0" algn="ctr" rtl="1">
              <a:buNone/>
            </a:pPr>
            <a:r>
              <a:rPr lang="fa-IR" sz="3200" dirty="0">
                <a:solidFill>
                  <a:schemeClr val="accent1"/>
                </a:solidFill>
                <a:cs typeface="2  Nazanin" panose="00000400000000000000" pitchFamily="2" charset="-78"/>
              </a:rPr>
              <a:t>«تأمین، حفظ و ارتقاء سلامت روانی و اجتماعی جامعه»</a:t>
            </a:r>
          </a:p>
          <a:p>
            <a:pPr marL="45720" indent="0" algn="ctr" rtl="1">
              <a:buNone/>
            </a:pPr>
            <a:r>
              <a:rPr lang="fa-IR" sz="3200" dirty="0">
                <a:solidFill>
                  <a:schemeClr val="accent1"/>
                </a:solidFill>
                <a:cs typeface="2  Nazanin" panose="00000400000000000000" pitchFamily="2" charset="-78"/>
              </a:rPr>
              <a:t>و کاهش بار ناشی از اختلالات مصرف مواد است.</a:t>
            </a:r>
            <a:endParaRPr lang="en-US" sz="3200" dirty="0">
              <a:solidFill>
                <a:schemeClr val="accent1"/>
              </a:solidFill>
              <a:cs typeface="2  Nazanin" panose="00000400000000000000" pitchFamily="2" charset="-78"/>
            </a:endParaRPr>
          </a:p>
        </p:txBody>
      </p:sp>
      <p:pic>
        <p:nvPicPr>
          <p:cNvPr id="8" name="Picture 7"/>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50414" y="542552"/>
            <a:ext cx="1866657" cy="1836663"/>
          </a:xfrm>
          <a:prstGeom prst="ellipse">
            <a:avLst/>
          </a:prstGeom>
          <a:ln w="63500" cap="rnd">
            <a:solidFill>
              <a:schemeClr val="tx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6096138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TotalTime>
  <Words>3838</Words>
  <Application>Microsoft Office PowerPoint</Application>
  <PresentationFormat>Widescreen</PresentationFormat>
  <Paragraphs>247</Paragraphs>
  <Slides>46</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2  Nazanin</vt:lpstr>
      <vt:lpstr>Arial</vt:lpstr>
      <vt:lpstr>B Nazanin</vt:lpstr>
      <vt:lpstr>B Yagut</vt:lpstr>
      <vt:lpstr>Calibri</vt:lpstr>
      <vt:lpstr>Calibri Light</vt:lpstr>
      <vt:lpstr>Times New Roman</vt:lpstr>
      <vt:lpstr>Office Theme</vt:lpstr>
      <vt:lpstr>با نام و یاری خداوند جان و خرد</vt:lpstr>
      <vt:lpstr>توانمند سازی</vt:lpstr>
      <vt:lpstr>اختلالات مرتبط با مواد به دو دسته کلی طبقه بندی می شوند</vt:lpstr>
      <vt:lpstr>انواع مواد روان گردان</vt:lpstr>
      <vt:lpstr>خطرات همراه با مصرف انواع تنباکو</vt:lpstr>
      <vt:lpstr>علائم ترک معمولا 6 تا 8 ساعت پس از آخرین نوبت مصرف ظاهر می شود و تا حدود 10 روز باقی می ماند</vt:lpstr>
      <vt:lpstr>خطرات همراه با الکل</vt:lpstr>
      <vt:lpstr>در زنان باردار با نتیجه غربال گری اولیه مثبت</vt:lpstr>
      <vt:lpstr>اهداف برنامه های  سلامت روانی، اجتماعی واعتیاد</vt:lpstr>
      <vt:lpstr>اهداف اختصاصی</vt:lpstr>
      <vt:lpstr>نقش مراکز شهری روستایی در برنامه های  سلامت روانی،اجتماعی و اعتیاد</vt:lpstr>
      <vt:lpstr>چارچوب فعالیتها در برنامه های  حوزه سلامت روانی، اجتماعی و اعتیاد</vt:lpstr>
      <vt:lpstr>شناسایی گروههای هدف و ارزیابی خانوار :</vt:lpstr>
      <vt:lpstr>برقراری ارتباط با گروه های هدف</vt:lpstr>
      <vt:lpstr>آموزش به گروههای هدف</vt:lpstr>
      <vt:lpstr>مباحث عمده و مهم در آموزش بیماران و خانواده آنها</vt:lpstr>
      <vt:lpstr>انجام مداخلات لازم</vt:lpstr>
      <vt:lpstr>مراقبت و پیگیری بیماران</vt:lpstr>
      <vt:lpstr>پایش و ارزشیابی برنامه های  حوزه سلامت روانی، اجتماعی و اعتیاد</vt:lpstr>
      <vt:lpstr>تعریف غربالگری (بیماریابی)</vt:lpstr>
      <vt:lpstr>گروههای هدف دربرنامه های  حوزه سلامت روانی، اجتماعی و اعتیاد</vt:lpstr>
      <vt:lpstr>تذکر</vt:lpstr>
      <vt:lpstr>نکته مهم</vt:lpstr>
      <vt:lpstr>گروههای آسیب پذیر در  برنامه های حوزه سلامت روانی، اجتماعی و اعتیاد</vt:lpstr>
      <vt:lpstr>موارد ارجاع فوری</vt:lpstr>
      <vt:lpstr>غربالگری اولیه در حوزه سلامت روان</vt:lpstr>
      <vt:lpstr>PowerPoint Presentation</vt:lpstr>
      <vt:lpstr>پیگیری موارد فوری و غیر فوری</vt:lpstr>
      <vt:lpstr>گروههایی که در معرض خطر بیشتری برای ابتلا به افسردگی قرار دارند:</vt:lpstr>
      <vt:lpstr>پیگیری</vt:lpstr>
      <vt:lpstr>مواردی که باید در پیگیری بیماران دارای افسردگی شدید توسط کارشناسان مراقب سلامت خانواده اجرا شود</vt:lpstr>
      <vt:lpstr>پیگیری در مورد بیماران زیر باید درفواصل کوتاه حداکثر هفتگی انجام شود</vt:lpstr>
      <vt:lpstr>نکاتی كه كارشناسان مراقب سلامت خانواده باید به خانواده و بیمار آموزش دهند</vt:lpstr>
      <vt:lpstr>نکاتی كه كارشناسان مراقب سلامت خانواده باید به خانواده و بیمار آموزش دهند</vt:lpstr>
      <vt:lpstr>نکاتی كه كارشناسان مراقب سلامت خانواده باید به خانواده و بیمار آموزش دهند</vt:lpstr>
      <vt:lpstr>باورهای غلط درباره خودکشی</vt:lpstr>
      <vt:lpstr>PowerPoint Presentation</vt:lpstr>
      <vt:lpstr>پیگیری و مراقبت</vt:lpstr>
      <vt:lpstr>PowerPoint Presentation</vt:lpstr>
      <vt:lpstr>PowerPoint Presentation</vt:lpstr>
      <vt:lpstr>PowerPoint Presentation</vt:lpstr>
      <vt:lpstr>PowerPoint Presentation</vt:lpstr>
      <vt:lpstr>PowerPoint Presentation</vt:lpstr>
      <vt:lpstr>شاخص حد انتظار در هر سه حوزه ی سلامت روان،اجتماعی و اعتیاد</vt:lpstr>
      <vt:lpstr>موارد مهم و قابل توجه در پایش های ستادی</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با نام و یاری خداوند جان و خرد</dc:title>
  <dc:creator>hp</dc:creator>
  <cp:lastModifiedBy>hp</cp:lastModifiedBy>
  <cp:revision>15</cp:revision>
  <dcterms:created xsi:type="dcterms:W3CDTF">2024-03-11T21:15:48Z</dcterms:created>
  <dcterms:modified xsi:type="dcterms:W3CDTF">2024-10-24T14:42:58Z</dcterms:modified>
</cp:coreProperties>
</file>