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01" r:id="rId2"/>
    <p:sldId id="306" r:id="rId3"/>
    <p:sldId id="30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2" r:id="rId48"/>
    <p:sldId id="303" r:id="rId49"/>
    <p:sldId id="304" r:id="rId50"/>
    <p:sldId id="305" r:id="rId51"/>
    <p:sldId id="300" r:id="rId5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DC258-E3EF-48D2-B26C-7DB06CDAFB72}" type="datetimeFigureOut">
              <a:rPr lang="fa-IR" smtClean="0"/>
              <a:pPr/>
              <a:t>26/06/1447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3567" y="500042"/>
            <a:ext cx="8413275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4"/>
            <a:ext cx="878687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79" y="142076"/>
            <a:ext cx="8543963" cy="635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5436" cy="6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8" y="337340"/>
            <a:ext cx="7601492" cy="623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6726" y="142852"/>
            <a:ext cx="744717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9400" y="123025"/>
            <a:ext cx="7687376" cy="652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4" y="642918"/>
            <a:ext cx="878684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449" y="71438"/>
            <a:ext cx="8797269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9114" y="214290"/>
            <a:ext cx="8181976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4"/>
            <a:ext cx="864399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76672"/>
            <a:ext cx="8229600" cy="4525963"/>
          </a:xfrm>
        </p:spPr>
        <p:txBody>
          <a:bodyPr>
            <a:noAutofit/>
          </a:bodyPr>
          <a:lstStyle/>
          <a:p>
            <a:pPr algn="ctr"/>
            <a:r>
              <a:rPr lang="fa-IR" sz="5400" dirty="0" smtClean="0"/>
              <a:t>جلسه آموزشی نظام مراقبت سندرومیک بیماریها </a:t>
            </a:r>
          </a:p>
          <a:p>
            <a:pPr algn="ctr"/>
            <a:endParaRPr lang="fa-IR" sz="5400" dirty="0" smtClean="0"/>
          </a:p>
          <a:p>
            <a:pPr algn="ctr"/>
            <a:r>
              <a:rPr lang="fa-IR" sz="5400" dirty="0" smtClean="0"/>
              <a:t>گروه هدف : مراقبین سلامت </a:t>
            </a:r>
          </a:p>
          <a:p>
            <a:pPr algn="ctr"/>
            <a:endParaRPr lang="fa-IR" sz="5400" dirty="0" smtClean="0"/>
          </a:p>
          <a:p>
            <a:pPr algn="ctr"/>
            <a:r>
              <a:rPr lang="fa-IR" sz="5400" dirty="0" smtClean="0"/>
              <a:t> تاریخ آذر ماه 1404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62792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053" y="357166"/>
            <a:ext cx="8727665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438" y="0"/>
            <a:ext cx="8488842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676" y="285728"/>
            <a:ext cx="879704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359" y="0"/>
            <a:ext cx="885179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9638" y="214314"/>
            <a:ext cx="7062824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1" y="116632"/>
            <a:ext cx="8640960" cy="655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2114" y="195985"/>
            <a:ext cx="8891886" cy="623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20" y="332656"/>
            <a:ext cx="871096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525963"/>
          </a:xfrm>
        </p:spPr>
        <p:txBody>
          <a:bodyPr>
            <a:noAutofit/>
          </a:bodyPr>
          <a:lstStyle/>
          <a:p>
            <a:pPr algn="ctr"/>
            <a:r>
              <a:rPr lang="fa-IR" sz="5400" dirty="0" smtClean="0"/>
              <a:t>جلسه آموزشی بیماری تب مالت </a:t>
            </a:r>
          </a:p>
          <a:p>
            <a:pPr algn="ctr"/>
            <a:endParaRPr lang="fa-IR" sz="5400" dirty="0" smtClean="0"/>
          </a:p>
          <a:p>
            <a:pPr algn="ctr"/>
            <a:r>
              <a:rPr lang="fa-IR" sz="5400" dirty="0" smtClean="0"/>
              <a:t>گروه هدف : مراقبین سلامت </a:t>
            </a:r>
          </a:p>
          <a:p>
            <a:pPr algn="ctr"/>
            <a:endParaRPr lang="fa-IR" sz="5400" dirty="0" smtClean="0"/>
          </a:p>
          <a:p>
            <a:pPr algn="ctr"/>
            <a:r>
              <a:rPr lang="fa-IR" sz="5400" dirty="0" smtClean="0"/>
              <a:t> تاریخ آذر ماه 1404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251577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6772" y="357166"/>
            <a:ext cx="8207194" cy="64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5760" y="44111"/>
            <a:ext cx="8892480" cy="681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60648"/>
            <a:ext cx="8401050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7910" y="142852"/>
            <a:ext cx="7580304" cy="65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63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953" y="285728"/>
            <a:ext cx="7918699" cy="633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260648"/>
            <a:ext cx="829627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274638"/>
            <a:ext cx="8712968" cy="6322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260648"/>
            <a:ext cx="824865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814656"/>
          </a:xfrm>
        </p:spPr>
        <p:txBody>
          <a:bodyPr>
            <a:normAutofit/>
          </a:bodyPr>
          <a:lstStyle/>
          <a:p>
            <a:r>
              <a:rPr lang="fa-IR" sz="5400" b="1" dirty="0" smtClean="0"/>
              <a:t>معرفی نظام مراقبت سندرمیک</a:t>
            </a:r>
            <a:endParaRPr lang="fa-IR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rgbClr val="FF0000"/>
                </a:solidFill>
              </a:rPr>
              <a:t>مرکز مدیریت بیماریهای واگیر</a:t>
            </a:r>
          </a:p>
          <a:p>
            <a:r>
              <a:rPr lang="fa-IR" b="1" dirty="0" smtClean="0">
                <a:solidFill>
                  <a:srgbClr val="FF0000"/>
                </a:solidFill>
              </a:rPr>
              <a:t>وزارت بهداشت درمان و آموزش پزشکی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6" y="262173"/>
            <a:ext cx="8858280" cy="6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7674"/>
            <a:ext cx="8640959" cy="634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88604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638"/>
            <a:ext cx="8229599" cy="6394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6071"/>
            <a:ext cx="8215370" cy="63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95142"/>
            <a:ext cx="7858180" cy="60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سندرم تب و تورم غدد لنفاوی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en-US" dirty="0">
                <a:cs typeface="B Nazanin" panose="00000400000000000000" pitchFamily="2" charset="-78"/>
              </a:rPr>
              <a:t>FEVER AND</a:t>
            </a:r>
            <a:br>
              <a:rPr lang="en-US" dirty="0">
                <a:cs typeface="B Nazanin" panose="00000400000000000000" pitchFamily="2" charset="-78"/>
              </a:rPr>
            </a:br>
            <a:r>
              <a:rPr lang="en-US" dirty="0">
                <a:cs typeface="B Nazanin" panose="00000400000000000000" pitchFamily="2" charset="-78"/>
              </a:rPr>
              <a:t>LYMPHADENOPATHY</a:t>
            </a:r>
            <a:br>
              <a:rPr lang="en-US" dirty="0">
                <a:cs typeface="B Nazanin" panose="00000400000000000000" pitchFamily="2" charset="-78"/>
              </a:rPr>
            </a:br>
            <a:r>
              <a:rPr lang="en-US" dirty="0">
                <a:cs typeface="B Nazanin" panose="00000400000000000000" pitchFamily="2" charset="-78"/>
              </a:rPr>
              <a:t>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تعریف : بروز تب به همراه تورم</a:t>
            </a:r>
          </a:p>
          <a:p>
            <a:r>
              <a:rPr lang="fa-IR" dirty="0">
                <a:cs typeface="B Nazanin" panose="00000400000000000000" pitchFamily="2" charset="-78"/>
              </a:rPr>
              <a:t>حاد غدد لنفاوی/ گردن/ زیر بغل/</a:t>
            </a:r>
          </a:p>
          <a:p>
            <a:r>
              <a:rPr lang="fa-IR" dirty="0">
                <a:cs typeface="B Nazanin" panose="00000400000000000000" pitchFamily="2" charset="-78"/>
              </a:rPr>
              <a:t>کشاله ران : </a:t>
            </a:r>
            <a:r>
              <a:rPr lang="fa-IR" dirty="0" smtClean="0">
                <a:cs typeface="B Nazanin" panose="00000400000000000000" pitchFamily="2" charset="-78"/>
              </a:rPr>
              <a:t>تب </a:t>
            </a:r>
            <a:r>
              <a:rPr lang="fa-IR" dirty="0">
                <a:cs typeface="B Nazanin" panose="00000400000000000000" pitchFamily="2" charset="-78"/>
              </a:rPr>
              <a:t>بیشتر از 38</a:t>
            </a:r>
          </a:p>
          <a:p>
            <a:r>
              <a:rPr lang="fa-IR" dirty="0">
                <a:cs typeface="B Nazanin" panose="00000400000000000000" pitchFamily="2" charset="-78"/>
              </a:rPr>
              <a:t>درجه دهانی به همراه حداقل یکی</a:t>
            </a:r>
          </a:p>
          <a:p>
            <a:r>
              <a:rPr lang="fa-IR" dirty="0">
                <a:cs typeface="B Nazanin" panose="00000400000000000000" pitchFamily="2" charset="-78"/>
              </a:rPr>
              <a:t>از علایم زیر : بزرگی غدد لنفاوی/</a:t>
            </a:r>
          </a:p>
          <a:p>
            <a:r>
              <a:rPr lang="fa-IR" dirty="0">
                <a:cs typeface="B Nazanin" panose="00000400000000000000" pitchFamily="2" charset="-78"/>
              </a:rPr>
              <a:t>درد غدد لنفاوی/ </a:t>
            </a:r>
            <a:r>
              <a:rPr lang="fa-IR">
                <a:cs typeface="B Nazanin" panose="00000400000000000000" pitchFamily="2" charset="-78"/>
              </a:rPr>
              <a:t>التهاب </a:t>
            </a:r>
            <a:r>
              <a:rPr lang="fa-IR" smtClean="0">
                <a:cs typeface="B Nazanin" panose="00000400000000000000" pitchFamily="2" charset="-78"/>
              </a:rPr>
              <a:t>غدد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28790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مهم ترین تشخیص های</a:t>
            </a: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افتراقی</a:t>
            </a:r>
            <a:r>
              <a:rPr lang="fa-IR" dirty="0">
                <a:cs typeface="B Nazanin" panose="00000400000000000000" pitchFamily="2" charset="-78"/>
              </a:rPr>
              <a:t>: طاعون – تولارمی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48712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سندرم بیماری های آمیزشی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en-US" dirty="0">
                <a:cs typeface="B Nazanin" panose="00000400000000000000" pitchFamily="2" charset="-78"/>
              </a:rPr>
              <a:t>SEXUALLY TRANSMITTED DISEASES 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تعریف</a:t>
            </a:r>
            <a:r>
              <a:rPr lang="fa-IR" dirty="0">
                <a:cs typeface="B Nazanin" panose="00000400000000000000" pitchFamily="2" charset="-78"/>
              </a:rPr>
              <a:t>: وجود هر یک از علائم زیر:</a:t>
            </a:r>
          </a:p>
          <a:p>
            <a:r>
              <a:rPr lang="fa-IR" dirty="0">
                <a:cs typeface="B Nazanin" panose="00000400000000000000" pitchFamily="2" charset="-78"/>
              </a:rPr>
              <a:t>* در نوزادان : ترشح چشمی * در خانم ها: درد زیر شکم – ترشح واژینا ل</a:t>
            </a:r>
          </a:p>
          <a:p>
            <a:r>
              <a:rPr lang="fa-IR" dirty="0">
                <a:cs typeface="B Nazanin" panose="00000400000000000000" pitchFamily="2" charset="-78"/>
              </a:rPr>
              <a:t>* در آقایان: تورم بیضه – ترشح مجرا * زخم یا زگیل تناسلی – التهاب مقعد – تورم اینگوینال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3073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8624" y="512759"/>
            <a:ext cx="6773666" cy="90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027134"/>
            <a:ext cx="7072330" cy="449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مهمترین تشخیص های افتراقی :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سوزاک </a:t>
            </a:r>
            <a:r>
              <a:rPr lang="fa-IR" dirty="0">
                <a:cs typeface="B Nazanin" panose="00000400000000000000" pitchFamily="2" charset="-78"/>
              </a:rPr>
              <a:t>- سفلیس – زگیل تناسلی- شانکروئید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74769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 descr="G:\توتيا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314438"/>
            <a:ext cx="8001055" cy="5811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56" y="285753"/>
            <a:ext cx="9047738" cy="621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6570" y="357166"/>
            <a:ext cx="862171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6282" y="285728"/>
            <a:ext cx="7939122" cy="578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923" y="270687"/>
            <a:ext cx="8624357" cy="573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179</Words>
  <Application>Microsoft Office PowerPoint</Application>
  <PresentationFormat>On-screen Show (4:3)</PresentationFormat>
  <Paragraphs>28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Arial</vt:lpstr>
      <vt:lpstr>B Nazanin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معرفی نظام مراقبت سندرمیک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سندرم تب و تورم غدد لنفاوی FEVER AND LYMPHADENOPATHY SYNDROME</vt:lpstr>
      <vt:lpstr>مهم ترین تشخیص های </vt:lpstr>
      <vt:lpstr>سندرم بیماری های آمیزشی SEXUALLY TRANSMITTED DISEASES SYNDROME</vt:lpstr>
      <vt:lpstr>مهمترین تشخیص های افتراقی :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cdc</dc:creator>
  <cp:lastModifiedBy>محمدرحیم نساروند</cp:lastModifiedBy>
  <cp:revision>75</cp:revision>
  <dcterms:created xsi:type="dcterms:W3CDTF">2013-11-27T06:51:23Z</dcterms:created>
  <dcterms:modified xsi:type="dcterms:W3CDTF">2025-12-16T07:05:08Z</dcterms:modified>
</cp:coreProperties>
</file>