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57" r:id="rId2"/>
    <p:sldId id="258" r:id="rId3"/>
    <p:sldId id="259" r:id="rId4"/>
    <p:sldId id="285" r:id="rId5"/>
    <p:sldId id="260" r:id="rId6"/>
    <p:sldId id="261" r:id="rId7"/>
    <p:sldId id="273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5" r:id="rId19"/>
    <p:sldId id="284" r:id="rId20"/>
    <p:sldId id="283" r:id="rId21"/>
    <p:sldId id="282" r:id="rId22"/>
    <p:sldId id="281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82762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8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0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176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90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974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1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75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2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477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B42F991-DDA3-497D-B0AE-FB42D2B4D6C4}" type="datetimeFigureOut">
              <a:rPr lang="en-US" smtClean="0"/>
              <a:t>12/13/2025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D1949EE-7A0B-48D4-8DF0-CA1017523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5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2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90" y="489430"/>
            <a:ext cx="9628909" cy="5617915"/>
          </a:xfrm>
        </p:spPr>
      </p:pic>
    </p:spTree>
    <p:extLst>
      <p:ext uri="{BB962C8B-B14F-4D97-AF65-F5344CB8AC3E}">
        <p14:creationId xmlns:p14="http://schemas.microsoft.com/office/powerpoint/2010/main" val="139452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61495" y="1510144"/>
            <a:ext cx="10394707" cy="4821383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b="1" smtClean="0">
                <a:solidFill>
                  <a:srgbClr val="7030A0"/>
                </a:solidFill>
                <a:cs typeface="B Titr" panose="00000700000000000000" pitchFamily="2" charset="-78"/>
              </a:rPr>
              <a:t>1. تهیه کیف اضطراری شامل:</a:t>
            </a:r>
          </a:p>
          <a:p>
            <a:pPr algn="just" rtl="1">
              <a:lnSpc>
                <a:spcPct val="200000"/>
              </a:lnSpc>
            </a:pPr>
            <a:r>
              <a:rPr lang="fa-IR" smtClean="0">
                <a:cs typeface="B Titr" panose="00000700000000000000" pitchFamily="2" charset="-78"/>
              </a:rPr>
              <a:t>وسایل </a:t>
            </a:r>
            <a:r>
              <a:rPr lang="fa-IR" dirty="0" smtClean="0">
                <a:cs typeface="B Titr" panose="00000700000000000000" pitchFamily="2" charset="-78"/>
              </a:rPr>
              <a:t>روشنایی و انرژی مثل چراغ قوه- پاور بانک</a:t>
            </a: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 پوشاک و لوازم حفاظت فردی مانند لباس مناسب، دستکش، پتوی کوچک، ماسک</a:t>
            </a: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 ابزار و وسایل چندکاره مانند چاقوی چندکاره، نوارچسب و....</a:t>
            </a: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 تهیه داروهای روزانه برای حداقل یک هفته همراه با نام و زمان مصرف دارو</a:t>
            </a: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Titr" panose="00000700000000000000" pitchFamily="2" charset="-78"/>
              </a:rPr>
              <a:t> اطمینان از وجود وسایل کمکی (عینک، سمعک، واکر) و آموزش به سالمند برای استفاده از آنها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199" y="274207"/>
            <a:ext cx="112032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ا. اقدامات 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قبل از حادثه </a:t>
            </a:r>
            <a:r>
              <a:rPr lang="fa-IR" sz="1600" b="1" dirty="0">
                <a:cs typeface="B Titr" panose="00000700000000000000" pitchFamily="2" charset="-78"/>
              </a:rPr>
              <a:t>توسط سالمندان مستقل و خانواده/ مراقبین سالمندان غیر </a:t>
            </a:r>
            <a:r>
              <a:rPr lang="fa-IR" sz="1600" b="1" dirty="0" smtClean="0">
                <a:cs typeface="B Titr" panose="00000700000000000000" pitchFamily="2" charset="-78"/>
              </a:rPr>
              <a:t>مستقل</a:t>
            </a:r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حفظ ایمنی، سلامت سالمند و ارتباط با خانواده/مراقبان</a:t>
            </a:r>
          </a:p>
        </p:txBody>
      </p:sp>
    </p:spTree>
    <p:extLst>
      <p:ext uri="{BB962C8B-B14F-4D97-AF65-F5344CB8AC3E}">
        <p14:creationId xmlns:p14="http://schemas.microsoft.com/office/powerpoint/2010/main" val="157837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61495" y="1565563"/>
            <a:ext cx="10394707" cy="4641273"/>
          </a:xfrm>
        </p:spPr>
        <p:txBody>
          <a:bodyPr>
            <a:normAutofit/>
          </a:bodyPr>
          <a:lstStyle/>
          <a:p>
            <a:pPr algn="just" rtl="1">
              <a:lnSpc>
                <a:spcPct val="250000"/>
              </a:lnSpc>
            </a:pPr>
            <a:r>
              <a:rPr lang="fa-IR" sz="1800" b="1" dirty="0">
                <a:cs typeface="B Titr" panose="00000700000000000000" pitchFamily="2" charset="-78"/>
              </a:rPr>
              <a:t>دنبال کردن دستورات خانواده یا امدادگران (گوش دادن به رادیو/ منابع موثق اطلاعات و پرهیز از رفتارهای هیجانی)</a:t>
            </a:r>
          </a:p>
          <a:p>
            <a:pPr algn="just" rtl="1">
              <a:lnSpc>
                <a:spcPct val="250000"/>
              </a:lnSpc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حمایت </a:t>
            </a:r>
            <a:r>
              <a:rPr lang="fa-IR" sz="1800" b="1" dirty="0">
                <a:cs typeface="B Titr" panose="00000700000000000000" pitchFamily="2" charset="-78"/>
              </a:rPr>
              <a:t>روانی-عاطفی (صحبت، آرامش بخشی، مشارکت دادن در </a:t>
            </a:r>
            <a:r>
              <a:rPr lang="fa-IR" sz="1800" b="1" dirty="0" smtClean="0">
                <a:cs typeface="B Titr" panose="00000700000000000000" pitchFamily="2" charset="-78"/>
              </a:rPr>
              <a:t>تصمیم ها</a:t>
            </a:r>
            <a:r>
              <a:rPr lang="fa-IR" sz="1800" b="1" dirty="0">
                <a:cs typeface="B Titr" panose="00000700000000000000" pitchFamily="2" charset="-78"/>
              </a:rPr>
              <a:t>، اجتناب از رها کردن سالمند در </a:t>
            </a:r>
            <a:r>
              <a:rPr lang="fa-IR" sz="1800" b="1" dirty="0" smtClean="0">
                <a:cs typeface="B Titr" panose="00000700000000000000" pitchFamily="2" charset="-78"/>
              </a:rPr>
              <a:t>شلوغی یا </a:t>
            </a:r>
            <a:r>
              <a:rPr lang="fa-IR" sz="1800" b="1" dirty="0">
                <a:cs typeface="B Titr" panose="00000700000000000000" pitchFamily="2" charset="-78"/>
              </a:rPr>
              <a:t>تنهایی)</a:t>
            </a:r>
          </a:p>
          <a:p>
            <a:pPr algn="just" rtl="1">
              <a:lnSpc>
                <a:spcPct val="25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ارائه </a:t>
            </a:r>
            <a:r>
              <a:rPr lang="fa-IR" sz="1800" b="1" dirty="0">
                <a:cs typeface="B Titr" panose="00000700000000000000" pitchFamily="2" charset="-78"/>
              </a:rPr>
              <a:t>اطلاعات به زبان ساده و قابل درک برای سالمندان درباره وضعیت، اقدامات مورد نیاز و مسیرهای خروج امن</a:t>
            </a:r>
          </a:p>
          <a:p>
            <a:pPr algn="just" rtl="1">
              <a:lnSpc>
                <a:spcPct val="25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بررسی </a:t>
            </a:r>
            <a:r>
              <a:rPr lang="fa-IR" sz="1800" b="1" dirty="0">
                <a:cs typeface="B Titr" panose="00000700000000000000" pitchFamily="2" charset="-78"/>
              </a:rPr>
              <a:t>وضعیت بیماری های سالمند به منظور پیشگیری از حاد شدن وضعیت وی</a:t>
            </a:r>
          </a:p>
          <a:p>
            <a:pPr algn="just" rtl="1">
              <a:lnSpc>
                <a:spcPct val="25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اعلام </a:t>
            </a:r>
            <a:r>
              <a:rPr lang="fa-IR" sz="1800" b="1" dirty="0">
                <a:cs typeface="B Titr" panose="00000700000000000000" pitchFamily="2" charset="-78"/>
              </a:rPr>
              <a:t>نیازهای ویژه (اگر دارویی تمام شده یا درد یا اضطراب دارد اطلاع دهد</a:t>
            </a:r>
            <a:r>
              <a:rPr lang="fa-IR" sz="1800" b="1" dirty="0" smtClean="0">
                <a:cs typeface="B Titr" panose="00000700000000000000" pitchFamily="2" charset="-78"/>
              </a:rPr>
              <a:t>).</a:t>
            </a:r>
            <a:endParaRPr lang="fa-IR" sz="1800" b="1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199" y="272809"/>
            <a:ext cx="112032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ا. اقدامات 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قبل از حادثه </a:t>
            </a:r>
            <a:r>
              <a:rPr lang="fa-IR" sz="1600" b="1" dirty="0">
                <a:cs typeface="B Titr" panose="00000700000000000000" pitchFamily="2" charset="-78"/>
              </a:rPr>
              <a:t>توسط سالمندان مستقل و خانواده/ مراقبین سالمندان غیر </a:t>
            </a:r>
            <a:r>
              <a:rPr lang="fa-IR" sz="1600" b="1" dirty="0" smtClean="0">
                <a:cs typeface="B Titr" panose="00000700000000000000" pitchFamily="2" charset="-78"/>
              </a:rPr>
              <a:t>مستقل</a:t>
            </a:r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حفظ ایمنی، سلامت سالمند و ارتباط با خانواده/مراقبان</a:t>
            </a:r>
          </a:p>
        </p:txBody>
      </p:sp>
    </p:spTree>
    <p:extLst>
      <p:ext uri="{BB962C8B-B14F-4D97-AF65-F5344CB8AC3E}">
        <p14:creationId xmlns:p14="http://schemas.microsoft.com/office/powerpoint/2010/main" val="357722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83148" y="1524000"/>
            <a:ext cx="10951402" cy="4807528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تعیین </a:t>
            </a:r>
            <a:r>
              <a:rPr lang="fa-IR" sz="1800" b="1" dirty="0">
                <a:cs typeface="B Titr" panose="00000700000000000000" pitchFamily="2" charset="-78"/>
              </a:rPr>
              <a:t>یکی از اعضای خانواده به عنوان مسئول یادآوری دارو، رسیدگی به سالمند و همراهی برای مراجعه به مراکز درمانی و </a:t>
            </a:r>
            <a:r>
              <a:rPr lang="fa-IR" sz="1800" b="1" dirty="0" smtClean="0">
                <a:cs typeface="B Titr" panose="00000700000000000000" pitchFamily="2" charset="-78"/>
              </a:rPr>
              <a:t>یا تخلیه </a:t>
            </a:r>
            <a:r>
              <a:rPr lang="fa-IR" sz="1800" b="1" dirty="0">
                <a:cs typeface="B Titr" panose="00000700000000000000" pitchFamily="2" charset="-78"/>
              </a:rPr>
              <a:t>اضطراری در صورت نیاز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 دور </a:t>
            </a:r>
            <a:r>
              <a:rPr lang="fa-IR" sz="1800" b="1" dirty="0">
                <a:cs typeface="B Titr" panose="00000700000000000000" pitchFamily="2" charset="-78"/>
              </a:rPr>
              <a:t>کردن اشیا سنگین و خطرناک از مسیر خروج سالمند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انتخاب </a:t>
            </a:r>
            <a:r>
              <a:rPr lang="fa-IR" sz="1800" b="1" dirty="0">
                <a:cs typeface="B Titr" panose="00000700000000000000" pitchFamily="2" charset="-78"/>
              </a:rPr>
              <a:t>محل اسکان امن، بدون پله، دارای نور کافی، سرویس بهداشتی در دسترس و یاد دادن محل آن به سالمند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حفظ </a:t>
            </a:r>
            <a:r>
              <a:rPr lang="fa-IR" sz="1800" b="1" dirty="0">
                <a:cs typeface="B Titr" panose="00000700000000000000" pitchFamily="2" charset="-78"/>
              </a:rPr>
              <a:t>همراهی سالمند با خانواده یا مراقب در صورت وجود خطر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فراهم </a:t>
            </a:r>
            <a:r>
              <a:rPr lang="fa-IR" sz="1800" b="1" dirty="0">
                <a:cs typeface="B Titr" panose="00000700000000000000" pitchFamily="2" charset="-78"/>
              </a:rPr>
              <a:t>کردن امکان تماس تلفنی یا تصویری با خانواده یا بستگان، برای اطمینان و کاهش اضطراب (برای </a:t>
            </a:r>
            <a:r>
              <a:rPr lang="fa-IR" sz="1800" b="1" dirty="0" smtClean="0">
                <a:cs typeface="B Titr" panose="00000700000000000000" pitchFamily="2" charset="-78"/>
              </a:rPr>
              <a:t>سالمندانی که </a:t>
            </a:r>
            <a:r>
              <a:rPr lang="fa-IR" sz="1800" b="1" dirty="0">
                <a:cs typeface="B Titr" panose="00000700000000000000" pitchFamily="2" charset="-78"/>
              </a:rPr>
              <a:t>تنها هستند.)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آموزش </a:t>
            </a:r>
            <a:r>
              <a:rPr lang="fa-IR" sz="1800" b="1" dirty="0">
                <a:cs typeface="B Titr" panose="00000700000000000000" pitchFamily="2" charset="-78"/>
              </a:rPr>
              <a:t>خود مراقبتی به سالمندان مستقل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329626"/>
            <a:ext cx="112032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ا. اقدامات 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قبل از حادثه </a:t>
            </a:r>
            <a:r>
              <a:rPr lang="fa-IR" sz="1600" b="1" dirty="0">
                <a:cs typeface="B Titr" panose="00000700000000000000" pitchFamily="2" charset="-78"/>
              </a:rPr>
              <a:t>توسط سالمندان مستقل و خانواده/ مراقبین سالمندان غیر </a:t>
            </a:r>
            <a:r>
              <a:rPr lang="fa-IR" sz="1600" b="1" dirty="0" smtClean="0">
                <a:cs typeface="B Titr" panose="00000700000000000000" pitchFamily="2" charset="-78"/>
              </a:rPr>
              <a:t>مستقل</a:t>
            </a:r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حفظ ایمنی، سلامت سالمند و ارتباط با خانواده/مراقبان</a:t>
            </a:r>
          </a:p>
        </p:txBody>
      </p:sp>
    </p:spTree>
    <p:extLst>
      <p:ext uri="{BB962C8B-B14F-4D97-AF65-F5344CB8AC3E}">
        <p14:creationId xmlns:p14="http://schemas.microsoft.com/office/powerpoint/2010/main" val="89223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83148" y="1468582"/>
            <a:ext cx="10951402" cy="4862946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ماندن </a:t>
            </a:r>
            <a:r>
              <a:rPr lang="fa-IR" sz="1800" b="1" dirty="0">
                <a:cs typeface="B Titr" panose="00000700000000000000" pitchFamily="2" charset="-78"/>
              </a:rPr>
              <a:t>سالمند در مکان امنی در خانه یا بردن وی در محل ایمن و اجتناب از قرار گرفتن کنار پنجره ها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گوش </a:t>
            </a:r>
            <a:r>
              <a:rPr lang="fa-IR" sz="1800" b="1" dirty="0">
                <a:cs typeface="B Titr" panose="00000700000000000000" pitchFamily="2" charset="-78"/>
              </a:rPr>
              <a:t>دادن به اطلاعیه های رسمی از رادیو، تلویزیون یا پیامک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جلوگیری </a:t>
            </a:r>
            <a:r>
              <a:rPr lang="fa-IR" sz="1800" b="1" dirty="0">
                <a:cs typeface="B Titr" panose="00000700000000000000" pitchFamily="2" charset="-78"/>
              </a:rPr>
              <a:t>از خروج غیرضروری سالمند از منزل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در </a:t>
            </a:r>
            <a:r>
              <a:rPr lang="fa-IR" sz="1800" b="1" dirty="0">
                <a:cs typeface="B Titr" panose="00000700000000000000" pitchFamily="2" charset="-78"/>
              </a:rPr>
              <a:t>اولویت قرار دادن سالمندان هنگام تخلیه اضطراری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اطمینان </a:t>
            </a:r>
            <a:r>
              <a:rPr lang="fa-IR" sz="1800" b="1" dirty="0">
                <a:cs typeface="B Titr" panose="00000700000000000000" pitchFamily="2" charset="-78"/>
              </a:rPr>
              <a:t>از حضور فردی برای کمک به جابجایی و پشتیبانی از سالمند یا استفاده از ویلچر در صورت ناتوانی حرکتی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بررسی </a:t>
            </a:r>
            <a:r>
              <a:rPr lang="fa-IR" sz="1800" b="1" dirty="0">
                <a:cs typeface="B Titr" panose="00000700000000000000" pitchFamily="2" charset="-78"/>
              </a:rPr>
              <a:t>تهویه یا دسترسی به دارو در صورت وجود مشکلات تنفسی یا بیماری زمینه ای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توجه </a:t>
            </a:r>
            <a:r>
              <a:rPr lang="fa-IR" sz="1800" b="1" dirty="0">
                <a:cs typeface="B Titr" panose="00000700000000000000" pitchFamily="2" charset="-78"/>
              </a:rPr>
              <a:t>به علایم ناراحتی، ضعف یا گیجی (توسط خانواده/ مراقب سالمند)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 smtClean="0">
                <a:cs typeface="B Titr" panose="00000700000000000000" pitchFamily="2" charset="-78"/>
              </a:rPr>
              <a:t>توجه </a:t>
            </a:r>
            <a:r>
              <a:rPr lang="fa-IR" sz="1800" b="1" dirty="0">
                <a:cs typeface="B Titr" panose="00000700000000000000" pitchFamily="2" charset="-78"/>
              </a:rPr>
              <a:t>به سالمندان با نیازهای ویژه از جمله عصا، واکر، یا سالمندان دچار کم بینایی، کم شنوایی و اختلال شناختی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66673"/>
            <a:ext cx="11203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2. اقدامات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هنگام حادثه </a:t>
            </a:r>
            <a:r>
              <a:rPr lang="fa-IR" sz="1600" b="1" dirty="0">
                <a:cs typeface="B Titr" panose="00000700000000000000" pitchFamily="2" charset="-78"/>
              </a:rPr>
              <a:t>(در لحظه بحران) توسط سالمندان مستقل و خانواده/ مراقبین سالمندان غیر مستقل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حفاظت فعال از سالمند و تأمین نیازهای فوری</a:t>
            </a:r>
          </a:p>
        </p:txBody>
      </p:sp>
    </p:spTree>
    <p:extLst>
      <p:ext uri="{BB962C8B-B14F-4D97-AF65-F5344CB8AC3E}">
        <p14:creationId xmlns:p14="http://schemas.microsoft.com/office/powerpoint/2010/main" val="15107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00545" y="1440873"/>
            <a:ext cx="10564732" cy="4862946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800" dirty="0">
                <a:cs typeface="B Titr" panose="00000700000000000000" pitchFamily="2" charset="-78"/>
              </a:rPr>
              <a:t>بررسی ایمنی محل زندگی (از جمله تهویه و نور کافی)، </a:t>
            </a:r>
            <a:r>
              <a:rPr lang="fa-IR" sz="1800" dirty="0" smtClean="0">
                <a:cs typeface="B Titr" panose="00000700000000000000" pitchFamily="2" charset="-78"/>
              </a:rPr>
              <a:t>مناسب سازی </a:t>
            </a:r>
            <a:r>
              <a:rPr lang="fa-IR" sz="1800" dirty="0">
                <a:cs typeface="B Titr" panose="00000700000000000000" pitchFamily="2" charset="-78"/>
              </a:rPr>
              <a:t>منزل برای جلوگیری از افتادن (حذف یا </a:t>
            </a:r>
            <a:r>
              <a:rPr lang="fa-IR" sz="1800" dirty="0" smtClean="0">
                <a:cs typeface="B Titr" panose="00000700000000000000" pitchFamily="2" charset="-78"/>
              </a:rPr>
              <a:t>تثبیت قالیچه ها، </a:t>
            </a:r>
            <a:r>
              <a:rPr lang="fa-IR" sz="1800" dirty="0">
                <a:cs typeface="B Titr" panose="00000700000000000000" pitchFamily="2" charset="-78"/>
              </a:rPr>
              <a:t>وصل کردن دستگیره)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 ارزیابی </a:t>
            </a:r>
            <a:r>
              <a:rPr lang="fa-IR" sz="1800" dirty="0">
                <a:cs typeface="B Titr" panose="00000700000000000000" pitchFamily="2" charset="-78"/>
              </a:rPr>
              <a:t>وجود آب، غذا، دارو برای حملات محتمل آتی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انجام </a:t>
            </a:r>
            <a:r>
              <a:rPr lang="fa-IR" sz="1800" dirty="0">
                <a:cs typeface="B Titr" panose="00000700000000000000" pitchFamily="2" charset="-78"/>
              </a:rPr>
              <a:t>اقدامات خود مراقبتی توسط سالمند مستقل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پایش </a:t>
            </a:r>
            <a:r>
              <a:rPr lang="fa-IR" sz="1800" dirty="0">
                <a:cs typeface="B Titr" panose="00000700000000000000" pitchFamily="2" charset="-78"/>
              </a:rPr>
              <a:t>وضعیت جسمی و روانی سالمند (روزانه کنترل فشارخون/قند -در صورت نیاز)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پیشگیری </a:t>
            </a:r>
            <a:r>
              <a:rPr lang="fa-IR" sz="1800" dirty="0">
                <a:cs typeface="B Titr" panose="00000700000000000000" pitchFamily="2" charset="-78"/>
              </a:rPr>
              <a:t>از </a:t>
            </a:r>
            <a:r>
              <a:rPr lang="fa-IR" sz="1800" dirty="0" smtClean="0">
                <a:cs typeface="B Titr" panose="00000700000000000000" pitchFamily="2" charset="-78"/>
              </a:rPr>
              <a:t>کم آبی </a:t>
            </a:r>
            <a:r>
              <a:rPr lang="fa-IR" sz="1800" dirty="0">
                <a:cs typeface="B Titr" panose="00000700000000000000" pitchFamily="2" charset="-78"/>
              </a:rPr>
              <a:t>در سالمندان (آموزش به سالمند/ مراقبان برای تشخیص </a:t>
            </a:r>
            <a:r>
              <a:rPr lang="fa-IR" sz="1800" dirty="0" smtClean="0">
                <a:cs typeface="B Titr" panose="00000700000000000000" pitchFamily="2" charset="-78"/>
              </a:rPr>
              <a:t>کم آبی </a:t>
            </a:r>
            <a:r>
              <a:rPr lang="fa-IR" sz="1800" dirty="0">
                <a:cs typeface="B Titr" panose="00000700000000000000" pitchFamily="2" charset="-78"/>
              </a:rPr>
              <a:t>و تاکید بر مصرف آب با </a:t>
            </a:r>
            <a:r>
              <a:rPr lang="fa-IR" sz="1800" dirty="0" smtClean="0">
                <a:cs typeface="B Titr" panose="00000700000000000000" pitchFamily="2" charset="-78"/>
              </a:rPr>
              <a:t>فواصل منظم</a:t>
            </a:r>
            <a:r>
              <a:rPr lang="fa-IR" sz="1800" dirty="0">
                <a:cs typeface="B Titr" panose="00000700000000000000" pitchFamily="2" charset="-78"/>
              </a:rPr>
              <a:t>، </a:t>
            </a:r>
            <a:r>
              <a:rPr lang="fa-IR" sz="1800" dirty="0" smtClean="0">
                <a:cs typeface="B Titr" panose="00000700000000000000" pitchFamily="2" charset="-78"/>
              </a:rPr>
              <a:t>به ویژه </a:t>
            </a:r>
            <a:r>
              <a:rPr lang="fa-IR" sz="1800" dirty="0">
                <a:cs typeface="B Titr" panose="00000700000000000000" pitchFamily="2" charset="-78"/>
              </a:rPr>
              <a:t>در شرایط گرما)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66673"/>
            <a:ext cx="11203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3. اقدامات </a:t>
            </a:r>
            <a:r>
              <a:rPr lang="fa-IR" sz="1600" b="1" dirty="0">
                <a:solidFill>
                  <a:srgbClr val="00B050"/>
                </a:solidFill>
                <a:cs typeface="B Titr" panose="00000700000000000000" pitchFamily="2" charset="-78"/>
              </a:rPr>
              <a:t>بعد از حادثه </a:t>
            </a:r>
            <a:r>
              <a:rPr lang="fa-IR" sz="1600" b="1" dirty="0">
                <a:cs typeface="B Titr" panose="00000700000000000000" pitchFamily="2" charset="-78"/>
              </a:rPr>
              <a:t>(دوره تثبیت یا بازیابی) توسط سالمندان مستقل و خانواده/ مراقبین سالمندان غیرمستقل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00B05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00B05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حفاظت فعال از سالمند و تأمین نیازهای فوری</a:t>
            </a:r>
          </a:p>
        </p:txBody>
      </p:sp>
    </p:spTree>
    <p:extLst>
      <p:ext uri="{BB962C8B-B14F-4D97-AF65-F5344CB8AC3E}">
        <p14:creationId xmlns:p14="http://schemas.microsoft.com/office/powerpoint/2010/main" val="200773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00545" y="1440873"/>
            <a:ext cx="10564732" cy="4862946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800" dirty="0">
                <a:cs typeface="B Titr" panose="00000700000000000000" pitchFamily="2" charset="-78"/>
              </a:rPr>
              <a:t>تأمین غذای گرم و مقوی </a:t>
            </a:r>
            <a:r>
              <a:rPr lang="fa-IR" sz="1800" dirty="0" smtClean="0">
                <a:cs typeface="B Titr" panose="00000700000000000000" pitchFamily="2" charset="-78"/>
              </a:rPr>
              <a:t>متناسب </a:t>
            </a:r>
            <a:r>
              <a:rPr lang="fa-IR" sz="1800" dirty="0">
                <a:cs typeface="B Titr" panose="00000700000000000000" pitchFamily="2" charset="-78"/>
              </a:rPr>
              <a:t>با </a:t>
            </a:r>
            <a:r>
              <a:rPr lang="fa-IR" sz="1800" dirty="0" smtClean="0">
                <a:cs typeface="B Titr" panose="00000700000000000000" pitchFamily="2" charset="-78"/>
              </a:rPr>
              <a:t>وضعیت </a:t>
            </a:r>
            <a:r>
              <a:rPr lang="fa-IR" sz="1800" dirty="0">
                <a:cs typeface="B Titr" panose="00000700000000000000" pitchFamily="2" charset="-78"/>
              </a:rPr>
              <a:t>دهان و دندان یا اختلال بلع، بیماریهای </a:t>
            </a:r>
            <a:r>
              <a:rPr lang="fa-IR" sz="1800" dirty="0" smtClean="0">
                <a:cs typeface="B Titr" panose="00000700000000000000" pitchFamily="2" charset="-78"/>
              </a:rPr>
              <a:t>زمینه ای </a:t>
            </a:r>
            <a:r>
              <a:rPr lang="fa-IR" sz="1800" dirty="0">
                <a:cs typeface="B Titr" panose="00000700000000000000" pitchFamily="2" charset="-78"/>
              </a:rPr>
              <a:t>(به ویژه دیابت </a:t>
            </a:r>
            <a:r>
              <a:rPr lang="fa-IR" sz="1800" dirty="0" smtClean="0">
                <a:cs typeface="B Titr" panose="00000700000000000000" pitchFamily="2" charset="-78"/>
              </a:rPr>
              <a:t>و فشار </a:t>
            </a:r>
            <a:r>
              <a:rPr lang="fa-IR" sz="1800" dirty="0">
                <a:cs typeface="B Titr" panose="00000700000000000000" pitchFamily="2" charset="-78"/>
              </a:rPr>
              <a:t>خون بالا) و نیازهای گوارشی سالمندان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ارزیابی </a:t>
            </a:r>
            <a:r>
              <a:rPr lang="fa-IR" sz="1800" dirty="0">
                <a:cs typeface="B Titr" panose="00000700000000000000" pitchFamily="2" charset="-78"/>
              </a:rPr>
              <a:t>سالمند از نظر علایم افسردگی یا اضطراب پس از حادثه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ارزیابی </a:t>
            </a:r>
            <a:r>
              <a:rPr lang="fa-IR" sz="1800" dirty="0">
                <a:cs typeface="B Titr" panose="00000700000000000000" pitchFamily="2" charset="-78"/>
              </a:rPr>
              <a:t>وضعیت درد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>
                <a:cs typeface="B Titr" panose="00000700000000000000" pitchFamily="2" charset="-78"/>
              </a:rPr>
              <a:t> </a:t>
            </a:r>
            <a:r>
              <a:rPr lang="fa-IR" sz="1800" dirty="0" smtClean="0">
                <a:cs typeface="B Titr" panose="00000700000000000000" pitchFamily="2" charset="-78"/>
              </a:rPr>
              <a:t> مراجعه </a:t>
            </a:r>
            <a:r>
              <a:rPr lang="fa-IR" sz="1800" dirty="0">
                <a:cs typeface="B Titr" panose="00000700000000000000" pitchFamily="2" charset="-78"/>
              </a:rPr>
              <a:t>به مراکز خدمات جامع </a:t>
            </a:r>
            <a:r>
              <a:rPr lang="fa-IR" sz="1800" dirty="0" smtClean="0">
                <a:cs typeface="B Titr" panose="00000700000000000000" pitchFamily="2" charset="-78"/>
              </a:rPr>
              <a:t>سلامت </a:t>
            </a:r>
            <a:r>
              <a:rPr lang="fa-IR" sz="1800" dirty="0">
                <a:cs typeface="B Titr" panose="00000700000000000000" pitchFamily="2" charset="-78"/>
              </a:rPr>
              <a:t>در اولین </a:t>
            </a:r>
            <a:r>
              <a:rPr lang="fa-IR" sz="1800" dirty="0" smtClean="0">
                <a:cs typeface="B Titr" panose="00000700000000000000" pitchFamily="2" charset="-78"/>
              </a:rPr>
              <a:t>فرصت </a:t>
            </a:r>
            <a:r>
              <a:rPr lang="fa-IR" sz="1800" dirty="0">
                <a:cs typeface="B Titr" panose="00000700000000000000" pitchFamily="2" charset="-78"/>
              </a:rPr>
              <a:t>ممکن(در </a:t>
            </a:r>
            <a:r>
              <a:rPr lang="fa-IR" sz="1800" dirty="0" smtClean="0">
                <a:cs typeface="B Titr" panose="00000700000000000000" pitchFamily="2" charset="-78"/>
              </a:rPr>
              <a:t>صورت </a:t>
            </a:r>
            <a:r>
              <a:rPr lang="fa-IR" sz="1800" dirty="0">
                <a:cs typeface="B Titr" panose="00000700000000000000" pitchFamily="2" charset="-78"/>
              </a:rPr>
              <a:t>نیاز به مراقبت) و تعامل با </a:t>
            </a:r>
            <a:r>
              <a:rPr lang="fa-IR" sz="1800" dirty="0" smtClean="0">
                <a:cs typeface="B Titr" panose="00000700000000000000" pitchFamily="2" charset="-78"/>
              </a:rPr>
              <a:t>مراکز خدمات جامع </a:t>
            </a:r>
            <a:r>
              <a:rPr lang="fa-IR" sz="1800" dirty="0">
                <a:cs typeface="B Titr" panose="00000700000000000000" pitchFamily="2" charset="-78"/>
              </a:rPr>
              <a:t>سلامت (تماس و مشورت با مراقب سلامت یا پزشک در صورت نیاز به دارو یا درمان</a:t>
            </a:r>
            <a:r>
              <a:rPr lang="fa-IR" sz="1800" dirty="0" smtClean="0">
                <a:cs typeface="B Titr" panose="00000700000000000000" pitchFamily="2" charset="-78"/>
              </a:rPr>
              <a:t>)</a:t>
            </a:r>
          </a:p>
          <a:p>
            <a:pPr marL="0" indent="0" algn="ctr" rtl="1">
              <a:lnSpc>
                <a:spcPct val="200000"/>
              </a:lnSpc>
              <a:buNone/>
            </a:pPr>
            <a:r>
              <a:rPr lang="fa-IR" sz="2400" dirty="0">
                <a:solidFill>
                  <a:srgbClr val="7030A0"/>
                </a:solidFill>
                <a:cs typeface="B Titr" panose="00000700000000000000" pitchFamily="2" charset="-78"/>
              </a:rPr>
              <a:t>سالمندان نسبت به سرما، گرما، کم آبی، تغذیه نامناسب و اختلال دارویی آسیب پذیرتر هستند.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66673"/>
            <a:ext cx="11203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3. اقدامات </a:t>
            </a:r>
            <a:r>
              <a:rPr lang="fa-IR" sz="1600" b="1" dirty="0">
                <a:solidFill>
                  <a:srgbClr val="00B050"/>
                </a:solidFill>
                <a:cs typeface="B Titr" panose="00000700000000000000" pitchFamily="2" charset="-78"/>
              </a:rPr>
              <a:t>بعد از حادثه </a:t>
            </a:r>
            <a:r>
              <a:rPr lang="fa-IR" sz="1600" b="1" dirty="0">
                <a:cs typeface="B Titr" panose="00000700000000000000" pitchFamily="2" charset="-78"/>
              </a:rPr>
              <a:t>(دوره تثبیت یا بازیابی) توسط سالمندان مستقل و خانواده/ مراقبین سالمندان غیرمستقل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00B05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00B05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حفاظت فعال از سالمند و تأمین نیازهای فوری</a:t>
            </a:r>
          </a:p>
        </p:txBody>
      </p:sp>
    </p:spTree>
    <p:extLst>
      <p:ext uri="{BB962C8B-B14F-4D97-AF65-F5344CB8AC3E}">
        <p14:creationId xmlns:p14="http://schemas.microsoft.com/office/powerpoint/2010/main" val="798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686757" y="980979"/>
            <a:ext cx="9534618" cy="4762873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راهکارهای عملی برای مراقبت از سالمندان در زمان جنگ: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خدمات اولویت دار </a:t>
            </a:r>
            <a:r>
              <a:rPr lang="fa-IR" sz="1800" dirty="0">
                <a:cs typeface="B Titr" panose="00000700000000000000" pitchFamily="2" charset="-78"/>
              </a:rPr>
              <a:t>حفظ شوند.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جز </a:t>
            </a:r>
            <a:r>
              <a:rPr lang="fa-IR" sz="1800" dirty="0">
                <a:cs typeface="B Titr" panose="00000700000000000000" pitchFamily="2" charset="-78"/>
              </a:rPr>
              <a:t>در موارد ضروری، تردد به واحدهای ارایه خدمت کاهش یابد.</a:t>
            </a:r>
          </a:p>
          <a:p>
            <a:pPr algn="just" rtl="1">
              <a:lnSpc>
                <a:spcPct val="200000"/>
              </a:lnSpc>
            </a:pPr>
            <a:r>
              <a:rPr lang="fa-IR" sz="1800" dirty="0" smtClean="0">
                <a:cs typeface="B Titr" panose="00000700000000000000" pitchFamily="2" charset="-78"/>
              </a:rPr>
              <a:t>در </a:t>
            </a:r>
            <a:r>
              <a:rPr lang="fa-IR" sz="1800" dirty="0">
                <a:cs typeface="B Titr" panose="00000700000000000000" pitchFamily="2" charset="-78"/>
              </a:rPr>
              <a:t>شناسایی مراکز امن و خاص برای سالمندان همکاری لازم صورت </a:t>
            </a:r>
            <a:r>
              <a:rPr lang="fa-IR" sz="1800" dirty="0" smtClean="0">
                <a:cs typeface="B Titr" panose="00000700000000000000" pitchFamily="2" charset="-78"/>
              </a:rPr>
              <a:t>گیرد.</a:t>
            </a:r>
            <a:endParaRPr lang="en-US" sz="1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205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76483" y="1316180"/>
            <a:ext cx="10564732" cy="4835237"/>
          </a:xfrm>
        </p:spPr>
        <p:txBody>
          <a:bodyPr>
            <a:no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آموزش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خانواده ها </a:t>
            </a:r>
            <a:r>
              <a:rPr lang="fa-IR" sz="1600" dirty="0">
                <a:cs typeface="B Titr" panose="00000700000000000000" pitchFamily="2" charset="-78"/>
              </a:rPr>
              <a:t>در </a:t>
            </a:r>
            <a:r>
              <a:rPr lang="fa-IR" sz="1600" dirty="0" smtClean="0">
                <a:cs typeface="B Titr" panose="00000700000000000000" pitchFamily="2" charset="-78"/>
              </a:rPr>
              <a:t>خصوص </a:t>
            </a:r>
            <a:r>
              <a:rPr lang="fa-IR" sz="1600" dirty="0">
                <a:cs typeface="B Titr" panose="00000700000000000000" pitchFamily="2" charset="-78"/>
              </a:rPr>
              <a:t>اقدامات مورد نیاز برای حفظ سلامت سالمندان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قبل و حین و پس </a:t>
            </a:r>
            <a:r>
              <a:rPr lang="fa-IR" sz="1600" dirty="0">
                <a:cs typeface="B Titr" panose="00000700000000000000" pitchFamily="2" charset="-78"/>
              </a:rPr>
              <a:t>از بحران، </a:t>
            </a:r>
            <a:r>
              <a:rPr lang="fa-IR" sz="1600" dirty="0" smtClean="0">
                <a:cs typeface="B Titr" panose="00000700000000000000" pitchFamily="2" charset="-78"/>
              </a:rPr>
              <a:t>آموزش نحوه </a:t>
            </a:r>
            <a:r>
              <a:rPr lang="fa-IR" sz="1600" dirty="0">
                <a:cs typeface="B Titr" panose="00000700000000000000" pitchFamily="2" charset="-78"/>
              </a:rPr>
              <a:t>نگهداری سالمند، ارزیابی علائم هشدار، تغذیه اضطراری سالمند و ارائه اطلاعات به زبان ساده و قابل درک </a:t>
            </a:r>
            <a:r>
              <a:rPr lang="fa-IR" sz="1600" dirty="0" smtClean="0">
                <a:cs typeface="B Titr" panose="00000700000000000000" pitchFamily="2" charset="-78"/>
              </a:rPr>
              <a:t>برای سالمندان (</a:t>
            </a:r>
            <a:r>
              <a:rPr lang="fa-IR" sz="1600" dirty="0">
                <a:cs typeface="B Titr" panose="00000700000000000000" pitchFamily="2" charset="-78"/>
              </a:rPr>
              <a:t>قبل از بحران)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معرفی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سالمندان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آسیب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پذیر </a:t>
            </a:r>
            <a:r>
              <a:rPr lang="fa-IR" sz="1600" dirty="0">
                <a:cs typeface="B Titr" panose="00000700000000000000" pitchFamily="2" charset="-78"/>
              </a:rPr>
              <a:t>(سالمندان تنها، دارای بیماری مزمن، یا ناتوان، سالمندانی که اختلال شناختی، </a:t>
            </a:r>
            <a:r>
              <a:rPr lang="fa-IR" sz="1600" dirty="0" smtClean="0">
                <a:cs typeface="B Titr" panose="00000700000000000000" pitchFamily="2" charset="-78"/>
              </a:rPr>
              <a:t>آلزایمر یا </a:t>
            </a:r>
            <a:r>
              <a:rPr lang="fa-IR" sz="1600" dirty="0">
                <a:cs typeface="B Titr" panose="00000700000000000000" pitchFamily="2" charset="-78"/>
              </a:rPr>
              <a:t>مشکلات حرکتی دارند) به منظور هماهنگی برای ارایه خدمات حمایتی توسط سایر بخش ها) (پس از بحران)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پیگیری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سلامت سالمندان </a:t>
            </a:r>
            <a:r>
              <a:rPr lang="fa-IR" sz="1600" dirty="0">
                <a:cs typeface="B Titr" panose="00000700000000000000" pitchFamily="2" charset="-78"/>
              </a:rPr>
              <a:t>از راه دور ترجیحا تماس تلفنی یا مراجعه حضوری سالمند (در صورت امکان) برای </a:t>
            </a:r>
            <a:r>
              <a:rPr lang="fa-IR" sz="1600" dirty="0" smtClean="0">
                <a:cs typeface="B Titr" panose="00000700000000000000" pitchFamily="2" charset="-78"/>
              </a:rPr>
              <a:t>انجام ارزیابی </a:t>
            </a:r>
            <a:r>
              <a:rPr lang="fa-IR" sz="1600" dirty="0">
                <a:cs typeface="B Titr" panose="00000700000000000000" pitchFamily="2" charset="-78"/>
              </a:rPr>
              <a:t>های مورد نیاز مطابق با بسته خدمت با تاکید ویژه بر خدمت تغذیه و سلامت روان). (پس از بحران</a:t>
            </a:r>
            <a:r>
              <a:rPr lang="fa-IR" sz="1600" dirty="0" smtClean="0">
                <a:cs typeface="B Titr" panose="00000700000000000000" pitchFamily="2" charset="-78"/>
              </a:rPr>
              <a:t>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پیگیری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سلامت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جسمی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و روانی </a:t>
            </a:r>
            <a:r>
              <a:rPr lang="fa-IR" sz="1600" dirty="0">
                <a:cs typeface="B Titr" panose="00000700000000000000" pitchFamily="2" charset="-78"/>
              </a:rPr>
              <a:t>سالمندان در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مناطق درگیر </a:t>
            </a:r>
            <a:r>
              <a:rPr lang="fa-IR" sz="1600" dirty="0">
                <a:cs typeface="B Titr" panose="00000700000000000000" pitchFamily="2" charset="-78"/>
              </a:rPr>
              <a:t>بحران و </a:t>
            </a:r>
            <a:r>
              <a:rPr lang="fa-IR" sz="1600" dirty="0" smtClean="0">
                <a:cs typeface="B Titr" panose="00000700000000000000" pitchFamily="2" charset="-78"/>
              </a:rPr>
              <a:t>استمرار </a:t>
            </a:r>
            <a:r>
              <a:rPr lang="fa-IR" sz="1600" dirty="0">
                <a:cs typeface="B Titr" panose="00000700000000000000" pitchFamily="2" charset="-78"/>
              </a:rPr>
              <a:t>ارایه خدمت به سالمندان در صورت </a:t>
            </a:r>
            <a:r>
              <a:rPr lang="fa-IR" sz="1600" dirty="0" smtClean="0">
                <a:cs typeface="B Titr" panose="00000700000000000000" pitchFamily="2" charset="-78"/>
              </a:rPr>
              <a:t>وجود شرایط مناسب </a:t>
            </a:r>
            <a:r>
              <a:rPr lang="fa-IR" sz="1600" dirty="0">
                <a:cs typeface="B Titr" panose="00000700000000000000" pitchFamily="2" charset="-78"/>
              </a:rPr>
              <a:t>برای ارایه خدمت. (پس از بحران)</a:t>
            </a:r>
            <a:endParaRPr lang="en-US" sz="1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917" y="318654"/>
            <a:ext cx="112032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اقدامات مورد انتظار واحدهای ارایه خدمت بهداشتی توسط ارایه دهندگان خدمت در شرایط بحران عبارتند از</a:t>
            </a:r>
            <a:r>
              <a:rPr lang="fa-IR" sz="2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477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76483" y="1440871"/>
            <a:ext cx="10564732" cy="4835237"/>
          </a:xfrm>
        </p:spPr>
        <p:txBody>
          <a:bodyPr>
            <a:no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ارجاع فوری در موارد 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هشدار </a:t>
            </a:r>
            <a:r>
              <a:rPr lang="fa-IR" sz="1600" dirty="0">
                <a:cs typeface="B Titr" panose="00000700000000000000" pitchFamily="2" charset="-78"/>
              </a:rPr>
              <a:t>(علائم حیاتی غیرطبیعی، گیجی </a:t>
            </a:r>
            <a:r>
              <a:rPr lang="fa-IR" sz="1600" dirty="0" smtClean="0">
                <a:cs typeface="B Titr" panose="00000700000000000000" pitchFamily="2" charset="-78"/>
              </a:rPr>
              <a:t>شدید</a:t>
            </a:r>
            <a:r>
              <a:rPr lang="fa-IR" sz="1600" dirty="0">
                <a:cs typeface="B Titr" panose="00000700000000000000" pitchFamily="2" charset="-78"/>
              </a:rPr>
              <a:t>، درد </a:t>
            </a:r>
            <a:r>
              <a:rPr lang="fa-IR" sz="1600" dirty="0" smtClean="0">
                <a:cs typeface="B Titr" panose="00000700000000000000" pitchFamily="2" charset="-78"/>
              </a:rPr>
              <a:t>قفسه سینه</a:t>
            </a:r>
            <a:r>
              <a:rPr lang="fa-IR" sz="1600" dirty="0">
                <a:cs typeface="B Titr" panose="00000700000000000000" pitchFamily="2" charset="-78"/>
              </a:rPr>
              <a:t>، زخم، </a:t>
            </a:r>
            <a:r>
              <a:rPr lang="fa-IR" sz="1600" dirty="0" smtClean="0">
                <a:cs typeface="B Titr" panose="00000700000000000000" pitchFamily="2" charset="-78"/>
              </a:rPr>
              <a:t>تب </a:t>
            </a:r>
            <a:r>
              <a:rPr lang="fa-IR" sz="1600" dirty="0">
                <a:cs typeface="B Titr" panose="00000700000000000000" pitchFamily="2" charset="-78"/>
              </a:rPr>
              <a:t>بالا، </a:t>
            </a:r>
            <a:r>
              <a:rPr lang="fa-IR" sz="1600" dirty="0" smtClean="0">
                <a:cs typeface="B Titr" panose="00000700000000000000" pitchFamily="2" charset="-78"/>
              </a:rPr>
              <a:t>اسهال و استفراغ </a:t>
            </a:r>
            <a:r>
              <a:rPr lang="fa-IR" sz="1600" dirty="0">
                <a:cs typeface="B Titr" panose="00000700000000000000" pitchFamily="2" charset="-78"/>
              </a:rPr>
              <a:t>شدید) به بیمارستان با هماهنگی برای اعزام تیم درمان به صورت تماس با </a:t>
            </a:r>
            <a:r>
              <a:rPr lang="fa-IR" sz="1600" dirty="0" smtClean="0">
                <a:cs typeface="B Titr" panose="00000700000000000000" pitchFamily="2" charset="-78"/>
              </a:rPr>
              <a:t>اورژانس 115 (حین بحران)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cs typeface="B Titr" panose="00000700000000000000" pitchFamily="2" charset="-78"/>
              </a:rPr>
              <a:t> انجام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مراقبت های دوره ای </a:t>
            </a:r>
            <a:r>
              <a:rPr lang="fa-IR" sz="1600" dirty="0">
                <a:cs typeface="B Titr" panose="00000700000000000000" pitchFamily="2" charset="-78"/>
              </a:rPr>
              <a:t>در س</a:t>
            </a:r>
            <a:r>
              <a:rPr lang="fa-IR" sz="1600" dirty="0" smtClean="0">
                <a:cs typeface="B Titr" panose="00000700000000000000" pitchFamily="2" charset="-78"/>
              </a:rPr>
              <a:t>المندان </a:t>
            </a:r>
            <a:r>
              <a:rPr lang="fa-IR" sz="1600" dirty="0">
                <a:cs typeface="B Titr" panose="00000700000000000000" pitchFamily="2" charset="-78"/>
              </a:rPr>
              <a:t>دارای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بیماریهای مزمن </a:t>
            </a:r>
            <a:r>
              <a:rPr lang="fa-IR" sz="1600" dirty="0">
                <a:cs typeface="B Titr" panose="00000700000000000000" pitchFamily="2" charset="-78"/>
              </a:rPr>
              <a:t>مطابق </a:t>
            </a:r>
            <a:r>
              <a:rPr lang="fa-IR" sz="1600" dirty="0" smtClean="0">
                <a:cs typeface="B Titr" panose="00000700000000000000" pitchFamily="2" charset="-78"/>
              </a:rPr>
              <a:t>بسته </a:t>
            </a:r>
            <a:r>
              <a:rPr lang="fa-IR" sz="1600" dirty="0">
                <a:cs typeface="B Titr" panose="00000700000000000000" pitchFamily="2" charset="-78"/>
              </a:rPr>
              <a:t>خدمتی. (</a:t>
            </a:r>
            <a:r>
              <a:rPr lang="fa-IR" sz="1600" dirty="0" smtClean="0">
                <a:cs typeface="B Titr" panose="00000700000000000000" pitchFamily="2" charset="-78"/>
              </a:rPr>
              <a:t>مراقب سلامت </a:t>
            </a:r>
            <a:r>
              <a:rPr lang="fa-IR" sz="1600" dirty="0">
                <a:cs typeface="B Titr" panose="00000700000000000000" pitchFamily="2" charset="-78"/>
              </a:rPr>
              <a:t>و </a:t>
            </a:r>
            <a:r>
              <a:rPr lang="fa-IR" sz="1600" dirty="0" smtClean="0">
                <a:cs typeface="B Titr" panose="00000700000000000000" pitchFamily="2" charset="-78"/>
              </a:rPr>
              <a:t>پزشک) (</a:t>
            </a:r>
            <a:r>
              <a:rPr lang="fa-IR" sz="1600" dirty="0">
                <a:cs typeface="B Titr" panose="00000700000000000000" pitchFamily="2" charset="-78"/>
              </a:rPr>
              <a:t>پس از بحران)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cs typeface="B Titr" panose="00000700000000000000" pitchFamily="2" charset="-78"/>
              </a:rPr>
              <a:t> انجام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ارزیابی موارد ارجاعی </a:t>
            </a:r>
            <a:r>
              <a:rPr lang="fa-IR" sz="1600" dirty="0">
                <a:cs typeface="B Titr" panose="00000700000000000000" pitchFamily="2" charset="-78"/>
              </a:rPr>
              <a:t>از سوی </a:t>
            </a:r>
            <a:r>
              <a:rPr lang="fa-IR" sz="1600" dirty="0" smtClean="0">
                <a:cs typeface="B Titr" panose="00000700000000000000" pitchFamily="2" charset="-78"/>
              </a:rPr>
              <a:t>مراقب </a:t>
            </a:r>
            <a:r>
              <a:rPr lang="fa-IR" sz="1600" dirty="0">
                <a:cs typeface="B Titr" panose="00000700000000000000" pitchFamily="2" charset="-78"/>
              </a:rPr>
              <a:t>سلامت </a:t>
            </a:r>
            <a:r>
              <a:rPr lang="fa-IR" sz="1600" dirty="0" smtClean="0">
                <a:cs typeface="B Titr" panose="00000700000000000000" pitchFamily="2" charset="-78"/>
              </a:rPr>
              <a:t>توسط</a:t>
            </a: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 پزشک </a:t>
            </a:r>
            <a:r>
              <a:rPr lang="fa-IR" sz="1600" dirty="0" smtClean="0">
                <a:cs typeface="B Titr" panose="00000700000000000000" pitchFamily="2" charset="-78"/>
              </a:rPr>
              <a:t>مراکز </a:t>
            </a:r>
            <a:r>
              <a:rPr lang="fa-IR" sz="1600" dirty="0">
                <a:cs typeface="B Titr" panose="00000700000000000000" pitchFamily="2" charset="-78"/>
              </a:rPr>
              <a:t>خدمات جامع سلامت و مدیریت آن. (پس </a:t>
            </a:r>
            <a:r>
              <a:rPr lang="fa-IR" sz="1600" dirty="0" smtClean="0">
                <a:cs typeface="B Titr" panose="00000700000000000000" pitchFamily="2" charset="-78"/>
              </a:rPr>
              <a:t>از بحران</a:t>
            </a:r>
            <a:r>
              <a:rPr lang="fa-IR" sz="1600" dirty="0">
                <a:cs typeface="B Titr" panose="00000700000000000000" pitchFamily="2" charset="-78"/>
              </a:rPr>
              <a:t>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مستندسازی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و ثبت اطلاعات </a:t>
            </a:r>
            <a:r>
              <a:rPr lang="fa-IR" sz="1600" dirty="0">
                <a:cs typeface="B Titr" panose="00000700000000000000" pitchFamily="2" charset="-78"/>
              </a:rPr>
              <a:t>(ثبت اقدامات انجام شده برای سالمند، حفظ پیوستگی مراقبت).(حین و پس از بحران)</a:t>
            </a:r>
          </a:p>
          <a:p>
            <a:pPr algn="just" rtl="1">
              <a:lnSpc>
                <a:spcPct val="200000"/>
              </a:lnSpc>
            </a:pPr>
            <a:r>
              <a:rPr lang="fa-IR" sz="1600" dirty="0" smtClean="0">
                <a:cs typeface="B Titr" panose="00000700000000000000" pitchFamily="2" charset="-78"/>
              </a:rPr>
              <a:t>تهیه </a:t>
            </a:r>
            <a:r>
              <a:rPr lang="fa-IR" sz="1600" dirty="0">
                <a:cs typeface="B Titr" panose="00000700000000000000" pitchFamily="2" charset="-78"/>
              </a:rPr>
              <a:t>و ارسال </a:t>
            </a: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گزارش</a:t>
            </a:r>
            <a:r>
              <a:rPr lang="fa-IR" sz="1600" dirty="0">
                <a:cs typeface="B Titr" panose="00000700000000000000" pitchFamily="2" charset="-78"/>
              </a:rPr>
              <a:t> بر اساس الگوی ابلاغی در صورت </a:t>
            </a:r>
            <a:r>
              <a:rPr lang="fa-IR" sz="1600" dirty="0" smtClean="0">
                <a:cs typeface="B Titr" panose="00000700000000000000" pitchFamily="2" charset="-78"/>
              </a:rPr>
              <a:t>آسیب </a:t>
            </a:r>
            <a:r>
              <a:rPr lang="fa-IR" sz="1600" dirty="0">
                <a:cs typeface="B Titr" panose="00000700000000000000" pitchFamily="2" charset="-78"/>
              </a:rPr>
              <a:t>زیرساخت ها (پس از بحران</a:t>
            </a:r>
            <a:r>
              <a:rPr lang="fa-IR" sz="1600" dirty="0" smtClean="0">
                <a:cs typeface="B Titr" panose="00000700000000000000" pitchFamily="2" charset="-78"/>
              </a:rPr>
              <a:t>)</a:t>
            </a:r>
          </a:p>
          <a:p>
            <a:pPr marL="0" indent="0" algn="ctr" rtl="1">
              <a:lnSpc>
                <a:spcPct val="200000"/>
              </a:lnSpc>
              <a:buNone/>
            </a:pPr>
            <a:r>
              <a:rPr lang="fa-IR" sz="2400" dirty="0">
                <a:solidFill>
                  <a:srgbClr val="7030A0"/>
                </a:solidFill>
                <a:cs typeface="B Titr" panose="00000700000000000000" pitchFamily="2" charset="-78"/>
              </a:rPr>
              <a:t>حفظ کرامت، استقلال نسبی و پرهیز از تحقیر </a:t>
            </a:r>
            <a:r>
              <a:rPr lang="fa-IR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سالمندان یک </a:t>
            </a:r>
            <a:r>
              <a:rPr lang="fa-IR" sz="2400" dirty="0">
                <a:solidFill>
                  <a:srgbClr val="7030A0"/>
                </a:solidFill>
                <a:cs typeface="B Titr" panose="00000700000000000000" pitchFamily="2" charset="-78"/>
              </a:rPr>
              <a:t>اصل اخلاقی و حرفه ای </a:t>
            </a:r>
            <a:r>
              <a:rPr lang="fa-IR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است.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917" y="484908"/>
            <a:ext cx="112032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اقدامات مورد انتظار واحدهای ارایه خدمت بهداشتی توسط ارایه دهندگان خدمت در شرایط بحران عبارتند از</a:t>
            </a:r>
            <a:r>
              <a:rPr lang="fa-IR" sz="2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514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45994741"/>
              </p:ext>
            </p:extLst>
          </p:nvPr>
        </p:nvGraphicFramePr>
        <p:xfrm>
          <a:off x="581892" y="1399309"/>
          <a:ext cx="10793030" cy="458982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293017">
                  <a:extLst>
                    <a:ext uri="{9D8B030D-6E8A-4147-A177-3AD203B41FA5}">
                      <a16:colId xmlns:a16="http://schemas.microsoft.com/office/drawing/2014/main" val="2118013300"/>
                    </a:ext>
                  </a:extLst>
                </a:gridCol>
                <a:gridCol w="2500013">
                  <a:extLst>
                    <a:ext uri="{9D8B030D-6E8A-4147-A177-3AD203B41FA5}">
                      <a16:colId xmlns:a16="http://schemas.microsoft.com/office/drawing/2014/main" val="383114991"/>
                    </a:ext>
                  </a:extLst>
                </a:gridCol>
              </a:tblGrid>
              <a:tr h="50477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ضروری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86789952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اولویت اول: اطمینان از داشتن فهرست شماره تماس‌های مهم (خانواده، پرستار، مراکز بهداشت) و در دسترس بودن تلفن. استفاده از امکان تماس تلفنی یا تصویری برای کاهش اضطراب.</a:t>
                      </a: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ارتباط و امداد</a:t>
                      </a:r>
                      <a:endParaRPr lang="fa-IR" sz="1600" b="1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357981050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وجود داروهای حداقل یک هفته‌ای و لیست زمان مصرف. در صورت اتمام دارو یا بروز درد، آموزش به سالمند برای اعلام نیازها از طریق تلفن.</a:t>
                      </a: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دارو و درمان</a:t>
                      </a:r>
                      <a:endParaRPr lang="fa-IR" sz="1600" b="1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962994634"/>
                  </a:ext>
                </a:extLst>
              </a:tr>
              <a:tr h="504778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دور کردن اشیاء سنگین و خطرناک از مسیر خروج. اطمینان از دسترسی به تلفن و روشنایی (چراغ قوه/پاور بانک) در شب.</a:t>
                      </a: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محیط امن</a:t>
                      </a:r>
                      <a:endParaRPr lang="fa-IR" sz="1600" b="1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1421056413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گوش دادن به اطلاعیه‌های رسمی از رادیو یا تلویزیون (که نیاز به تجهیزات ساده دارد).</a:t>
                      </a: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اطلاعات</a:t>
                      </a:r>
                      <a:endParaRPr lang="fa-IR" sz="1600" b="1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2355068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در صورت لزوم، در اولویت قرار گرفتن هنگام تخلیه و اطمینان از اینکه آدرس محل اسکان امن (دارای سرویس بهداشتی و نور کافی) به او یادآوری شده است</a:t>
                      </a:r>
                      <a:r>
                        <a:rPr lang="fa-IR" sz="1800" b="1" dirty="0" smtClean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fa-IR" dirty="0" smtClean="0"/>
                        <a:t> </a:t>
                      </a: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همراه داشتن کارت شناسایی و پول نقد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تخلیه اضطراری</a:t>
                      </a:r>
                      <a:endParaRPr lang="fa-IR" sz="1600" b="1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66047795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111411" y="304523"/>
            <a:ext cx="10058400" cy="914677"/>
          </a:xfrm>
        </p:spPr>
        <p:txBody>
          <a:bodyPr>
            <a:noAutofit/>
          </a:bodyPr>
          <a:lstStyle/>
          <a:p>
            <a:pPr algn="r" rtl="1"/>
            <a:r>
              <a:rPr lang="fa-IR" sz="1800" dirty="0">
                <a:cs typeface="B Titr" panose="00000700000000000000" pitchFamily="2" charset="-78"/>
              </a:rPr>
              <a:t>خانم رضایی، ۷۸ ساله، مستقل اما تنها زندگی می‌کند.</a:t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/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تمرکز اصلی: تأمین ارتباط و خودیاری تا زمان رسیدن کمک.</a:t>
            </a:r>
            <a:endParaRPr lang="en-US" sz="1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6692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8580" y="1580280"/>
            <a:ext cx="9268692" cy="2451194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B Titr" panose="00000700000000000000" pitchFamily="2" charset="-78"/>
              </a:rPr>
              <a:t>آموزش راهنمای مراقبت از سالمندان </a:t>
            </a:r>
            <a:b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B Titr" panose="00000700000000000000" pitchFamily="2" charset="-78"/>
              </a:rPr>
              <a:t>در شرایط جنگ و بحران شدید</a:t>
            </a:r>
            <a:b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گروه هدف: مراقبین سلامت</a:t>
            </a:r>
            <a:endParaRPr lang="en-US" sz="36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8407" y="4499187"/>
            <a:ext cx="4449041" cy="117364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1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واحد جوانی جمعیت، سلامت خانواده و مدارس </a:t>
            </a:r>
          </a:p>
          <a:p>
            <a:pPr algn="ctr">
              <a:lnSpc>
                <a:spcPct val="100000"/>
              </a:lnSpc>
            </a:pPr>
            <a:r>
              <a:rPr lang="fa-IR" sz="1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برنامه سلامت سالمندان</a:t>
            </a:r>
          </a:p>
          <a:p>
            <a:pPr algn="ctr">
              <a:lnSpc>
                <a:spcPct val="100000"/>
              </a:lnSpc>
            </a:pPr>
            <a:r>
              <a:rPr lang="fa-IR" sz="1400" b="1" dirty="0" smtClean="0">
                <a:cs typeface="B Nazanin" panose="00000400000000000000" pitchFamily="2" charset="-78"/>
              </a:rPr>
              <a:t>آذرماه 1404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328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04174602"/>
              </p:ext>
            </p:extLst>
          </p:nvPr>
        </p:nvGraphicFramePr>
        <p:xfrm>
          <a:off x="581892" y="1399309"/>
          <a:ext cx="10793030" cy="458867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293017">
                  <a:extLst>
                    <a:ext uri="{9D8B030D-6E8A-4147-A177-3AD203B41FA5}">
                      <a16:colId xmlns:a16="http://schemas.microsoft.com/office/drawing/2014/main" val="2118013300"/>
                    </a:ext>
                  </a:extLst>
                </a:gridCol>
                <a:gridCol w="2500013">
                  <a:extLst>
                    <a:ext uri="{9D8B030D-6E8A-4147-A177-3AD203B41FA5}">
                      <a16:colId xmlns:a16="http://schemas.microsoft.com/office/drawing/2014/main" val="383114991"/>
                    </a:ext>
                  </a:extLst>
                </a:gridCol>
              </a:tblGrid>
              <a:tr h="50477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ضروری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86789952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تأمین کافی داروها برای یک هفته با دقت بسیار بالا در نام و زمان مصرف. داشتن لیست کامل بیماری‌ها و اطلاعات پزشکی در کیف اضطراری.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دارو و درمان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357981050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پایش وضعیت جسمی و روانی (روزانه کنترل فشارخون/قند) توسط مراقب در اولین فرصت. تأمین غذای گرم و مقوی متناسب با بیماری‌های زمینه‌ای (دیابت و فشار خون بالا).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مراقبت جسمی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962994634"/>
                  </a:ext>
                </a:extLst>
              </a:tr>
              <a:tr h="504778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بررسی تهویه یا دسترسی به دارو در صورت وجود مشکلات تنفسی. پیشگیری از کم‌آبی با تأکید بر مصرف منظم آب.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پیشگیری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1421056413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داشتن جعبه کمک‌های اولیه مجهز و ابزارهای خاص بیماری (مانند دستگاه قند خون، انسولین).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تجهیزات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2355068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>
                          <a:effectLst/>
                          <a:cs typeface="B Nazanin" panose="00000400000000000000" pitchFamily="2" charset="-78"/>
                        </a:rPr>
                        <a:t>مراجعه به مراکز خدمات جامع سلامت در اولین فرصت ممکن برای دریافت مراقبت یا مشورت با مراقب سلامت.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خدمات پزشکی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66047795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111411" y="304523"/>
            <a:ext cx="10058400" cy="914677"/>
          </a:xfrm>
        </p:spPr>
        <p:txBody>
          <a:bodyPr>
            <a:noAutofit/>
          </a:bodyPr>
          <a:lstStyle/>
          <a:p>
            <a:pPr algn="r" rtl="1"/>
            <a:r>
              <a:rPr lang="fa-IR" sz="1800" dirty="0">
                <a:cs typeface="B Titr" panose="00000700000000000000" pitchFamily="2" charset="-78"/>
              </a:rPr>
              <a:t> آقای احمدی، ۸۲ ساله، دارای دیابت نوع ۲ و بیماری قلبی.</a:t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/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تمرکز اصلی: پایش علائم حیاتی و جلوگیری از تشدید بیماری‌های مزمن.</a:t>
            </a:r>
            <a:endParaRPr lang="en-US" sz="1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894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067" y="346087"/>
            <a:ext cx="10058400" cy="900823"/>
          </a:xfrm>
        </p:spPr>
        <p:txBody>
          <a:bodyPr>
            <a:noAutofit/>
          </a:bodyPr>
          <a:lstStyle/>
          <a:p>
            <a:pPr algn="r" rtl="1"/>
            <a:r>
              <a:rPr lang="fa-IR" sz="1800" dirty="0">
                <a:cs typeface="B Titr" panose="00000700000000000000" pitchFamily="2" charset="-78"/>
              </a:rPr>
              <a:t>خانم حسینی، ۸۵ ساله، مستعد سردرگمی و فراموشی.</a:t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/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تمرکز اصلی: ایجاد محیط آرام، یادآوری‌های ساده و همراهی فیزیکی.</a:t>
            </a:r>
            <a:endParaRPr lang="en-US" sz="1800" dirty="0"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78383153"/>
              </p:ext>
            </p:extLst>
          </p:nvPr>
        </p:nvGraphicFramePr>
        <p:xfrm>
          <a:off x="581892" y="1399309"/>
          <a:ext cx="10793030" cy="477220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293017">
                  <a:extLst>
                    <a:ext uri="{9D8B030D-6E8A-4147-A177-3AD203B41FA5}">
                      <a16:colId xmlns:a16="http://schemas.microsoft.com/office/drawing/2014/main" val="2118013300"/>
                    </a:ext>
                  </a:extLst>
                </a:gridCol>
                <a:gridCol w="2500013">
                  <a:extLst>
                    <a:ext uri="{9D8B030D-6E8A-4147-A177-3AD203B41FA5}">
                      <a16:colId xmlns:a16="http://schemas.microsoft.com/office/drawing/2014/main" val="383114991"/>
                    </a:ext>
                  </a:extLst>
                </a:gridCol>
              </a:tblGrid>
              <a:tr h="50477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ضروری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86789952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حمایت روانی-عاطفی قوی: صحبت کردن، آرامش‌بخشی، و مشارکت دادن در تصمیم‌ها. اجتناب از رها کردن سالمند در شلوغی یا تنهایی.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>
                          <a:effectLst/>
                          <a:cs typeface="B Titr" panose="00000700000000000000" pitchFamily="2" charset="-78"/>
                        </a:rPr>
                        <a:t>حفاظت روانی</a:t>
                      </a:r>
                      <a:endParaRPr lang="fa-IR" sz="180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357981050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ارائه اطلاعات به زبان ساده و قابل درک درباره وضعیت و مسیر خروج امن. حفظ همراهی سالمند با خانواده یا مراقب در صورت وجود خطر</a:t>
                      </a:r>
                      <a:r>
                        <a:rPr lang="fa-IR" sz="2000" b="1" dirty="0" smtClean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fa-IR" sz="2000" dirty="0" smtClean="0"/>
                        <a:t> ا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ستفاده از جملات کوتاه و تکراری برای انتقال دستورالعمل‌ها </a:t>
                      </a:r>
                      <a:endParaRPr lang="fa-IR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>
                          <a:effectLst/>
                          <a:cs typeface="B Titr" panose="00000700000000000000" pitchFamily="2" charset="-78"/>
                        </a:rPr>
                        <a:t>ارتباط و اطلاعات</a:t>
                      </a:r>
                      <a:endParaRPr lang="fa-IR" sz="180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962994634"/>
                  </a:ext>
                </a:extLst>
              </a:tr>
              <a:tr h="504778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بستن مسیرهای خروج غیرضروری، </a:t>
                      </a:r>
                      <a:r>
                        <a:rPr lang="fa-IR" sz="2000" b="1" dirty="0" smtClean="0">
                          <a:effectLst/>
                          <a:cs typeface="B Nazanin" panose="00000400000000000000" pitchFamily="2" charset="-78"/>
                        </a:rPr>
                        <a:t>انتخاب </a:t>
                      </a:r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محل اسکان امن (بدون پله، نور کافی) و یاد دادن محل سرویس بهداشتی به او.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محیط امن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1421056413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اطمینان از همراه داشتن </a:t>
                      </a:r>
                      <a:r>
                        <a:rPr lang="fa-IR" sz="2000" b="1" dirty="0" smtClean="0">
                          <a:effectLst/>
                          <a:cs typeface="B Nazanin" panose="00000400000000000000" pitchFamily="2" charset="-78"/>
                        </a:rPr>
                        <a:t>سمعک، عینک </a:t>
                      </a:r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اضافی و لوازم کمکی و آموزش استفاده مجدد در صورت جابجایی.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>
                          <a:effectLst/>
                          <a:cs typeface="B Titr" panose="00000700000000000000" pitchFamily="2" charset="-78"/>
                        </a:rPr>
                        <a:t>تجهیزات</a:t>
                      </a:r>
                      <a:endParaRPr lang="fa-IR" sz="180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2355068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>
                          <a:effectLst/>
                          <a:cs typeface="B Nazanin" panose="00000400000000000000" pitchFamily="2" charset="-78"/>
                        </a:rPr>
                        <a:t>جلوگیری از خروج غیرضروری سالمند از منزل و ماندن در مکان امن یا بردن به محل ایمن، و اجتناب از قرار گرفتن کنار پنجره‌ها.</a:t>
                      </a:r>
                    </a:p>
                  </a:txBody>
                  <a:tcPr marL="73589" marR="73589" marT="36795" marB="36795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effectLst/>
                          <a:cs typeface="B Titr" panose="00000700000000000000" pitchFamily="2" charset="-78"/>
                        </a:rPr>
                        <a:t>رفتار</a:t>
                      </a:r>
                      <a:endParaRPr lang="fa-IR" sz="1800" dirty="0">
                        <a:effectLst/>
                        <a:cs typeface="B Titr" panose="00000700000000000000" pitchFamily="2" charset="-78"/>
                      </a:endParaRPr>
                    </a:p>
                  </a:txBody>
                  <a:tcPr marL="73589" marR="73589" marT="36795" marB="36795" anchor="ctr"/>
                </a:tc>
                <a:extLst>
                  <a:ext uri="{0D108BD9-81ED-4DB2-BD59-A6C34878D82A}">
                    <a16:rowId xmlns:a16="http://schemas.microsoft.com/office/drawing/2014/main" val="366047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085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067" y="346087"/>
            <a:ext cx="10058400" cy="900823"/>
          </a:xfrm>
        </p:spPr>
        <p:txBody>
          <a:bodyPr>
            <a:noAutofit/>
          </a:bodyPr>
          <a:lstStyle/>
          <a:p>
            <a:pPr algn="r" rtl="1"/>
            <a:r>
              <a:rPr lang="fa-IR" sz="1800" dirty="0">
                <a:cs typeface="B Titr" panose="00000700000000000000" pitchFamily="2" charset="-78"/>
              </a:rPr>
              <a:t>آقای محمدی، ۷۵ ساله، با مشکل در راه رفتن و نیازمند استفاده از واکر.</a:t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/>
            </a:r>
            <a:br>
              <a:rPr lang="fa-IR" sz="18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تمرکز اصلی: جابجایی ایمن، پیشگیری از سقوط، و دسترسی به تجهیزات کمکی.</a:t>
            </a:r>
            <a:endParaRPr lang="en-US" sz="1800" dirty="0"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00767330"/>
              </p:ext>
            </p:extLst>
          </p:nvPr>
        </p:nvGraphicFramePr>
        <p:xfrm>
          <a:off x="581892" y="1399309"/>
          <a:ext cx="10793030" cy="512618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8293017">
                  <a:extLst>
                    <a:ext uri="{9D8B030D-6E8A-4147-A177-3AD203B41FA5}">
                      <a16:colId xmlns:a16="http://schemas.microsoft.com/office/drawing/2014/main" val="2118013300"/>
                    </a:ext>
                  </a:extLst>
                </a:gridCol>
                <a:gridCol w="2500013">
                  <a:extLst>
                    <a:ext uri="{9D8B030D-6E8A-4147-A177-3AD203B41FA5}">
                      <a16:colId xmlns:a16="http://schemas.microsoft.com/office/drawing/2014/main" val="383114991"/>
                    </a:ext>
                  </a:extLst>
                </a:gridCol>
              </a:tblGrid>
              <a:tr h="504778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ضروری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74745" marR="74745" marT="37372" marB="37372" anchor="ctr"/>
                </a:tc>
                <a:extLst>
                  <a:ext uri="{0D108BD9-81ED-4DB2-BD59-A6C34878D82A}">
                    <a16:rowId xmlns:a16="http://schemas.microsoft.com/office/drawing/2014/main" val="386789952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effectLst/>
                          <a:cs typeface="B Nazanin" panose="00000400000000000000" pitchFamily="2" charset="-78"/>
                        </a:rPr>
                        <a:t>اطمینان از حضور فردی برای کمک به جابجایی و پشتیبانی یا استفاده از ویلچر. آموزش به سالمند برای استفاده از وسایل کمکی (واکر) و اطمینان از در دسترس بودن آن‌ها.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7145" marR="87145" marT="43573" marB="43573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تجهیزات و دسترسی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87145" marR="87145" marT="43573" marB="43573" anchor="ctr"/>
                </a:tc>
                <a:extLst>
                  <a:ext uri="{0D108BD9-81ED-4DB2-BD59-A6C34878D82A}">
                    <a16:rowId xmlns:a16="http://schemas.microsoft.com/office/drawing/2014/main" val="3357981050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effectLst/>
                          <a:cs typeface="B Nazanin" panose="00000400000000000000" pitchFamily="2" charset="-78"/>
                        </a:rPr>
                        <a:t>دور کردن اشیاء سنگین و خطرناک از مسیر خروج. مناسب‌سازی منزل برای جلوگیری از افتادن (حذف یا تثبیت قالیچه‌ها، وصل کردن دستگیره). انتخاب محل اسکان امن بدون پله.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7145" marR="87145" marT="43573" marB="43573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محیط امن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87145" marR="87145" marT="43573" marB="43573" anchor="ctr"/>
                </a:tc>
                <a:extLst>
                  <a:ext uri="{0D108BD9-81ED-4DB2-BD59-A6C34878D82A}">
                    <a16:rowId xmlns:a16="http://schemas.microsoft.com/office/drawing/2014/main" val="3962994634"/>
                  </a:ext>
                </a:extLst>
              </a:tr>
              <a:tr h="504778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effectLst/>
                          <a:cs typeface="B Nazanin" panose="00000400000000000000" pitchFamily="2" charset="-78"/>
                        </a:rPr>
                        <a:t>اطمینان </a:t>
                      </a:r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از در </a:t>
                      </a:r>
                      <a:r>
                        <a:rPr lang="fa-IR" sz="1800" b="1" kern="1200" dirty="0">
                          <a:effectLst/>
                          <a:cs typeface="B Nazanin" panose="00000400000000000000" pitchFamily="2" charset="-78"/>
                        </a:rPr>
                        <a:t>اولويت قرار گرفتن هنگام تخلیه اضطراری.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7145" marR="87145" marT="43573" marB="43573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تخلیه اضطراری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87145" marR="87145" marT="43573" marB="43573" anchor="ctr"/>
                </a:tc>
                <a:extLst>
                  <a:ext uri="{0D108BD9-81ED-4DB2-BD59-A6C34878D82A}">
                    <a16:rowId xmlns:a16="http://schemas.microsoft.com/office/drawing/2014/main" val="1421056413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effectLst/>
                          <a:cs typeface="B Nazanin" panose="00000400000000000000" pitchFamily="2" charset="-78"/>
                        </a:rPr>
                        <a:t>حمل کیف سبک و کوچک یا قرار دادن آن در محلی که سالمند بتواند بدون نیاز به خم شدن زیاد به آن دسترسی داشته باشد.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7145" marR="87145" marT="43573" marB="43573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کیف اضطراری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87145" marR="87145" marT="43573" marB="43573" anchor="ctr"/>
                </a:tc>
                <a:extLst>
                  <a:ext uri="{0D108BD9-81ED-4DB2-BD59-A6C34878D82A}">
                    <a16:rowId xmlns:a16="http://schemas.microsoft.com/office/drawing/2014/main" val="23550685"/>
                  </a:ext>
                </a:extLst>
              </a:tr>
              <a:tr h="865416"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آموزش خودمراقبتی به سالمند مستقل، اما نظارت بر او برای توجه به علایم ناراحتی، ضعف یا گیجی توسط مراقب.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7145" marR="87145" marT="43573" marB="43573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effectLst/>
                          <a:cs typeface="B Titr" panose="00000700000000000000" pitchFamily="2" charset="-78"/>
                        </a:rPr>
                        <a:t>خودمراقبتی</a:t>
                      </a:r>
                      <a:endParaRPr lang="fa-IR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87145" marR="87145" marT="43573" marB="43573" anchor="ctr"/>
                </a:tc>
                <a:extLst>
                  <a:ext uri="{0D108BD9-81ED-4DB2-BD59-A6C34878D82A}">
                    <a16:rowId xmlns:a16="http://schemas.microsoft.com/office/drawing/2014/main" val="366047795"/>
                  </a:ext>
                </a:extLst>
              </a:tr>
              <a:tr h="654961">
                <a:tc>
                  <a:txBody>
                    <a:bodyPr/>
                    <a:lstStyle/>
                    <a:p>
                      <a:pPr algn="r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اطمینان از دسترسی به دستمال مرطوب و مواد ضدعفونی کننده، زیرا ممکن است امکان استفاده از سرویس بهداشتی در محل اسکان موقت دشوار باشد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 smtClean="0">
                          <a:effectLst/>
                          <a:cs typeface="B Titr" panose="00000700000000000000" pitchFamily="2" charset="-78"/>
                        </a:rPr>
                        <a:t>بهداشت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119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761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82782" y="817419"/>
            <a:ext cx="10394707" cy="4946071"/>
          </a:xfrm>
        </p:spPr>
        <p:txBody>
          <a:bodyPr>
            <a:noAutofit/>
          </a:bodyPr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به یاد داشته باشیم حضور و تجربه سالمندان در جنگ </a:t>
            </a:r>
            <a:endParaRPr lang="fa-IR" sz="3200" b="1" dirty="0" smtClean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32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یاریگر </a:t>
            </a: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و امید بخش است</a:t>
            </a:r>
            <a:r>
              <a:rPr lang="fa-IR" sz="32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.</a:t>
            </a:r>
          </a:p>
          <a:p>
            <a:pPr marL="0" indent="0" algn="ctr" rtl="1">
              <a:lnSpc>
                <a:spcPct val="150000"/>
              </a:lnSpc>
              <a:buNone/>
            </a:pPr>
            <a:endParaRPr lang="fa-IR" sz="32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3200" b="1" dirty="0">
                <a:cs typeface="B Titr" panose="00000700000000000000" pitchFamily="2" charset="-78"/>
              </a:rPr>
              <a:t>شاید او بهترین فرد </a:t>
            </a:r>
            <a:endParaRPr lang="fa-IR" sz="3200" b="1" dirty="0" smtClean="0">
              <a:cs typeface="B Titr" panose="00000700000000000000" pitchFamily="2" charset="-78"/>
            </a:endParaRP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sz="3200" b="1" dirty="0" smtClean="0">
                <a:cs typeface="B Titr" panose="00000700000000000000" pitchFamily="2" charset="-78"/>
              </a:rPr>
              <a:t>برای </a:t>
            </a:r>
            <a:r>
              <a:rPr lang="fa-IR" sz="3200" b="1" dirty="0">
                <a:cs typeface="B Titr" panose="00000700000000000000" pitchFamily="2" charset="-78"/>
              </a:rPr>
              <a:t>بازیابی آرامش و کاستن از تنش ها و خستگی های تان </a:t>
            </a:r>
            <a:r>
              <a:rPr lang="fa-IR" sz="3200" b="1" dirty="0" smtClean="0">
                <a:cs typeface="B Titr" panose="00000700000000000000" pitchFamily="2" charset="-78"/>
              </a:rPr>
              <a:t>باشد.</a:t>
            </a:r>
            <a:r>
              <a:rPr lang="fa-IR" sz="3200" dirty="0" smtClean="0">
                <a:cs typeface="B Titr" panose="00000700000000000000" pitchFamily="2" charset="-78"/>
              </a:rPr>
              <a:t> </a:t>
            </a:r>
            <a:r>
              <a:rPr lang="fa-IR" sz="3200" dirty="0">
                <a:cs typeface="B Titr" panose="00000700000000000000" pitchFamily="2" charset="-78"/>
              </a:rPr>
              <a:t/>
            </a:r>
            <a:br>
              <a:rPr lang="fa-IR" sz="3200" dirty="0">
                <a:cs typeface="B Titr" panose="00000700000000000000" pitchFamily="2" charset="-78"/>
              </a:rPr>
            </a:b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67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799" y="109903"/>
            <a:ext cx="10058400" cy="901477"/>
          </a:xfrm>
        </p:spPr>
        <p:txBody>
          <a:bodyPr/>
          <a:lstStyle/>
          <a:p>
            <a:pPr algn="ctr" rtl="1"/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مقدمه 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60217" y="900544"/>
            <a:ext cx="11471564" cy="5292438"/>
          </a:xfrm>
        </p:spPr>
        <p:txBody>
          <a:bodyPr>
            <a:normAutofit fontScale="92500" lnSpcReduction="20000"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حملات اخیر به کشور عزیزمان یک بحران شدید است که بر سلامت روان فردی و سلامت اجتماعی جامعه تأثیر می گذارد در </a:t>
            </a:r>
            <a:r>
              <a:rPr lang="fa-IR" b="1" dirty="0" smtClean="0">
                <a:cs typeface="B Nazanin" panose="00000400000000000000" pitchFamily="2" charset="-78"/>
              </a:rPr>
              <a:t>چنین شرایطی</a:t>
            </a:r>
            <a:r>
              <a:rPr lang="fa-IR" b="1" dirty="0">
                <a:cs typeface="B Nazanin" panose="00000400000000000000" pitchFamily="2" charset="-78"/>
              </a:rPr>
              <a:t>، پذیرش هیجانات، حفظ ارتباطات اجتماعی، مدیریت اطلاعات و حمایت از کودکان، سالمندان، بیماران، توان یابان و </a:t>
            </a:r>
            <a:r>
              <a:rPr lang="fa-IR" b="1" dirty="0" smtClean="0">
                <a:cs typeface="B Nazanin" panose="00000400000000000000" pitchFamily="2" charset="-78"/>
              </a:rPr>
              <a:t>آسیب دیدگان</a:t>
            </a:r>
            <a:r>
              <a:rPr lang="fa-IR" b="1" dirty="0">
                <a:cs typeface="B Nazanin" panose="00000400000000000000" pitchFamily="2" charset="-78"/>
              </a:rPr>
              <a:t>، نقش مهمی در کاهش آسیب های روانی دارد.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Nazanin" panose="00000400000000000000" pitchFamily="2" charset="-78"/>
              </a:rPr>
              <a:t>سالمندان در </a:t>
            </a:r>
            <a:r>
              <a:rPr lang="fa-IR" b="1" dirty="0">
                <a:cs typeface="B Nazanin" panose="00000400000000000000" pitchFamily="2" charset="-78"/>
              </a:rPr>
              <a:t>شرایط </a:t>
            </a:r>
            <a:r>
              <a:rPr lang="fa-IR" b="1" dirty="0" smtClean="0">
                <a:cs typeface="B Nazanin" panose="00000400000000000000" pitchFamily="2" charset="-78"/>
              </a:rPr>
              <a:t>بحرانی و مناطق </a:t>
            </a:r>
            <a:r>
              <a:rPr lang="fa-IR" b="1" dirty="0">
                <a:cs typeface="B Nazanin" panose="00000400000000000000" pitchFamily="2" charset="-78"/>
              </a:rPr>
              <a:t>جنگی با خطرات و آسیب های بیشتری، از جمله مشکلات جسمی، روانی و اجتماعی-اقتصادی، </a:t>
            </a:r>
            <a:r>
              <a:rPr lang="fa-IR" b="1" dirty="0" smtClean="0">
                <a:cs typeface="B Nazanin" panose="00000400000000000000" pitchFamily="2" charset="-78"/>
              </a:rPr>
              <a:t>دسترسی محدود </a:t>
            </a:r>
            <a:r>
              <a:rPr lang="fa-IR" b="1" dirty="0">
                <a:cs typeface="B Nazanin" panose="00000400000000000000" pitchFamily="2" charset="-78"/>
              </a:rPr>
              <a:t>به خدمات بهداشتی و دارویی مواجه </a:t>
            </a:r>
            <a:r>
              <a:rPr lang="fa-IR" b="1" dirty="0" smtClean="0">
                <a:cs typeface="B Nazanin" panose="00000400000000000000" pitchFamily="2" charset="-78"/>
              </a:rPr>
              <a:t>هستند و این موارد سالمند را  بیشتر </a:t>
            </a:r>
            <a:r>
              <a:rPr lang="fa-IR" b="1" dirty="0">
                <a:cs typeface="B Nazanin" panose="00000400000000000000" pitchFamily="2" charset="-78"/>
              </a:rPr>
              <a:t>به </a:t>
            </a:r>
            <a:r>
              <a:rPr lang="fa-IR" b="1" dirty="0" smtClean="0">
                <a:cs typeface="B Nazanin" panose="00000400000000000000" pitchFamily="2" charset="-78"/>
              </a:rPr>
              <a:t>اطرافیان  وابسته و مستعد </a:t>
            </a:r>
            <a:r>
              <a:rPr lang="fa-IR" b="1" dirty="0">
                <a:cs typeface="B Nazanin" panose="00000400000000000000" pitchFamily="2" charset="-78"/>
              </a:rPr>
              <a:t>تجربه </a:t>
            </a:r>
            <a:r>
              <a:rPr lang="fa-IR" b="1" dirty="0" smtClean="0">
                <a:cs typeface="B Nazanin" panose="00000400000000000000" pitchFamily="2" charset="-78"/>
              </a:rPr>
              <a:t>اضطراب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 smtClean="0">
                <a:cs typeface="B Nazanin" panose="00000400000000000000" pitchFamily="2" charset="-78"/>
              </a:rPr>
              <a:t>نگرانی شدید می نماید.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Nazanin" panose="00000400000000000000" pitchFamily="2" charset="-78"/>
              </a:rPr>
              <a:t>از </a:t>
            </a:r>
            <a:r>
              <a:rPr lang="fa-IR" b="1" dirty="0">
                <a:cs typeface="B Nazanin" panose="00000400000000000000" pitchFamily="2" charset="-78"/>
              </a:rPr>
              <a:t>سوی دیگر احساس اضطراب، تنهایی، بی پناهی و از دست دادن </a:t>
            </a:r>
            <a:r>
              <a:rPr lang="fa-IR" b="1" dirty="0" smtClean="0">
                <a:cs typeface="B Nazanin" panose="00000400000000000000" pitchFamily="2" charset="-78"/>
              </a:rPr>
              <a:t>عزیزان می </a:t>
            </a:r>
            <a:r>
              <a:rPr lang="fa-IR" b="1" dirty="0">
                <a:cs typeface="B Nazanin" panose="00000400000000000000" pitchFamily="2" charset="-78"/>
              </a:rPr>
              <a:t>تواند منجر به </a:t>
            </a:r>
            <a:r>
              <a:rPr lang="fa-IR" b="1" dirty="0" smtClean="0">
                <a:cs typeface="B Nazanin" panose="00000400000000000000" pitchFamily="2" charset="-78"/>
              </a:rPr>
              <a:t>افسردگی </a:t>
            </a:r>
            <a:r>
              <a:rPr lang="fa-IR" b="1" dirty="0">
                <a:cs typeface="B Nazanin" panose="00000400000000000000" pitchFamily="2" charset="-78"/>
              </a:rPr>
              <a:t>و کاهش انگیزه زندگی در سالمندان گردد. به عبارت دیگر مراقبت از سالمندان در زمان جنگ </a:t>
            </a:r>
            <a:r>
              <a:rPr lang="fa-IR" b="1" dirty="0" smtClean="0">
                <a:cs typeface="B Nazanin" panose="00000400000000000000" pitchFamily="2" charset="-78"/>
              </a:rPr>
              <a:t>نه فقط </a:t>
            </a:r>
            <a:r>
              <a:rPr lang="fa-IR" b="1" dirty="0">
                <a:cs typeface="B Nazanin" panose="00000400000000000000" pitchFamily="2" charset="-78"/>
              </a:rPr>
              <a:t>یک وظیفه انسانی بلکه یک ضرورت اجتماعی و اخلاقی است.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Nazanin" panose="00000400000000000000" pitchFamily="2" charset="-78"/>
              </a:rPr>
              <a:t>واقعیت </a:t>
            </a:r>
            <a:r>
              <a:rPr lang="fa-IR" b="1" dirty="0">
                <a:cs typeface="B Nazanin" panose="00000400000000000000" pitchFamily="2" charset="-78"/>
              </a:rPr>
              <a:t>این است که سالمندان اغلب نادیده گرفته </a:t>
            </a:r>
            <a:r>
              <a:rPr lang="fa-IR" b="1" dirty="0" smtClean="0">
                <a:cs typeface="B Nazanin" panose="00000400000000000000" pitchFamily="2" charset="-78"/>
              </a:rPr>
              <a:t>می شوند و </a:t>
            </a:r>
            <a:r>
              <a:rPr lang="fa-IR" b="1" dirty="0">
                <a:cs typeface="B Nazanin" panose="00000400000000000000" pitchFamily="2" charset="-78"/>
              </a:rPr>
              <a:t>در طول جنگ و پس از آن با چالشهای قابل توجهی روبرو </a:t>
            </a:r>
            <a:r>
              <a:rPr lang="fa-IR" b="1" dirty="0" smtClean="0">
                <a:cs typeface="B Nazanin" panose="00000400000000000000" pitchFamily="2" charset="-78"/>
              </a:rPr>
              <a:t>می شوند</a:t>
            </a:r>
            <a:r>
              <a:rPr lang="fa-IR" b="1" dirty="0">
                <a:cs typeface="B Nazanin" panose="00000400000000000000" pitchFamily="2" charset="-78"/>
              </a:rPr>
              <a:t>.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749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00647" y="1575773"/>
            <a:ext cx="439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entury Gothic" panose="020B0502020202020204"/>
                <a:ea typeface="+mj-ea"/>
                <a:cs typeface="B Titr" panose="00000700000000000000" pitchFamily="2" charset="-78"/>
              </a:rPr>
              <a:t>خانم رضایی، ۷۸ ساله، مستقل اما تنها زندگی می‌کند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750817" y="2907450"/>
            <a:ext cx="4942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entury Gothic" panose="020B0502020202020204"/>
                <a:ea typeface="+mj-ea"/>
                <a:cs typeface="B Titr" panose="00000700000000000000" pitchFamily="2" charset="-78"/>
              </a:rPr>
              <a:t>آقای احمدی، ۸۲ ساله، دارای دیابت نوع ۲ و بیماری قلبی.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988864" y="4038417"/>
            <a:ext cx="4466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entury Gothic" panose="020B0502020202020204"/>
                <a:ea typeface="+mj-ea"/>
                <a:cs typeface="B Titr" panose="00000700000000000000" pitchFamily="2" charset="-78"/>
              </a:rPr>
              <a:t>خانم حسینی، ۸۵ ساله، مستعد سردرگمی و فراموشی.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47340" y="5201472"/>
            <a:ext cx="5945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entury Gothic" panose="020B0502020202020204"/>
                <a:ea typeface="+mj-ea"/>
                <a:cs typeface="B Titr" panose="00000700000000000000" pitchFamily="2" charset="-78"/>
              </a:rPr>
              <a:t>آقای محمدی، ۷۵ ساله، با مشکل در راه رفتن و نیازمند استفاده از واکر.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45678" y="725269"/>
            <a:ext cx="3609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تمرکز اصلی :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26473" y="277091"/>
            <a:ext cx="11166764" cy="6026727"/>
          </a:xfrm>
        </p:spPr>
        <p:txBody>
          <a:bodyPr>
            <a:normAutofit fontScale="77500" lnSpcReduction="20000"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برخی </a:t>
            </a: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از چالش های پیش روی </a:t>
            </a: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سالمندان </a:t>
            </a: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در </a:t>
            </a: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زمان جنگ </a:t>
            </a: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عبارتند از: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افزایش آسیب پذیری</a:t>
            </a:r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b="1" dirty="0">
                <a:cs typeface="B Nazanin" panose="00000400000000000000" pitchFamily="2" charset="-78"/>
              </a:rPr>
              <a:t>سالمندان تحرک کمتری دارند و این </a:t>
            </a:r>
            <a:r>
              <a:rPr lang="fa-IR" b="1" dirty="0" smtClean="0">
                <a:cs typeface="B Nazanin" panose="00000400000000000000" pitchFamily="2" charset="-78"/>
              </a:rPr>
              <a:t>امرآنها </a:t>
            </a:r>
            <a:r>
              <a:rPr lang="fa-IR" b="1" dirty="0">
                <a:cs typeface="B Nazanin" panose="00000400000000000000" pitchFamily="2" charset="-78"/>
              </a:rPr>
              <a:t>را بیشتر در معرض خشونت و آوارگی قرار </a:t>
            </a:r>
            <a:r>
              <a:rPr lang="fa-IR" b="1" dirty="0" smtClean="0">
                <a:cs typeface="B Nazanin" panose="00000400000000000000" pitchFamily="2" charset="-78"/>
              </a:rPr>
              <a:t>می دهد. 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از دست دادن سیستمهای حمایتی: </a:t>
            </a:r>
            <a:r>
              <a:rPr lang="fa-IR" b="1" dirty="0">
                <a:cs typeface="B Nazanin" panose="00000400000000000000" pitchFamily="2" charset="-78"/>
              </a:rPr>
              <a:t>ساختارهای خانواده </a:t>
            </a:r>
            <a:r>
              <a:rPr lang="fa-IR" b="1" dirty="0" smtClean="0">
                <a:cs typeface="B Nazanin" panose="00000400000000000000" pitchFamily="2" charset="-78"/>
              </a:rPr>
              <a:t>می تواند </a:t>
            </a:r>
            <a:r>
              <a:rPr lang="fa-IR" b="1" dirty="0">
                <a:cs typeface="B Nazanin" panose="00000400000000000000" pitchFamily="2" charset="-78"/>
              </a:rPr>
              <a:t>مختل شود و سالمندان را منزوی و بدون </a:t>
            </a:r>
            <a:r>
              <a:rPr lang="fa-IR" b="1" dirty="0" smtClean="0">
                <a:cs typeface="B Nazanin" panose="00000400000000000000" pitchFamily="2" charset="-78"/>
              </a:rPr>
              <a:t>مراقبتهای لازم </a:t>
            </a:r>
            <a:r>
              <a:rPr lang="fa-IR" b="1" dirty="0">
                <a:cs typeface="B Nazanin" panose="00000400000000000000" pitchFamily="2" charset="-78"/>
              </a:rPr>
              <a:t>رها کند.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1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دشواری </a:t>
            </a: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در سازگاری: </a:t>
            </a:r>
            <a:r>
              <a:rPr lang="fa-IR" b="1" dirty="0">
                <a:cs typeface="B Nazanin" panose="00000400000000000000" pitchFamily="2" charset="-78"/>
              </a:rPr>
              <a:t>افراد مسن ممکن است برای سازگاری با محیطهای جدید و دسترسی به خدمات ضروری </a:t>
            </a:r>
            <a:r>
              <a:rPr lang="fa-IR" b="1" dirty="0" smtClean="0">
                <a:cs typeface="B Nazanin" panose="00000400000000000000" pitchFamily="2" charset="-78"/>
              </a:rPr>
              <a:t>مانند مراقبتهای </a:t>
            </a:r>
            <a:r>
              <a:rPr lang="fa-IR" b="1" dirty="0">
                <a:cs typeface="B Nazanin" panose="00000400000000000000" pitchFamily="2" charset="-78"/>
              </a:rPr>
              <a:t>بهداشتی و حمایت اجتماعی با مشکل مواجه شوند.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1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تأثیرات </a:t>
            </a: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سلامت روان: </a:t>
            </a:r>
            <a:r>
              <a:rPr lang="fa-IR" b="1" dirty="0" smtClean="0">
                <a:cs typeface="B Nazanin" panose="00000400000000000000" pitchFamily="2" charset="-78"/>
              </a:rPr>
              <a:t>آسیب های </a:t>
            </a:r>
            <a:r>
              <a:rPr lang="fa-IR" b="1" dirty="0">
                <a:cs typeface="B Nazanin" panose="00000400000000000000" pitchFamily="2" charset="-78"/>
              </a:rPr>
              <a:t>ناشی از جنگ میتواند اثرات </a:t>
            </a:r>
            <a:r>
              <a:rPr lang="fa-IR" b="1" dirty="0" smtClean="0">
                <a:cs typeface="B Nazanin" panose="00000400000000000000" pitchFamily="2" charset="-78"/>
              </a:rPr>
              <a:t>طولانی مدتی </a:t>
            </a:r>
            <a:r>
              <a:rPr lang="fa-IR" b="1" dirty="0">
                <a:cs typeface="B Nazanin" panose="00000400000000000000" pitchFamily="2" charset="-78"/>
              </a:rPr>
              <a:t>بر سلامت روان سالمندان داشته باشد </a:t>
            </a:r>
            <a:r>
              <a:rPr lang="fa-IR" b="1" dirty="0" smtClean="0">
                <a:cs typeface="B Nazanin" panose="00000400000000000000" pitchFamily="2" charset="-78"/>
              </a:rPr>
              <a:t>و منجر </a:t>
            </a:r>
            <a:r>
              <a:rPr lang="fa-IR" b="1" dirty="0">
                <a:cs typeface="B Nazanin" panose="00000400000000000000" pitchFamily="2" charset="-78"/>
              </a:rPr>
              <a:t>به شرایطی مانند اختلال استرس پس از سانحه </a:t>
            </a:r>
            <a:r>
              <a:rPr lang="fa-IR" b="1" dirty="0" smtClean="0">
                <a:cs typeface="B Nazanin" panose="00000400000000000000" pitchFamily="2" charset="-78"/>
              </a:rPr>
              <a:t>(</a:t>
            </a:r>
            <a:r>
              <a:rPr lang="en-US" b="1" dirty="0">
                <a:cs typeface="B Nazanin" panose="00000400000000000000" pitchFamily="2" charset="-78"/>
              </a:rPr>
              <a:t>PTSD</a:t>
            </a:r>
            <a:r>
              <a:rPr lang="fa-IR" b="1" dirty="0" smtClean="0">
                <a:cs typeface="B Nazanin" panose="00000400000000000000" pitchFamily="2" charset="-78"/>
              </a:rPr>
              <a:t> ) و </a:t>
            </a:r>
            <a:r>
              <a:rPr lang="fa-IR" b="1" dirty="0">
                <a:cs typeface="B Nazanin" panose="00000400000000000000" pitchFamily="2" charset="-78"/>
              </a:rPr>
              <a:t>افسردگی شود.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1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غفلت </a:t>
            </a: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در </a:t>
            </a:r>
            <a:r>
              <a:rPr lang="fa-IR" sz="21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کمک رسانی</a:t>
            </a: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b="1" dirty="0">
                <a:cs typeface="B Nazanin" panose="00000400000000000000" pitchFamily="2" charset="-78"/>
              </a:rPr>
              <a:t>ارائه کمک و حمایت از نیازهای خاص سالمندان اغلب نادیده گرفته می </a:t>
            </a:r>
            <a:r>
              <a:rPr lang="fa-IR" b="1" dirty="0" smtClean="0">
                <a:cs typeface="B Nazanin" panose="00000400000000000000" pitchFamily="2" charset="-78"/>
              </a:rPr>
              <a:t>شود.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1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چالشهای </a:t>
            </a:r>
            <a:r>
              <a:rPr lang="fa-IR" sz="2100" b="1" dirty="0">
                <a:solidFill>
                  <a:srgbClr val="7030A0"/>
                </a:solidFill>
                <a:cs typeface="B Titr" panose="00000700000000000000" pitchFamily="2" charset="-78"/>
              </a:rPr>
              <a:t>سلامت: </a:t>
            </a:r>
            <a:r>
              <a:rPr lang="fa-IR" b="1" dirty="0">
                <a:cs typeface="B Nazanin" panose="00000400000000000000" pitchFamily="2" charset="-78"/>
              </a:rPr>
              <a:t>اختلال در سیستمهای مراقبتهای بهداشتی </a:t>
            </a:r>
            <a:r>
              <a:rPr lang="fa-IR" b="1" dirty="0" smtClean="0">
                <a:cs typeface="B Nazanin" panose="00000400000000000000" pitchFamily="2" charset="-78"/>
              </a:rPr>
              <a:t>می تواند </a:t>
            </a:r>
            <a:r>
              <a:rPr lang="fa-IR" b="1" dirty="0">
                <a:cs typeface="B Nazanin" panose="00000400000000000000" pitchFamily="2" charset="-78"/>
              </a:rPr>
              <a:t>مشکلات سلامت موجود را تشدید کرده </a:t>
            </a:r>
            <a:r>
              <a:rPr lang="fa-IR" b="1" dirty="0" smtClean="0">
                <a:cs typeface="B Nazanin" panose="00000400000000000000" pitchFamily="2" charset="-78"/>
              </a:rPr>
              <a:t>و مشکلات </a:t>
            </a:r>
            <a:r>
              <a:rPr lang="fa-IR" b="1" dirty="0">
                <a:cs typeface="B Nazanin" panose="00000400000000000000" pitchFamily="2" charset="-78"/>
              </a:rPr>
              <a:t>جدیدی ایجاد </a:t>
            </a:r>
            <a:r>
              <a:rPr lang="fa-IR" b="1" dirty="0" smtClean="0">
                <a:cs typeface="B Nazanin" panose="00000400000000000000" pitchFamily="2" charset="-78"/>
              </a:rPr>
              <a:t>کند </a:t>
            </a:r>
            <a:r>
              <a:rPr lang="fa-IR" b="1" dirty="0">
                <a:cs typeface="B Nazanin" panose="00000400000000000000" pitchFamily="2" charset="-78"/>
              </a:rPr>
              <a:t>(</a:t>
            </a:r>
            <a:r>
              <a:rPr lang="fa-IR" b="1" dirty="0" smtClean="0">
                <a:cs typeface="B Nazanin" panose="00000400000000000000" pitchFamily="2" charset="-78"/>
              </a:rPr>
              <a:t>به ویژه </a:t>
            </a:r>
            <a:r>
              <a:rPr lang="fa-IR" b="1" dirty="0">
                <a:cs typeface="B Nazanin" panose="00000400000000000000" pitchFamily="2" charset="-78"/>
              </a:rPr>
              <a:t>برای افراد مبتلا به بیماریهای مزمن). بسیاری از سالمندان به دلیل کمبود تحرک یا </a:t>
            </a:r>
            <a:r>
              <a:rPr lang="fa-IR" b="1" dirty="0" smtClean="0">
                <a:cs typeface="B Nazanin" panose="00000400000000000000" pitchFamily="2" charset="-78"/>
              </a:rPr>
              <a:t>به دلیل </a:t>
            </a:r>
            <a:r>
              <a:rPr lang="fa-IR" b="1" dirty="0">
                <a:cs typeface="B Nazanin" panose="00000400000000000000" pitchFamily="2" charset="-78"/>
              </a:rPr>
              <a:t>اینکه تصمیم به ترک </a:t>
            </a:r>
            <a:r>
              <a:rPr lang="fa-IR" b="1" dirty="0" smtClean="0">
                <a:cs typeface="B Nazanin" panose="00000400000000000000" pitchFamily="2" charset="-78"/>
              </a:rPr>
              <a:t>خانه های </a:t>
            </a:r>
            <a:r>
              <a:rPr lang="fa-IR" b="1" dirty="0">
                <a:cs typeface="B Nazanin" panose="00000400000000000000" pitchFamily="2" charset="-78"/>
              </a:rPr>
              <a:t>خود </a:t>
            </a:r>
            <a:r>
              <a:rPr lang="fa-IR" b="1" dirty="0" smtClean="0">
                <a:cs typeface="B Nazanin" panose="00000400000000000000" pitchFamily="2" charset="-78"/>
              </a:rPr>
              <a:t>نمی گیرند</a:t>
            </a:r>
            <a:r>
              <a:rPr lang="fa-IR" b="1" dirty="0">
                <a:cs typeface="B Nazanin" panose="00000400000000000000" pitchFamily="2" charset="-78"/>
              </a:rPr>
              <a:t>، در مناطق جنگی رها </a:t>
            </a:r>
            <a:r>
              <a:rPr lang="fa-IR" b="1" dirty="0" smtClean="0">
                <a:cs typeface="B Nazanin" panose="00000400000000000000" pitchFamily="2" charset="-78"/>
              </a:rPr>
              <a:t>می شوند.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445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692727"/>
            <a:ext cx="10394707" cy="5320145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برای رسیدگی به نیازهای سالمندان در زمان جنگ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باید سیاستهایی برای رسیدگی به نیازهای خاص سالمندان در مناطق جنگی، از جمله دسترسی به تخلیه ایمن، مراقبتهای بهداشتی، خدمات سلامت روان و حمایت اجتماعی اتخاذ گردد. رسیدگی به این نیازها باید چند بعدی و هماهنگ باشد و در قالب محورهای زیر قابل تبیین است</a:t>
            </a:r>
            <a:r>
              <a:rPr lang="fa-IR" b="1" dirty="0" smtClean="0">
                <a:cs typeface="B Nazanin" panose="00000400000000000000" pitchFamily="2" charset="-78"/>
              </a:rPr>
              <a:t>: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محور </a:t>
            </a:r>
            <a:r>
              <a:rPr lang="fa-IR" b="1" dirty="0">
                <a:cs typeface="B Nazanin" panose="00000400000000000000" pitchFamily="2" charset="-78"/>
              </a:rPr>
              <a:t>ایمنی و پناهگاه 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محور </a:t>
            </a:r>
            <a:r>
              <a:rPr lang="fa-IR" b="1" dirty="0">
                <a:cs typeface="B Nazanin" panose="00000400000000000000" pitchFamily="2" charset="-78"/>
              </a:rPr>
              <a:t>سلامت و درمان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محور </a:t>
            </a:r>
            <a:r>
              <a:rPr lang="fa-IR" b="1" dirty="0">
                <a:cs typeface="B Nazanin" panose="00000400000000000000" pitchFamily="2" charset="-78"/>
              </a:rPr>
              <a:t>تغذیه و نیاز های اساسی 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محور </a:t>
            </a:r>
            <a:r>
              <a:rPr lang="fa-IR" b="1" dirty="0">
                <a:cs typeface="B Nazanin" panose="00000400000000000000" pitchFamily="2" charset="-78"/>
              </a:rPr>
              <a:t>حمایت روانی و اجتماعی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محور </a:t>
            </a:r>
            <a:r>
              <a:rPr lang="fa-IR" b="1" dirty="0">
                <a:cs typeface="B Nazanin" panose="00000400000000000000" pitchFamily="2" charset="-78"/>
              </a:rPr>
              <a:t>مدیریت و هماهنگی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470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82782" y="581891"/>
            <a:ext cx="10394707" cy="5320145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راهنمای اقدامات لازم برای حفظ سلامت سالمندان در جنگ و بحران </a:t>
            </a: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شدید: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fa-IR" sz="24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>
                <a:cs typeface="B Titr" panose="00000700000000000000" pitchFamily="2" charset="-78"/>
              </a:rPr>
              <a:t>ا. </a:t>
            </a:r>
            <a:r>
              <a:rPr lang="fa-IR" b="1" dirty="0" smtClean="0">
                <a:cs typeface="B Titr" panose="00000700000000000000" pitchFamily="2" charset="-78"/>
              </a:rPr>
              <a:t>توصیه هایی برای سلامت روان سالمندان در شرایط جنگ و بحران شدید ویژه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سالمندان </a:t>
            </a:r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مستقل و خانواده/ مراقبین سالمندان غیر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مستقل</a:t>
            </a:r>
            <a:endParaRPr lang="fa-IR" sz="1800" b="1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Titr" panose="00000700000000000000" pitchFamily="2" charset="-78"/>
              </a:rPr>
              <a:t>2</a:t>
            </a:r>
            <a:r>
              <a:rPr lang="fa-IR" b="1" dirty="0">
                <a:cs typeface="B Titr" panose="00000700000000000000" pitchFamily="2" charset="-78"/>
              </a:rPr>
              <a:t>. </a:t>
            </a:r>
            <a:r>
              <a:rPr lang="fa-IR" b="1" dirty="0" smtClean="0">
                <a:cs typeface="B Titr" panose="00000700000000000000" pitchFamily="2" charset="-78"/>
              </a:rPr>
              <a:t>راهنمای مراقبت از سالمندان </a:t>
            </a:r>
            <a:r>
              <a:rPr lang="fa-IR" b="1" dirty="0">
                <a:cs typeface="B Titr" panose="00000700000000000000" pitchFamily="2" charset="-78"/>
              </a:rPr>
              <a:t>در شرایط جنگ و بحران شدید ویژه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آموزش</a:t>
            </a:r>
            <a:r>
              <a:rPr lang="fa-IR" b="1" dirty="0" smtClean="0">
                <a:cs typeface="B Titr" panose="00000700000000000000" pitchFamily="2" charset="-78"/>
              </a:rPr>
              <a:t> سالمندان مستقل و خانواده/ مراقبین سالمندان غیر مستقل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توسط ارائه دهندگان خدمت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Titr" panose="00000700000000000000" pitchFamily="2" charset="-78"/>
              </a:rPr>
              <a:t>3.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فهرست انتظارات از کارشناسان و ارائه دهندگان خدمت </a:t>
            </a:r>
            <a:r>
              <a:rPr lang="fa-IR" b="1" dirty="0" smtClean="0">
                <a:cs typeface="B Titr" panose="00000700000000000000" pitchFamily="2" charset="-78"/>
              </a:rPr>
              <a:t>برنامه سلامت سالمندان در شرایط جنگ و بحران شدید </a:t>
            </a:r>
            <a:endParaRPr lang="en-US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68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692727"/>
            <a:ext cx="10394707" cy="5320145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راهنمای اقدامات لازم برای حفظ سلامت سالمندان در جنگ و بحران </a:t>
            </a: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شدید: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fa-IR" sz="24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>
                <a:cs typeface="B Titr" panose="00000700000000000000" pitchFamily="2" charset="-78"/>
              </a:rPr>
              <a:t>ا. اقدامات </a:t>
            </a:r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قبل از حادثه </a:t>
            </a:r>
            <a:r>
              <a:rPr lang="fa-IR" b="1" dirty="0">
                <a:cs typeface="B Titr" panose="00000700000000000000" pitchFamily="2" charset="-78"/>
              </a:rPr>
              <a:t>توسط سالمندان مستقل و خانواده/ مراقبین سالمندان غیر </a:t>
            </a:r>
            <a:r>
              <a:rPr lang="fa-IR" b="1" dirty="0" smtClean="0">
                <a:cs typeface="B Titr" panose="00000700000000000000" pitchFamily="2" charset="-78"/>
              </a:rPr>
              <a:t>مستقل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Titr" panose="00000700000000000000" pitchFamily="2" charset="-78"/>
              </a:rPr>
              <a:t>2. اقدامات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هنگام حادثه </a:t>
            </a:r>
            <a:r>
              <a:rPr lang="fa-IR" b="1" dirty="0" smtClean="0">
                <a:cs typeface="B Titr" panose="00000700000000000000" pitchFamily="2" charset="-78"/>
              </a:rPr>
              <a:t>(در لحظه بحران) توسط سالمندان مستقل و خانواده/ مراقبین سالمندان غیر مستقل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cs typeface="B Titr" panose="00000700000000000000" pitchFamily="2" charset="-78"/>
              </a:rPr>
              <a:t>3. اقدامات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بعد از حادثه </a:t>
            </a:r>
            <a:r>
              <a:rPr lang="fa-IR" b="1" dirty="0" smtClean="0">
                <a:cs typeface="B Titr" panose="00000700000000000000" pitchFamily="2" charset="-78"/>
              </a:rPr>
              <a:t>(دوره تثبیت یا بازیابی) توسط سالمندان مستقل و خانواده/ مراقبین سالمندان غیرمستقل</a:t>
            </a:r>
            <a:endParaRPr lang="en-US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84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61495" y="1468582"/>
            <a:ext cx="10394707" cy="4835238"/>
          </a:xfrm>
        </p:spPr>
        <p:txBody>
          <a:bodyPr>
            <a:normAutofit fontScale="92500" lnSpcReduction="20000"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1. تهیه </a:t>
            </a:r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کیف اضطراری شامل: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آب</a:t>
            </a:r>
            <a:r>
              <a:rPr lang="fa-IR" dirty="0">
                <a:cs typeface="B Titr" panose="00000700000000000000" pitchFamily="2" charset="-78"/>
              </a:rPr>
              <a:t>، مواد غذایی نرم و مواد غذایی با ماندگاری طولانی مانند تن ماهی، خرما و آجیل، بیسکوییت و...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جعبه </a:t>
            </a:r>
            <a:r>
              <a:rPr lang="fa-IR" dirty="0">
                <a:cs typeface="B Titr" panose="00000700000000000000" pitchFamily="2" charset="-78"/>
              </a:rPr>
              <a:t>کمک های اولیه، مجهز به داروها و تجهیزات ضروری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لیست </a:t>
            </a:r>
            <a:r>
              <a:rPr lang="fa-IR" dirty="0">
                <a:cs typeface="B Titr" panose="00000700000000000000" pitchFamily="2" charset="-78"/>
              </a:rPr>
              <a:t>بیماریها و اطلاعات، کارت شناسایی ( ترجیحا کارت ملی</a:t>
            </a:r>
            <a:r>
              <a:rPr lang="fa-IR" dirty="0" smtClean="0">
                <a:cs typeface="B Titr" panose="00000700000000000000" pitchFamily="2" charset="-78"/>
              </a:rPr>
              <a:t>) </a:t>
            </a:r>
            <a:r>
              <a:rPr lang="fa-IR" dirty="0">
                <a:cs typeface="B Titr" panose="00000700000000000000" pitchFamily="2" charset="-78"/>
              </a:rPr>
              <a:t>و پول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فهرست </a:t>
            </a:r>
            <a:r>
              <a:rPr lang="fa-IR" dirty="0">
                <a:cs typeface="B Titr" panose="00000700000000000000" pitchFamily="2" charset="-78"/>
              </a:rPr>
              <a:t>شماره تماس های </a:t>
            </a:r>
            <a:r>
              <a:rPr lang="fa-IR" dirty="0" smtClean="0">
                <a:cs typeface="B Titr" panose="00000700000000000000" pitchFamily="2" charset="-78"/>
              </a:rPr>
              <a:t>مهم: </a:t>
            </a:r>
            <a:r>
              <a:rPr lang="fa-IR" dirty="0">
                <a:cs typeface="B Titr" panose="00000700000000000000" pitchFamily="2" charset="-78"/>
              </a:rPr>
              <a:t>خانواده، یا پرستار، همسایه ها، مراکز بهداشت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cs typeface="B Titr" panose="00000700000000000000" pitchFamily="2" charset="-78"/>
              </a:rPr>
              <a:t>باتری سمعک، عینک اضافی، پوشینه و ملحفه (در صورت نیاز)، ماسک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dirty="0" smtClean="0">
                <a:cs typeface="B Titr" panose="00000700000000000000" pitchFamily="2" charset="-78"/>
              </a:rPr>
              <a:t>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199" y="329625"/>
            <a:ext cx="11203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1600" b="1" dirty="0">
                <a:cs typeface="B Titr" panose="00000700000000000000" pitchFamily="2" charset="-78"/>
              </a:rPr>
              <a:t>ا. اقدامات 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قبل از حادثه </a:t>
            </a:r>
            <a:r>
              <a:rPr lang="fa-IR" sz="1600" b="1" dirty="0">
                <a:cs typeface="B Titr" panose="00000700000000000000" pitchFamily="2" charset="-78"/>
              </a:rPr>
              <a:t>توسط سالمندان مستقل و خانواده/ مراقبین سالمندان غیر </a:t>
            </a:r>
            <a:r>
              <a:rPr lang="fa-IR" sz="1600" b="1" dirty="0" smtClean="0">
                <a:cs typeface="B Titr" panose="00000700000000000000" pitchFamily="2" charset="-78"/>
              </a:rPr>
              <a:t>مستقل</a:t>
            </a:r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</a:t>
            </a:r>
          </a:p>
          <a:p>
            <a:pPr algn="just" rtl="1">
              <a:lnSpc>
                <a:spcPct val="200000"/>
              </a:lnSpc>
            </a:pPr>
            <a:r>
              <a:rPr lang="fa-IR" sz="16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هدف</a:t>
            </a:r>
            <a:r>
              <a:rPr lang="fa-IR" sz="1600" b="1" dirty="0">
                <a:solidFill>
                  <a:srgbClr val="7030A0"/>
                </a:solidFill>
                <a:cs typeface="B Titr" panose="00000700000000000000" pitchFamily="2" charset="-78"/>
              </a:rPr>
              <a:t>: </a:t>
            </a:r>
            <a:r>
              <a:rPr lang="fa-IR" sz="1600" b="1" dirty="0">
                <a:cs typeface="B Titr" panose="00000700000000000000" pitchFamily="2" charset="-78"/>
              </a:rPr>
              <a:t>حفظ ایمنی، سلامت سالمند و ارتباط با خانواده/مراقبان</a:t>
            </a:r>
          </a:p>
        </p:txBody>
      </p:sp>
    </p:spTree>
    <p:extLst>
      <p:ext uri="{BB962C8B-B14F-4D97-AF65-F5344CB8AC3E}">
        <p14:creationId xmlns:p14="http://schemas.microsoft.com/office/powerpoint/2010/main" val="23121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84ACB6"/>
      </a:dk2>
      <a:lt2>
        <a:srgbClr val="EBE9DD"/>
      </a:lt2>
      <a:accent1>
        <a:srgbClr val="6F8183"/>
      </a:accent1>
      <a:accent2>
        <a:srgbClr val="967E96"/>
      </a:accent2>
      <a:accent3>
        <a:srgbClr val="CCC893"/>
      </a:accent3>
      <a:accent4>
        <a:srgbClr val="A54D74"/>
      </a:accent4>
      <a:accent5>
        <a:srgbClr val="949C6B"/>
      </a:accent5>
      <a:accent6>
        <a:srgbClr val="766A50"/>
      </a:accent6>
      <a:hlink>
        <a:srgbClr val="CC6600"/>
      </a:hlink>
      <a:folHlink>
        <a:srgbClr val="777777"/>
      </a:folHlink>
    </a:clrScheme>
    <a:fontScheme name="Wood 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 panose="02050604050505020204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8E89CD47-BF55-4DDE-B823-2283AA7E76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429</TotalTime>
  <Words>2740</Words>
  <Application>Microsoft Office PowerPoint</Application>
  <PresentationFormat>Widescreen</PresentationFormat>
  <Paragraphs>169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B Nazanin</vt:lpstr>
      <vt:lpstr>B Titr</vt:lpstr>
      <vt:lpstr>Bookman Old Style</vt:lpstr>
      <vt:lpstr>Century Gothic</vt:lpstr>
      <vt:lpstr>Times New Roman</vt:lpstr>
      <vt:lpstr>Wingdings</vt:lpstr>
      <vt:lpstr>Wood Type</vt:lpstr>
      <vt:lpstr>PowerPoint Presentation</vt:lpstr>
      <vt:lpstr>آموزش راهنمای مراقبت از سالمندان  در شرایط جنگ و بحران شدید گروه هدف: مراقبین سلامت</vt:lpstr>
      <vt:lpstr>مقدمه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خانم رضایی، ۷۸ ساله، مستقل اما تنها زندگی می‌کند.  تمرکز اصلی: تأمین ارتباط و خودیاری تا زمان رسیدن کمک.</vt:lpstr>
      <vt:lpstr> آقای احمدی، ۸۲ ساله، دارای دیابت نوع ۲ و بیماری قلبی.  تمرکز اصلی: پایش علائم حیاتی و جلوگیری از تشدید بیماری‌های مزمن.</vt:lpstr>
      <vt:lpstr>خانم حسینی، ۸۵ ساله، مستعد سردرگمی و فراموشی.  تمرکز اصلی: ایجاد محیط آرام، یادآوری‌های ساده و همراهی فیزیکی.</vt:lpstr>
      <vt:lpstr>آقای محمدی، ۷۵ ساله، با مشکل در راه رفتن و نیازمند استفاده از واکر.  تمرکز اصلی: جابجایی ایمن، پیشگیری از سقوط، و دسترسی به تجهیزات کمکی.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Somaye Borji</dc:creator>
  <cp:lastModifiedBy>مریم آذرکمان</cp:lastModifiedBy>
  <cp:revision>106</cp:revision>
  <dcterms:created xsi:type="dcterms:W3CDTF">2025-11-03T05:29:21Z</dcterms:created>
  <dcterms:modified xsi:type="dcterms:W3CDTF">2025-12-13T11:29:34Z</dcterms:modified>
</cp:coreProperties>
</file>