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 id="2147483714" r:id="rId2"/>
    <p:sldMasterId id="2147483726" r:id="rId3"/>
    <p:sldMasterId id="2147483739" r:id="rId4"/>
    <p:sldMasterId id="2147483751" r:id="rId5"/>
  </p:sldMasterIdLst>
  <p:notesMasterIdLst>
    <p:notesMasterId r:id="rId68"/>
  </p:notesMasterIdLst>
  <p:sldIdLst>
    <p:sldId id="305" r:id="rId6"/>
    <p:sldId id="304" r:id="rId7"/>
    <p:sldId id="256" r:id="rId8"/>
    <p:sldId id="307" r:id="rId9"/>
    <p:sldId id="311" r:id="rId10"/>
    <p:sldId id="312" r:id="rId11"/>
    <p:sldId id="314" r:id="rId12"/>
    <p:sldId id="315" r:id="rId13"/>
    <p:sldId id="316" r:id="rId14"/>
    <p:sldId id="318" r:id="rId15"/>
    <p:sldId id="319" r:id="rId16"/>
    <p:sldId id="320" r:id="rId17"/>
    <p:sldId id="321" r:id="rId18"/>
    <p:sldId id="322" r:id="rId19"/>
    <p:sldId id="324" r:id="rId20"/>
    <p:sldId id="325" r:id="rId21"/>
    <p:sldId id="333" r:id="rId22"/>
    <p:sldId id="334" r:id="rId23"/>
    <p:sldId id="336" r:id="rId24"/>
    <p:sldId id="337" r:id="rId25"/>
    <p:sldId id="339" r:id="rId26"/>
    <p:sldId id="340" r:id="rId27"/>
    <p:sldId id="341" r:id="rId28"/>
    <p:sldId id="342" r:id="rId29"/>
    <p:sldId id="343" r:id="rId30"/>
    <p:sldId id="344" r:id="rId31"/>
    <p:sldId id="345" r:id="rId32"/>
    <p:sldId id="346" r:id="rId33"/>
    <p:sldId id="348" r:id="rId34"/>
    <p:sldId id="358" r:id="rId35"/>
    <p:sldId id="359" r:id="rId36"/>
    <p:sldId id="360" r:id="rId37"/>
    <p:sldId id="362" r:id="rId38"/>
    <p:sldId id="363" r:id="rId39"/>
    <p:sldId id="365" r:id="rId40"/>
    <p:sldId id="366" r:id="rId41"/>
    <p:sldId id="367" r:id="rId42"/>
    <p:sldId id="368" r:id="rId43"/>
    <p:sldId id="369" r:id="rId44"/>
    <p:sldId id="370" r:id="rId45"/>
    <p:sldId id="371" r:id="rId46"/>
    <p:sldId id="372" r:id="rId47"/>
    <p:sldId id="373" r:id="rId48"/>
    <p:sldId id="397" r:id="rId49"/>
    <p:sldId id="376" r:id="rId50"/>
    <p:sldId id="377" r:id="rId51"/>
    <p:sldId id="378" r:id="rId52"/>
    <p:sldId id="379" r:id="rId53"/>
    <p:sldId id="380" r:id="rId54"/>
    <p:sldId id="382" r:id="rId55"/>
    <p:sldId id="385" r:id="rId56"/>
    <p:sldId id="387" r:id="rId57"/>
    <p:sldId id="388" r:id="rId58"/>
    <p:sldId id="389" r:id="rId59"/>
    <p:sldId id="390" r:id="rId60"/>
    <p:sldId id="391" r:id="rId61"/>
    <p:sldId id="392" r:id="rId62"/>
    <p:sldId id="393" r:id="rId63"/>
    <p:sldId id="394" r:id="rId64"/>
    <p:sldId id="395" r:id="rId65"/>
    <p:sldId id="396" r:id="rId66"/>
    <p:sldId id="374"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2CFD7F-8AA0-4D2B-BD5A-B435C1864AD9}" type="datetimeFigureOut">
              <a:rPr lang="en-US" smtClean="0"/>
              <a:t>12/13/2025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8A9EF0-393A-41DB-900F-91C1D313036C}" type="slidenum">
              <a:rPr lang="en-US" smtClean="0"/>
              <a:t>‹#›</a:t>
            </a:fld>
            <a:endParaRPr lang="en-US"/>
          </a:p>
        </p:txBody>
      </p:sp>
    </p:spTree>
    <p:extLst>
      <p:ext uri="{BB962C8B-B14F-4D97-AF65-F5344CB8AC3E}">
        <p14:creationId xmlns:p14="http://schemas.microsoft.com/office/powerpoint/2010/main" val="3986534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A110F1-DBCF-4AEE-874C-33E1B8ADEB29}"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540911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0229BA-401A-4E31-BFAA-41B0822B5753}"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591020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0229BA-401A-4E31-BFAA-41B0822B5753}"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431319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0229BA-401A-4E31-BFAA-41B0822B5753}"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422486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0229BA-401A-4E31-BFAA-41B0822B5753}"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659927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A110F1-DBCF-4AEE-874C-33E1B8ADEB29}"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299793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0229BA-401A-4E31-BFAA-41B0822B5753}"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9915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0229BA-401A-4E31-BFAA-41B0822B5753}"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228187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0229BA-401A-4E31-BFAA-41B0822B5753}"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736811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0229BA-401A-4E31-BFAA-41B0822B5753}"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64818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0229BA-401A-4E31-BFAA-41B0822B5753}"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40699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0229BA-401A-4E31-BFAA-41B0822B5753}"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116057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0229BA-401A-4E31-BFAA-41B0822B5753}"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232799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0229BA-401A-4E31-BFAA-41B0822B5753}" type="slidenum">
              <a:rPr kumimoji="0" lang="en-AU"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214933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3287EFE6-5064-4D03-A2C4-6FFCEC7249CC}" type="datetimeFigureOut">
              <a:rPr lang="en-US" smtClean="0"/>
              <a:t>12/13/2025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C683875-7C6E-4C95-AEF2-A8C0F062018C}" type="slidenum">
              <a:rPr lang="en-US" smtClean="0"/>
              <a:t>‹#›</a:t>
            </a:fld>
            <a:endParaRPr lang="en-US" dirty="0"/>
          </a:p>
        </p:txBody>
      </p:sp>
    </p:spTree>
    <p:extLst>
      <p:ext uri="{BB962C8B-B14F-4D97-AF65-F5344CB8AC3E}">
        <p14:creationId xmlns:p14="http://schemas.microsoft.com/office/powerpoint/2010/main" val="780512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3287EFE6-5064-4D03-A2C4-6FFCEC7249CC}" type="datetimeFigureOut">
              <a:rPr lang="en-US" smtClean="0"/>
              <a:t>12/13/2025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C683875-7C6E-4C95-AEF2-A8C0F062018C}" type="slidenum">
              <a:rPr lang="en-US" smtClean="0"/>
              <a:t>‹#›</a:t>
            </a:fld>
            <a:endParaRPr lang="en-US" dirty="0"/>
          </a:p>
        </p:txBody>
      </p:sp>
    </p:spTree>
    <p:extLst>
      <p:ext uri="{BB962C8B-B14F-4D97-AF65-F5344CB8AC3E}">
        <p14:creationId xmlns:p14="http://schemas.microsoft.com/office/powerpoint/2010/main" val="4051555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3287EFE6-5064-4D03-A2C4-6FFCEC7249CC}" type="datetimeFigureOut">
              <a:rPr lang="en-US" smtClean="0"/>
              <a:t>12/13/2025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C683875-7C6E-4C95-AEF2-A8C0F062018C}" type="slidenum">
              <a:rPr lang="en-US" smtClean="0"/>
              <a:t>‹#›</a:t>
            </a:fld>
            <a:endParaRPr lang="en-US" dirty="0"/>
          </a:p>
        </p:txBody>
      </p:sp>
    </p:spTree>
    <p:extLst>
      <p:ext uri="{BB962C8B-B14F-4D97-AF65-F5344CB8AC3E}">
        <p14:creationId xmlns:p14="http://schemas.microsoft.com/office/powerpoint/2010/main" val="11232504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993C8AD-2AE3-4DA4-AEB8-04D8E42EA2F9}" type="datetimeFigureOut">
              <a:rPr lang="en-US" smtClean="0"/>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EA405-2A58-4975-A2EC-3981E30712C7}" type="slidenum">
              <a:rPr lang="en-US" smtClean="0"/>
              <a:t>‹#›</a:t>
            </a:fld>
            <a:endParaRPr lang="en-US"/>
          </a:p>
        </p:txBody>
      </p:sp>
    </p:spTree>
    <p:extLst>
      <p:ext uri="{BB962C8B-B14F-4D97-AF65-F5344CB8AC3E}">
        <p14:creationId xmlns:p14="http://schemas.microsoft.com/office/powerpoint/2010/main" val="13437493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93C8AD-2AE3-4DA4-AEB8-04D8E42EA2F9}" type="datetimeFigureOut">
              <a:rPr lang="en-US" smtClean="0"/>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EA405-2A58-4975-A2EC-3981E30712C7}" type="slidenum">
              <a:rPr lang="en-US" smtClean="0"/>
              <a:t>‹#›</a:t>
            </a:fld>
            <a:endParaRPr lang="en-US"/>
          </a:p>
        </p:txBody>
      </p:sp>
    </p:spTree>
    <p:extLst>
      <p:ext uri="{BB962C8B-B14F-4D97-AF65-F5344CB8AC3E}">
        <p14:creationId xmlns:p14="http://schemas.microsoft.com/office/powerpoint/2010/main" val="4136061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993C8AD-2AE3-4DA4-AEB8-04D8E42EA2F9}" type="datetimeFigureOut">
              <a:rPr lang="en-US" smtClean="0"/>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EA405-2A58-4975-A2EC-3981E30712C7}" type="slidenum">
              <a:rPr lang="en-US" smtClean="0"/>
              <a:t>‹#›</a:t>
            </a:fld>
            <a:endParaRPr lang="en-US"/>
          </a:p>
        </p:txBody>
      </p:sp>
    </p:spTree>
    <p:extLst>
      <p:ext uri="{BB962C8B-B14F-4D97-AF65-F5344CB8AC3E}">
        <p14:creationId xmlns:p14="http://schemas.microsoft.com/office/powerpoint/2010/main" val="21588417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993C8AD-2AE3-4DA4-AEB8-04D8E42EA2F9}" type="datetimeFigureOut">
              <a:rPr lang="en-US" smtClean="0"/>
              <a:t>12/13/2025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5EA405-2A58-4975-A2EC-3981E30712C7}" type="slidenum">
              <a:rPr lang="en-US" smtClean="0"/>
              <a:t>‹#›</a:t>
            </a:fld>
            <a:endParaRPr lang="en-US"/>
          </a:p>
        </p:txBody>
      </p:sp>
    </p:spTree>
    <p:extLst>
      <p:ext uri="{BB962C8B-B14F-4D97-AF65-F5344CB8AC3E}">
        <p14:creationId xmlns:p14="http://schemas.microsoft.com/office/powerpoint/2010/main" val="30257951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993C8AD-2AE3-4DA4-AEB8-04D8E42EA2F9}" type="datetimeFigureOut">
              <a:rPr lang="en-US" smtClean="0"/>
              <a:t>12/13/2025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5EA405-2A58-4975-A2EC-3981E30712C7}" type="slidenum">
              <a:rPr lang="en-US" smtClean="0"/>
              <a:t>‹#›</a:t>
            </a:fld>
            <a:endParaRPr lang="en-US"/>
          </a:p>
        </p:txBody>
      </p:sp>
    </p:spTree>
    <p:extLst>
      <p:ext uri="{BB962C8B-B14F-4D97-AF65-F5344CB8AC3E}">
        <p14:creationId xmlns:p14="http://schemas.microsoft.com/office/powerpoint/2010/main" val="21874291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993C8AD-2AE3-4DA4-AEB8-04D8E42EA2F9}" type="datetimeFigureOut">
              <a:rPr lang="en-US" smtClean="0"/>
              <a:t>12/13/2025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5EA405-2A58-4975-A2EC-3981E30712C7}" type="slidenum">
              <a:rPr lang="en-US" smtClean="0"/>
              <a:t>‹#›</a:t>
            </a:fld>
            <a:endParaRPr lang="en-US"/>
          </a:p>
        </p:txBody>
      </p:sp>
    </p:spTree>
    <p:extLst>
      <p:ext uri="{BB962C8B-B14F-4D97-AF65-F5344CB8AC3E}">
        <p14:creationId xmlns:p14="http://schemas.microsoft.com/office/powerpoint/2010/main" val="37020163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93C8AD-2AE3-4DA4-AEB8-04D8E42EA2F9}" type="datetimeFigureOut">
              <a:rPr lang="en-US" smtClean="0"/>
              <a:t>12/13/2025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5EA405-2A58-4975-A2EC-3981E30712C7}" type="slidenum">
              <a:rPr lang="en-US" smtClean="0"/>
              <a:t>‹#›</a:t>
            </a:fld>
            <a:endParaRPr lang="en-US"/>
          </a:p>
        </p:txBody>
      </p:sp>
    </p:spTree>
    <p:extLst>
      <p:ext uri="{BB962C8B-B14F-4D97-AF65-F5344CB8AC3E}">
        <p14:creationId xmlns:p14="http://schemas.microsoft.com/office/powerpoint/2010/main" val="4714634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93C8AD-2AE3-4DA4-AEB8-04D8E42EA2F9}" type="datetimeFigureOut">
              <a:rPr lang="en-US" smtClean="0"/>
              <a:t>12/13/2025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5EA405-2A58-4975-A2EC-3981E30712C7}" type="slidenum">
              <a:rPr lang="en-US" smtClean="0"/>
              <a:t>‹#›</a:t>
            </a:fld>
            <a:endParaRPr lang="en-US"/>
          </a:p>
        </p:txBody>
      </p:sp>
    </p:spTree>
    <p:extLst>
      <p:ext uri="{BB962C8B-B14F-4D97-AF65-F5344CB8AC3E}">
        <p14:creationId xmlns:p14="http://schemas.microsoft.com/office/powerpoint/2010/main" val="1323988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3287EFE6-5064-4D03-A2C4-6FFCEC7249CC}" type="datetimeFigureOut">
              <a:rPr lang="en-US" smtClean="0"/>
              <a:t>12/13/2025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C683875-7C6E-4C95-AEF2-A8C0F062018C}" type="slidenum">
              <a:rPr lang="en-US" smtClean="0"/>
              <a:t>‹#›</a:t>
            </a:fld>
            <a:endParaRPr lang="en-US" dirty="0"/>
          </a:p>
        </p:txBody>
      </p:sp>
    </p:spTree>
    <p:extLst>
      <p:ext uri="{BB962C8B-B14F-4D97-AF65-F5344CB8AC3E}">
        <p14:creationId xmlns:p14="http://schemas.microsoft.com/office/powerpoint/2010/main" val="13821205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93C8AD-2AE3-4DA4-AEB8-04D8E42EA2F9}" type="datetimeFigureOut">
              <a:rPr lang="en-US" smtClean="0"/>
              <a:t>12/13/2025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5EA405-2A58-4975-A2EC-3981E30712C7}" type="slidenum">
              <a:rPr lang="en-US" smtClean="0"/>
              <a:t>‹#›</a:t>
            </a:fld>
            <a:endParaRPr lang="en-US"/>
          </a:p>
        </p:txBody>
      </p:sp>
    </p:spTree>
    <p:extLst>
      <p:ext uri="{BB962C8B-B14F-4D97-AF65-F5344CB8AC3E}">
        <p14:creationId xmlns:p14="http://schemas.microsoft.com/office/powerpoint/2010/main" val="22711032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93C8AD-2AE3-4DA4-AEB8-04D8E42EA2F9}" type="datetimeFigureOut">
              <a:rPr lang="en-US" smtClean="0"/>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EA405-2A58-4975-A2EC-3981E30712C7}" type="slidenum">
              <a:rPr lang="en-US" smtClean="0"/>
              <a:t>‹#›</a:t>
            </a:fld>
            <a:endParaRPr lang="en-US"/>
          </a:p>
        </p:txBody>
      </p:sp>
    </p:spTree>
    <p:extLst>
      <p:ext uri="{BB962C8B-B14F-4D97-AF65-F5344CB8AC3E}">
        <p14:creationId xmlns:p14="http://schemas.microsoft.com/office/powerpoint/2010/main" val="42276420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93C8AD-2AE3-4DA4-AEB8-04D8E42EA2F9}" type="datetimeFigureOut">
              <a:rPr lang="en-US" smtClean="0"/>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EA405-2A58-4975-A2EC-3981E30712C7}" type="slidenum">
              <a:rPr lang="en-US" smtClean="0"/>
              <a:t>‹#›</a:t>
            </a:fld>
            <a:endParaRPr lang="en-US"/>
          </a:p>
        </p:txBody>
      </p:sp>
    </p:spTree>
    <p:extLst>
      <p:ext uri="{BB962C8B-B14F-4D97-AF65-F5344CB8AC3E}">
        <p14:creationId xmlns:p14="http://schemas.microsoft.com/office/powerpoint/2010/main" val="4115446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23BCD46-79DE-43F0-A22A-E8845989401E}" type="datetimeFigureOut">
              <a:rPr lang="en-US" smtClean="0"/>
              <a:pPr/>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21037-2D43-448D-B6ED-C0A2DEF80423}" type="slidenum">
              <a:rPr lang="en-US" smtClean="0"/>
              <a:pPr/>
              <a:t>‹#›</a:t>
            </a:fld>
            <a:endParaRPr lang="en-US"/>
          </a:p>
        </p:txBody>
      </p:sp>
    </p:spTree>
    <p:extLst>
      <p:ext uri="{BB962C8B-B14F-4D97-AF65-F5344CB8AC3E}">
        <p14:creationId xmlns:p14="http://schemas.microsoft.com/office/powerpoint/2010/main" val="12689741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23BCD46-79DE-43F0-A22A-E8845989401E}" type="datetimeFigureOut">
              <a:rPr lang="en-US" smtClean="0"/>
              <a:pPr/>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21037-2D43-448D-B6ED-C0A2DEF80423}" type="slidenum">
              <a:rPr lang="en-US" smtClean="0"/>
              <a:pPr/>
              <a:t>‹#›</a:t>
            </a:fld>
            <a:endParaRPr lang="en-US"/>
          </a:p>
        </p:txBody>
      </p:sp>
    </p:spTree>
    <p:extLst>
      <p:ext uri="{BB962C8B-B14F-4D97-AF65-F5344CB8AC3E}">
        <p14:creationId xmlns:p14="http://schemas.microsoft.com/office/powerpoint/2010/main" val="24876103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23BCD46-79DE-43F0-A22A-E8845989401E}" type="datetimeFigureOut">
              <a:rPr lang="en-US" smtClean="0"/>
              <a:pPr/>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21037-2D43-448D-B6ED-C0A2DEF80423}" type="slidenum">
              <a:rPr lang="en-US" smtClean="0"/>
              <a:pPr/>
              <a:t>‹#›</a:t>
            </a:fld>
            <a:endParaRPr lang="en-US"/>
          </a:p>
        </p:txBody>
      </p:sp>
    </p:spTree>
    <p:extLst>
      <p:ext uri="{BB962C8B-B14F-4D97-AF65-F5344CB8AC3E}">
        <p14:creationId xmlns:p14="http://schemas.microsoft.com/office/powerpoint/2010/main" val="26161014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23BCD46-79DE-43F0-A22A-E8845989401E}" type="datetimeFigureOut">
              <a:rPr lang="en-US" smtClean="0"/>
              <a:pPr/>
              <a:t>12/13/2025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21037-2D43-448D-B6ED-C0A2DEF80423}" type="slidenum">
              <a:rPr lang="en-US" smtClean="0"/>
              <a:pPr/>
              <a:t>‹#›</a:t>
            </a:fld>
            <a:endParaRPr lang="en-US"/>
          </a:p>
        </p:txBody>
      </p:sp>
    </p:spTree>
    <p:extLst>
      <p:ext uri="{BB962C8B-B14F-4D97-AF65-F5344CB8AC3E}">
        <p14:creationId xmlns:p14="http://schemas.microsoft.com/office/powerpoint/2010/main" val="10627634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23BCD46-79DE-43F0-A22A-E8845989401E}" type="datetimeFigureOut">
              <a:rPr lang="en-US" smtClean="0"/>
              <a:pPr/>
              <a:t>12/13/2025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721037-2D43-448D-B6ED-C0A2DEF80423}" type="slidenum">
              <a:rPr lang="en-US" smtClean="0"/>
              <a:pPr/>
              <a:t>‹#›</a:t>
            </a:fld>
            <a:endParaRPr lang="en-US"/>
          </a:p>
        </p:txBody>
      </p:sp>
    </p:spTree>
    <p:extLst>
      <p:ext uri="{BB962C8B-B14F-4D97-AF65-F5344CB8AC3E}">
        <p14:creationId xmlns:p14="http://schemas.microsoft.com/office/powerpoint/2010/main" val="25690870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23BCD46-79DE-43F0-A22A-E8845989401E}" type="datetimeFigureOut">
              <a:rPr lang="en-US" smtClean="0"/>
              <a:pPr/>
              <a:t>12/13/2025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721037-2D43-448D-B6ED-C0A2DEF80423}" type="slidenum">
              <a:rPr lang="en-US" smtClean="0"/>
              <a:pPr/>
              <a:t>‹#›</a:t>
            </a:fld>
            <a:endParaRPr lang="en-US"/>
          </a:p>
        </p:txBody>
      </p:sp>
    </p:spTree>
    <p:extLst>
      <p:ext uri="{BB962C8B-B14F-4D97-AF65-F5344CB8AC3E}">
        <p14:creationId xmlns:p14="http://schemas.microsoft.com/office/powerpoint/2010/main" val="17867921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3BCD46-79DE-43F0-A22A-E8845989401E}" type="datetimeFigureOut">
              <a:rPr lang="en-US" smtClean="0"/>
              <a:pPr/>
              <a:t>12/13/2025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721037-2D43-448D-B6ED-C0A2DEF80423}" type="slidenum">
              <a:rPr lang="en-US" smtClean="0"/>
              <a:pPr/>
              <a:t>‹#›</a:t>
            </a:fld>
            <a:endParaRPr lang="en-US"/>
          </a:p>
        </p:txBody>
      </p:sp>
    </p:spTree>
    <p:extLst>
      <p:ext uri="{BB962C8B-B14F-4D97-AF65-F5344CB8AC3E}">
        <p14:creationId xmlns:p14="http://schemas.microsoft.com/office/powerpoint/2010/main" val="2653735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287EFE6-5064-4D03-A2C4-6FFCEC7249CC}" type="datetimeFigureOut">
              <a:rPr lang="en-US" smtClean="0"/>
              <a:t>12/13/2025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C683875-7C6E-4C95-AEF2-A8C0F062018C}" type="slidenum">
              <a:rPr lang="en-US" smtClean="0"/>
              <a:t>‹#›</a:t>
            </a:fld>
            <a:endParaRPr lang="en-US" dirty="0"/>
          </a:p>
        </p:txBody>
      </p:sp>
    </p:spTree>
    <p:extLst>
      <p:ext uri="{BB962C8B-B14F-4D97-AF65-F5344CB8AC3E}">
        <p14:creationId xmlns:p14="http://schemas.microsoft.com/office/powerpoint/2010/main" val="15914516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23BCD46-79DE-43F0-A22A-E8845989401E}" type="datetimeFigureOut">
              <a:rPr lang="en-US" smtClean="0"/>
              <a:pPr/>
              <a:t>12/13/2025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21037-2D43-448D-B6ED-C0A2DEF80423}" type="slidenum">
              <a:rPr lang="en-US" smtClean="0"/>
              <a:pPr/>
              <a:t>‹#›</a:t>
            </a:fld>
            <a:endParaRPr lang="en-US"/>
          </a:p>
        </p:txBody>
      </p:sp>
    </p:spTree>
    <p:extLst>
      <p:ext uri="{BB962C8B-B14F-4D97-AF65-F5344CB8AC3E}">
        <p14:creationId xmlns:p14="http://schemas.microsoft.com/office/powerpoint/2010/main" val="5799058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23BCD46-79DE-43F0-A22A-E8845989401E}" type="datetimeFigureOut">
              <a:rPr lang="en-US" smtClean="0"/>
              <a:pPr/>
              <a:t>12/13/2025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721037-2D43-448D-B6ED-C0A2DEF80423}" type="slidenum">
              <a:rPr lang="en-US" smtClean="0"/>
              <a:pPr/>
              <a:t>‹#›</a:t>
            </a:fld>
            <a:endParaRPr lang="en-US"/>
          </a:p>
        </p:txBody>
      </p:sp>
    </p:spTree>
    <p:extLst>
      <p:ext uri="{BB962C8B-B14F-4D97-AF65-F5344CB8AC3E}">
        <p14:creationId xmlns:p14="http://schemas.microsoft.com/office/powerpoint/2010/main" val="29730820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23BCD46-79DE-43F0-A22A-E8845989401E}" type="datetimeFigureOut">
              <a:rPr lang="en-US" smtClean="0"/>
              <a:pPr/>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21037-2D43-448D-B6ED-C0A2DEF80423}" type="slidenum">
              <a:rPr lang="en-US" smtClean="0"/>
              <a:pPr/>
              <a:t>‹#›</a:t>
            </a:fld>
            <a:endParaRPr lang="en-US"/>
          </a:p>
        </p:txBody>
      </p:sp>
    </p:spTree>
    <p:extLst>
      <p:ext uri="{BB962C8B-B14F-4D97-AF65-F5344CB8AC3E}">
        <p14:creationId xmlns:p14="http://schemas.microsoft.com/office/powerpoint/2010/main" val="3803735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23BCD46-79DE-43F0-A22A-E8845989401E}" type="datetimeFigureOut">
              <a:rPr lang="en-US" smtClean="0"/>
              <a:pPr/>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721037-2D43-448D-B6ED-C0A2DEF80423}" type="slidenum">
              <a:rPr lang="en-US" smtClean="0"/>
              <a:pPr/>
              <a:t>‹#›</a:t>
            </a:fld>
            <a:endParaRPr lang="en-US"/>
          </a:p>
        </p:txBody>
      </p:sp>
    </p:spTree>
    <p:extLst>
      <p:ext uri="{BB962C8B-B14F-4D97-AF65-F5344CB8AC3E}">
        <p14:creationId xmlns:p14="http://schemas.microsoft.com/office/powerpoint/2010/main" val="9439701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35627" y="0"/>
            <a:ext cx="9456373" cy="1069514"/>
          </a:xfrm>
          <a:prstGeom prst="rect">
            <a:avLst/>
          </a:prstGeom>
        </p:spPr>
        <p:txBody>
          <a:bodyPr anchor="ctr"/>
          <a:lstStyle>
            <a:lvl1pPr>
              <a:defRPr b="1" baseline="0">
                <a:solidFill>
                  <a:schemeClr val="tx1">
                    <a:lumMod val="75000"/>
                    <a:lumOff val="25000"/>
                  </a:schemeClr>
                </a:solidFill>
                <a:latin typeface="Arial" pitchFamily="34" charset="0"/>
                <a:cs typeface="Arial" pitchFamily="34" charset="0"/>
              </a:defRPr>
            </a:lvl1pPr>
          </a:lstStyle>
          <a:p>
            <a:r>
              <a:rPr lang="en-US" altLang="ko-KR" dirty="0"/>
              <a:t> Click to add title</a:t>
            </a:r>
            <a:endParaRPr lang="ko-KR" altLang="en-US" dirty="0"/>
          </a:p>
        </p:txBody>
      </p:sp>
      <p:sp>
        <p:nvSpPr>
          <p:cNvPr id="4" name="Content Placeholder 2"/>
          <p:cNvSpPr>
            <a:spLocks noGrp="1"/>
          </p:cNvSpPr>
          <p:nvPr>
            <p:ph idx="1"/>
          </p:nvPr>
        </p:nvSpPr>
        <p:spPr>
          <a:xfrm>
            <a:off x="3215680" y="1268760"/>
            <a:ext cx="8366720"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p>
        </p:txBody>
      </p:sp>
      <p:sp>
        <p:nvSpPr>
          <p:cNvPr id="5" name="Content Placeholder 2"/>
          <p:cNvSpPr>
            <a:spLocks noGrp="1"/>
          </p:cNvSpPr>
          <p:nvPr>
            <p:ph idx="10"/>
          </p:nvPr>
        </p:nvSpPr>
        <p:spPr>
          <a:xfrm>
            <a:off x="3229472" y="1844825"/>
            <a:ext cx="8366720" cy="4147865"/>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p>
        </p:txBody>
      </p:sp>
    </p:spTree>
    <p:extLst>
      <p:ext uri="{BB962C8B-B14F-4D97-AF65-F5344CB8AC3E}">
        <p14:creationId xmlns:p14="http://schemas.microsoft.com/office/powerpoint/2010/main" val="7032118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9"/>
          <p:cNvGrpSpPr>
            <a:grpSpLocks noChangeAspect="1"/>
          </p:cNvGrpSpPr>
          <p:nvPr/>
        </p:nvGrpSpPr>
        <p:grpSpPr bwMode="hidden">
          <a:xfrm>
            <a:off x="282220" y="5353963"/>
            <a:ext cx="11631168"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2" name="Title 1"/>
          <p:cNvSpPr>
            <a:spLocks noGrp="1"/>
          </p:cNvSpPr>
          <p:nvPr>
            <p:ph type="ctrTitle"/>
          </p:nvPr>
        </p:nvSpPr>
        <p:spPr>
          <a:xfrm>
            <a:off x="914400" y="1600200"/>
            <a:ext cx="10363200" cy="1780108"/>
          </a:xfrm>
        </p:spPr>
        <p:txBody>
          <a:bodyPr anchor="b">
            <a:normAutofit/>
          </a:bodyPr>
          <a:lstStyle>
            <a:lvl1pPr>
              <a:defRPr sz="440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556001"/>
            <a:ext cx="85344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63B8C50-4677-404A-936C-548F6DF06437}" type="datetimeFigureOut">
              <a:rPr lang="en-US" smtClean="0"/>
              <a:pPr/>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904358-460C-4C9B-9ED0-C8B285E6422F}" type="slidenum">
              <a:rPr lang="en-US" smtClean="0"/>
              <a:pPr/>
              <a:t>‹#›</a:t>
            </a:fld>
            <a:endParaRPr lang="en-US"/>
          </a:p>
        </p:txBody>
      </p:sp>
    </p:spTree>
    <p:extLst>
      <p:ext uri="{BB962C8B-B14F-4D97-AF65-F5344CB8AC3E}">
        <p14:creationId xmlns:p14="http://schemas.microsoft.com/office/powerpoint/2010/main" val="2371686644"/>
      </p:ext>
    </p:extLst>
  </p:cSld>
  <p:clrMapOvr>
    <a:masterClrMapping/>
  </p:clrMapOvr>
  <p:transition spd="slow">
    <p:push dir="u"/>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63B8C50-4677-404A-936C-548F6DF06437}" type="datetimeFigureOut">
              <a:rPr lang="en-US" smtClean="0"/>
              <a:pPr/>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904358-460C-4C9B-9ED0-C8B285E6422F}" type="slidenum">
              <a:rPr lang="en-US" smtClean="0"/>
              <a:pPr/>
              <a:t>‹#›</a:t>
            </a:fld>
            <a:endParaRPr lang="en-US"/>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09950200"/>
      </p:ext>
    </p:extLst>
  </p:cSld>
  <p:clrMapOvr>
    <a:masterClrMapping/>
  </p:clrMapOvr>
  <p:transition spd="slow">
    <p:push dir="u"/>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228600"/>
            <a:ext cx="11594592"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Freeform 14"/>
          <p:cNvSpPr>
            <a:spLocks/>
          </p:cNvSpPr>
          <p:nvPr/>
        </p:nvSpPr>
        <p:spPr bwMode="hidden">
          <a:xfrm>
            <a:off x="8063251" y="4203592"/>
            <a:ext cx="383523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 name="Freeform 18"/>
          <p:cNvSpPr>
            <a:spLocks/>
          </p:cNvSpPr>
          <p:nvPr/>
        </p:nvSpPr>
        <p:spPr bwMode="hidden">
          <a:xfrm>
            <a:off x="3492427" y="4075290"/>
            <a:ext cx="7392687"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 name="Freeform 22"/>
          <p:cNvSpPr>
            <a:spLocks/>
          </p:cNvSpPr>
          <p:nvPr/>
        </p:nvSpPr>
        <p:spPr bwMode="hidden">
          <a:xfrm>
            <a:off x="3771637" y="4087562"/>
            <a:ext cx="729064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 name="Freeform 26"/>
          <p:cNvSpPr>
            <a:spLocks/>
          </p:cNvSpPr>
          <p:nvPr/>
        </p:nvSpPr>
        <p:spPr bwMode="hidden">
          <a:xfrm>
            <a:off x="7479319" y="4074175"/>
            <a:ext cx="4410667"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13" name="Freeform 10"/>
          <p:cNvSpPr>
            <a:spLocks/>
          </p:cNvSpPr>
          <p:nvPr/>
        </p:nvSpPr>
        <p:spPr bwMode="hidden">
          <a:xfrm>
            <a:off x="282220" y="4058555"/>
            <a:ext cx="11631168"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 name="Title 1"/>
          <p:cNvSpPr>
            <a:spLocks noGrp="1"/>
          </p:cNvSpPr>
          <p:nvPr>
            <p:ph type="title"/>
          </p:nvPr>
        </p:nvSpPr>
        <p:spPr>
          <a:xfrm>
            <a:off x="920043" y="2463560"/>
            <a:ext cx="10363200" cy="1524000"/>
          </a:xfrm>
        </p:spPr>
        <p:txBody>
          <a:bodyPr anchor="t">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1823153" y="1437449"/>
            <a:ext cx="8556979"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63B8C50-4677-404A-936C-548F6DF06437}" type="datetimeFigureOut">
              <a:rPr lang="en-US" smtClean="0"/>
              <a:pPr/>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904358-460C-4C9B-9ED0-C8B285E6422F}" type="slidenum">
              <a:rPr lang="en-US" smtClean="0"/>
              <a:pPr/>
              <a:t>‹#›</a:t>
            </a:fld>
            <a:endParaRPr lang="en-US"/>
          </a:p>
        </p:txBody>
      </p:sp>
    </p:spTree>
    <p:extLst>
      <p:ext uri="{BB962C8B-B14F-4D97-AF65-F5344CB8AC3E}">
        <p14:creationId xmlns:p14="http://schemas.microsoft.com/office/powerpoint/2010/main" val="2136145248"/>
      </p:ext>
    </p:extLst>
  </p:cSld>
  <p:clrMapOvr>
    <a:masterClrMapping/>
  </p:clrMapOvr>
  <p:transition spd="slow">
    <p:push dir="u"/>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263B8C50-4677-404A-936C-548F6DF06437}" type="datetimeFigureOut">
              <a:rPr lang="en-US" smtClean="0"/>
              <a:pPr/>
              <a:t>12/13/2025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904358-460C-4C9B-9ED0-C8B285E6422F}" type="slidenum">
              <a:rPr lang="en-US" smtClean="0"/>
              <a:pPr/>
              <a:t>‹#›</a:t>
            </a:fld>
            <a:endParaRPr lang="en-US"/>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96700520"/>
      </p:ext>
    </p:extLst>
  </p:cSld>
  <p:clrMapOvr>
    <a:masterClrMapping/>
  </p:clrMapOvr>
  <p:transition spd="slow">
    <p:push dir="u"/>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63B8C50-4677-404A-936C-548F6DF06437}" type="datetimeFigureOut">
              <a:rPr lang="en-US" smtClean="0"/>
              <a:pPr/>
              <a:t>12/13/2025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904358-460C-4C9B-9ED0-C8B285E6422F}" type="slidenum">
              <a:rPr lang="en-US" smtClean="0"/>
              <a:pPr/>
              <a:t>‹#›</a:t>
            </a:fld>
            <a:endParaRPr lang="en-US"/>
          </a:p>
        </p:txBody>
      </p:sp>
    </p:spTree>
    <p:extLst>
      <p:ext uri="{BB962C8B-B14F-4D97-AF65-F5344CB8AC3E}">
        <p14:creationId xmlns:p14="http://schemas.microsoft.com/office/powerpoint/2010/main" val="3836975983"/>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3287EFE6-5064-4D03-A2C4-6FFCEC7249CC}" type="datetimeFigureOut">
              <a:rPr lang="en-US" smtClean="0"/>
              <a:t>12/13/2025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C683875-7C6E-4C95-AEF2-A8C0F062018C}" type="slidenum">
              <a:rPr lang="en-US" smtClean="0"/>
              <a:t>‹#›</a:t>
            </a:fld>
            <a:endParaRPr lang="en-US" dirty="0"/>
          </a:p>
        </p:txBody>
      </p:sp>
    </p:spTree>
    <p:extLst>
      <p:ext uri="{BB962C8B-B14F-4D97-AF65-F5344CB8AC3E}">
        <p14:creationId xmlns:p14="http://schemas.microsoft.com/office/powerpoint/2010/main" val="42860699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63B8C50-4677-404A-936C-548F6DF06437}" type="datetimeFigureOut">
              <a:rPr lang="en-US" smtClean="0"/>
              <a:pPr/>
              <a:t>12/13/2025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904358-460C-4C9B-9ED0-C8B285E6422F}" type="slidenum">
              <a:rPr lang="en-US" smtClean="0"/>
              <a:pPr/>
              <a:t>‹#›</a:t>
            </a:fld>
            <a:endParaRPr lang="en-US"/>
          </a:p>
        </p:txBody>
      </p:sp>
    </p:spTree>
    <p:extLst>
      <p:ext uri="{BB962C8B-B14F-4D97-AF65-F5344CB8AC3E}">
        <p14:creationId xmlns:p14="http://schemas.microsoft.com/office/powerpoint/2010/main" val="1304081057"/>
      </p:ext>
    </p:extLst>
  </p:cSld>
  <p:clrMapOvr>
    <a:masterClrMapping/>
  </p:clrMapOvr>
  <p:transition spd="slow">
    <p:push dir="u"/>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6" name="Group 5"/>
          <p:cNvGrpSpPr>
            <a:grpSpLocks noChangeAspect="1"/>
          </p:cNvGrpSpPr>
          <p:nvPr/>
        </p:nvGrpSpPr>
        <p:grpSpPr bwMode="hidden">
          <a:xfrm>
            <a:off x="282220" y="714191"/>
            <a:ext cx="11631168"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2" name="Date Placeholder 1"/>
          <p:cNvSpPr>
            <a:spLocks noGrp="1"/>
          </p:cNvSpPr>
          <p:nvPr>
            <p:ph type="dt" sz="half" idx="10"/>
          </p:nvPr>
        </p:nvSpPr>
        <p:spPr/>
        <p:txBody>
          <a:bodyPr/>
          <a:lstStyle/>
          <a:p>
            <a:fld id="{263B8C50-4677-404A-936C-548F6DF06437}" type="datetimeFigureOut">
              <a:rPr lang="en-US" smtClean="0"/>
              <a:pPr/>
              <a:t>12/13/2025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904358-460C-4C9B-9ED0-C8B285E6422F}" type="slidenum">
              <a:rPr lang="en-US" smtClean="0"/>
              <a:pPr/>
              <a:t>‹#›</a:t>
            </a:fld>
            <a:endParaRPr lang="en-US"/>
          </a:p>
        </p:txBody>
      </p:sp>
    </p:spTree>
    <p:extLst>
      <p:ext uri="{BB962C8B-B14F-4D97-AF65-F5344CB8AC3E}">
        <p14:creationId xmlns:p14="http://schemas.microsoft.com/office/powerpoint/2010/main" val="870406162"/>
      </p:ext>
    </p:extLst>
  </p:cSld>
  <p:clrMapOvr>
    <a:masterClrMapping/>
  </p:clrMapOvr>
  <p:transition spd="slow">
    <p:push dir="u"/>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Date Placeholder 4"/>
          <p:cNvSpPr>
            <a:spLocks noGrp="1"/>
          </p:cNvSpPr>
          <p:nvPr>
            <p:ph type="dt" sz="half" idx="10"/>
          </p:nvPr>
        </p:nvSpPr>
        <p:spPr/>
        <p:txBody>
          <a:bodyPr/>
          <a:lstStyle/>
          <a:p>
            <a:fld id="{263B8C50-4677-404A-936C-548F6DF06437}" type="datetimeFigureOut">
              <a:rPr lang="en-US" smtClean="0"/>
              <a:pPr/>
              <a:t>12/13/2025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904358-460C-4C9B-9ED0-C8B285E6422F}" type="slidenum">
              <a:rPr lang="en-US" smtClean="0"/>
              <a:pPr/>
              <a:t>‹#›</a:t>
            </a:fld>
            <a:endParaRPr lang="en-US"/>
          </a:p>
        </p:txBody>
      </p:sp>
      <p:sp>
        <p:nvSpPr>
          <p:cNvPr id="4" name="Text Placeholder 3"/>
          <p:cNvSpPr>
            <a:spLocks noGrp="1"/>
          </p:cNvSpPr>
          <p:nvPr>
            <p:ph type="body" sz="half" idx="2"/>
          </p:nvPr>
        </p:nvSpPr>
        <p:spPr>
          <a:xfrm>
            <a:off x="1219200" y="3581401"/>
            <a:ext cx="44704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grpSp>
        <p:nvGrpSpPr>
          <p:cNvPr id="2" name="Group 23"/>
          <p:cNvGrpSpPr>
            <a:grpSpLocks noChangeAspect="1"/>
          </p:cNvGrpSpPr>
          <p:nvPr/>
        </p:nvGrpSpPr>
        <p:grpSpPr bwMode="hidden">
          <a:xfrm>
            <a:off x="282220" y="714191"/>
            <a:ext cx="11631168"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22" name="Title 21"/>
          <p:cNvSpPr>
            <a:spLocks noGrp="1"/>
          </p:cNvSpPr>
          <p:nvPr>
            <p:ph type="title"/>
          </p:nvPr>
        </p:nvSpPr>
        <p:spPr>
          <a:xfrm>
            <a:off x="1219200" y="2286000"/>
            <a:ext cx="4470400" cy="1252728"/>
          </a:xfrm>
        </p:spPr>
        <p:txBody>
          <a:bodyPr anchor="b">
            <a:noAutofit/>
          </a:bodyPr>
          <a:lstStyle>
            <a:lvl1pPr algn="l">
              <a:defRPr sz="320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02616" y="1828800"/>
            <a:ext cx="5205435"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84359332"/>
      </p:ext>
    </p:extLst>
  </p:cSld>
  <p:clrMapOvr>
    <a:masterClrMapping/>
  </p:clrMapOvr>
  <p:transition spd="slow">
    <p:push dir="u"/>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9" name="Group 8"/>
          <p:cNvGrpSpPr>
            <a:grpSpLocks noChangeAspect="1"/>
          </p:cNvGrpSpPr>
          <p:nvPr/>
        </p:nvGrpSpPr>
        <p:grpSpPr bwMode="hidden">
          <a:xfrm>
            <a:off x="282220" y="5353963"/>
            <a:ext cx="11631168"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2" name="Title 1"/>
          <p:cNvSpPr>
            <a:spLocks noGrp="1"/>
          </p:cNvSpPr>
          <p:nvPr>
            <p:ph type="title"/>
          </p:nvPr>
        </p:nvSpPr>
        <p:spPr>
          <a:xfrm>
            <a:off x="6498874" y="338667"/>
            <a:ext cx="5083527" cy="2429934"/>
          </a:xfrm>
        </p:spPr>
        <p:txBody>
          <a:bodyPr anchor="b">
            <a:normAutofit/>
          </a:bodyPr>
          <a:lstStyle>
            <a:lvl1pPr algn="l">
              <a:defRPr sz="28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6491112" y="2785533"/>
            <a:ext cx="5091289"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63B8C50-4677-404A-936C-548F6DF06437}" type="datetimeFigureOut">
              <a:rPr lang="en-US" smtClean="0"/>
              <a:pPr/>
              <a:t>12/13/2025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904358-460C-4C9B-9ED0-C8B285E6422F}" type="slidenum">
              <a:rPr lang="en-US" smtClean="0"/>
              <a:pPr/>
              <a:t>‹#›</a:t>
            </a:fld>
            <a:endParaRPr lang="en-US"/>
          </a:p>
        </p:txBody>
      </p:sp>
      <p:sp>
        <p:nvSpPr>
          <p:cNvPr id="3" name="Picture Placeholder 2"/>
          <p:cNvSpPr>
            <a:spLocks noGrp="1"/>
          </p:cNvSpPr>
          <p:nvPr>
            <p:ph type="pic" idx="1"/>
          </p:nvPr>
        </p:nvSpPr>
        <p:spPr>
          <a:xfrm>
            <a:off x="1117600" y="1371600"/>
            <a:ext cx="475488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3441429294"/>
      </p:ext>
    </p:extLst>
  </p:cSld>
  <p:clrMapOvr>
    <a:masterClrMapping/>
  </p:clrMapOvr>
  <p:transition spd="slow">
    <p:push dir="u"/>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63B8C50-4677-404A-936C-548F6DF06437}" type="datetimeFigureOut">
              <a:rPr lang="en-US" smtClean="0"/>
              <a:pPr/>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904358-460C-4C9B-9ED0-C8B285E6422F}" type="slidenum">
              <a:rPr lang="en-US" smtClean="0"/>
              <a:pPr/>
              <a:t>‹#›</a:t>
            </a:fld>
            <a:endParaRPr lang="en-US"/>
          </a:p>
        </p:txBody>
      </p:sp>
    </p:spTree>
    <p:extLst>
      <p:ext uri="{BB962C8B-B14F-4D97-AF65-F5344CB8AC3E}">
        <p14:creationId xmlns:p14="http://schemas.microsoft.com/office/powerpoint/2010/main" val="320581406"/>
      </p:ext>
    </p:extLst>
  </p:cSld>
  <p:clrMapOvr>
    <a:masterClrMapping/>
  </p:clrMapOvr>
  <p:transition spd="slow">
    <p:push dir="u"/>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Date Placeholder 3"/>
          <p:cNvSpPr>
            <a:spLocks noGrp="1"/>
          </p:cNvSpPr>
          <p:nvPr>
            <p:ph type="dt" sz="half" idx="10"/>
          </p:nvPr>
        </p:nvSpPr>
        <p:spPr/>
        <p:txBody>
          <a:bodyPr/>
          <a:lstStyle/>
          <a:p>
            <a:fld id="{263B8C50-4677-404A-936C-548F6DF06437}" type="datetimeFigureOut">
              <a:rPr lang="en-US" smtClean="0"/>
              <a:pPr/>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904358-460C-4C9B-9ED0-C8B285E6422F}" type="slidenum">
              <a:rPr lang="en-US" smtClean="0"/>
              <a:pPr/>
              <a:t>‹#›</a:t>
            </a:fld>
            <a:endParaRPr lang="en-US"/>
          </a:p>
        </p:txBody>
      </p:sp>
      <p:grpSp>
        <p:nvGrpSpPr>
          <p:cNvPr id="15" name="Group 14"/>
          <p:cNvGrpSpPr>
            <a:grpSpLocks noChangeAspect="1"/>
          </p:cNvGrpSpPr>
          <p:nvPr/>
        </p:nvGrpSpPr>
        <p:grpSpPr bwMode="hidden">
          <a:xfrm>
            <a:off x="282220" y="714191"/>
            <a:ext cx="11631168"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2" name="Vertical Title 1"/>
          <p:cNvSpPr>
            <a:spLocks noGrp="1"/>
          </p:cNvSpPr>
          <p:nvPr>
            <p:ph type="title" orient="vert"/>
          </p:nvPr>
        </p:nvSpPr>
        <p:spPr>
          <a:xfrm>
            <a:off x="8839200" y="1447801"/>
            <a:ext cx="2743200" cy="4487333"/>
          </a:xfrm>
        </p:spPr>
        <p:txBody>
          <a:bodyPr vert="eaVert" anchor="ctr"/>
          <a:lstStyle>
            <a:lvl1pPr algn="l">
              <a:defRPr>
                <a:solidFill>
                  <a:schemeClr val="tx2"/>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609600" y="1447800"/>
            <a:ext cx="80264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28667067"/>
      </p:ext>
    </p:extLst>
  </p:cSld>
  <p:clrMapOvr>
    <a:masterClrMapping/>
  </p:clrMapOvr>
  <p:transition spd="slow">
    <p:push dir="u"/>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fa-I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fa-I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E3D34679-9ED7-43EE-9C12-F1FFA341229A}" type="slidenum">
              <a:rPr lang="es-ES" altLang="en-US"/>
              <a:pPr>
                <a:defRPr/>
              </a:pPr>
              <a:t>‹#›</a:t>
            </a:fld>
            <a:endParaRPr lang="es-ES" altLang="en-US"/>
          </a:p>
        </p:txBody>
      </p:sp>
    </p:spTree>
    <p:extLst>
      <p:ext uri="{BB962C8B-B14F-4D97-AF65-F5344CB8AC3E}">
        <p14:creationId xmlns:p14="http://schemas.microsoft.com/office/powerpoint/2010/main" val="35695543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13DE1F8A-F258-4B7A-84BA-8BEE31FC10B3}" type="slidenum">
              <a:rPr lang="es-ES" altLang="en-US"/>
              <a:pPr>
                <a:defRPr/>
              </a:pPr>
              <a:t>‹#›</a:t>
            </a:fld>
            <a:endParaRPr lang="es-ES" altLang="en-US"/>
          </a:p>
        </p:txBody>
      </p:sp>
    </p:spTree>
    <p:extLst>
      <p:ext uri="{BB962C8B-B14F-4D97-AF65-F5344CB8AC3E}">
        <p14:creationId xmlns:p14="http://schemas.microsoft.com/office/powerpoint/2010/main" val="18633882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6B9FA87-9910-4B1F-B986-7981738C4EBF}" type="slidenum">
              <a:rPr lang="es-ES" altLang="en-US"/>
              <a:pPr>
                <a:defRPr/>
              </a:pPr>
              <a:t>‹#›</a:t>
            </a:fld>
            <a:endParaRPr lang="es-ES" altLang="en-US"/>
          </a:p>
        </p:txBody>
      </p:sp>
    </p:spTree>
    <p:extLst>
      <p:ext uri="{BB962C8B-B14F-4D97-AF65-F5344CB8AC3E}">
        <p14:creationId xmlns:p14="http://schemas.microsoft.com/office/powerpoint/2010/main" val="7178681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46592448-1D3C-4673-8C69-5332983EFC8E}" type="slidenum">
              <a:rPr lang="es-ES" altLang="en-US"/>
              <a:pPr>
                <a:defRPr/>
              </a:pPr>
              <a:t>‹#›</a:t>
            </a:fld>
            <a:endParaRPr lang="es-ES" altLang="en-US"/>
          </a:p>
        </p:txBody>
      </p:sp>
    </p:spTree>
    <p:extLst>
      <p:ext uri="{BB962C8B-B14F-4D97-AF65-F5344CB8AC3E}">
        <p14:creationId xmlns:p14="http://schemas.microsoft.com/office/powerpoint/2010/main" val="399967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3287EFE6-5064-4D03-A2C4-6FFCEC7249CC}" type="datetimeFigureOut">
              <a:rPr lang="en-US" smtClean="0"/>
              <a:t>12/13/2025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C683875-7C6E-4C95-AEF2-A8C0F062018C}" type="slidenum">
              <a:rPr lang="en-US" smtClean="0"/>
              <a:t>‹#›</a:t>
            </a:fld>
            <a:endParaRPr lang="en-US" dirty="0"/>
          </a:p>
        </p:txBody>
      </p:sp>
    </p:spTree>
    <p:extLst>
      <p:ext uri="{BB962C8B-B14F-4D97-AF65-F5344CB8AC3E}">
        <p14:creationId xmlns:p14="http://schemas.microsoft.com/office/powerpoint/2010/main" val="23275899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4F741DDD-05B8-4DA5-8B17-1301D7C6193D}" type="slidenum">
              <a:rPr lang="es-ES" altLang="en-US"/>
              <a:pPr>
                <a:defRPr/>
              </a:pPr>
              <a:t>‹#›</a:t>
            </a:fld>
            <a:endParaRPr lang="es-ES" altLang="en-US"/>
          </a:p>
        </p:txBody>
      </p:sp>
    </p:spTree>
    <p:extLst>
      <p:ext uri="{BB962C8B-B14F-4D97-AF65-F5344CB8AC3E}">
        <p14:creationId xmlns:p14="http://schemas.microsoft.com/office/powerpoint/2010/main" val="364249561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4610C4E3-CA2C-4BB4-B3F0-D982D4CC6D5C}" type="slidenum">
              <a:rPr lang="es-ES" altLang="en-US"/>
              <a:pPr>
                <a:defRPr/>
              </a:pPr>
              <a:t>‹#›</a:t>
            </a:fld>
            <a:endParaRPr lang="es-ES" altLang="en-US"/>
          </a:p>
        </p:txBody>
      </p:sp>
    </p:spTree>
    <p:extLst>
      <p:ext uri="{BB962C8B-B14F-4D97-AF65-F5344CB8AC3E}">
        <p14:creationId xmlns:p14="http://schemas.microsoft.com/office/powerpoint/2010/main" val="41877733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FE5912CF-8715-4C99-BF1B-93E338C3F067}" type="slidenum">
              <a:rPr lang="es-ES" altLang="en-US"/>
              <a:pPr>
                <a:defRPr/>
              </a:pPr>
              <a:t>‹#›</a:t>
            </a:fld>
            <a:endParaRPr lang="es-ES" altLang="en-US"/>
          </a:p>
        </p:txBody>
      </p:sp>
    </p:spTree>
    <p:extLst>
      <p:ext uri="{BB962C8B-B14F-4D97-AF65-F5344CB8AC3E}">
        <p14:creationId xmlns:p14="http://schemas.microsoft.com/office/powerpoint/2010/main" val="265389538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36C1449F-A262-4662-977E-36F8C6A54D0D}" type="slidenum">
              <a:rPr lang="es-ES" altLang="en-US"/>
              <a:pPr>
                <a:defRPr/>
              </a:pPr>
              <a:t>‹#›</a:t>
            </a:fld>
            <a:endParaRPr lang="es-ES" altLang="en-US"/>
          </a:p>
        </p:txBody>
      </p:sp>
    </p:spTree>
    <p:extLst>
      <p:ext uri="{BB962C8B-B14F-4D97-AF65-F5344CB8AC3E}">
        <p14:creationId xmlns:p14="http://schemas.microsoft.com/office/powerpoint/2010/main" val="42759001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121767D0-8264-4E3D-8E0A-1295BE97A415}" type="slidenum">
              <a:rPr lang="es-ES" altLang="en-US"/>
              <a:pPr>
                <a:defRPr/>
              </a:pPr>
              <a:t>‹#›</a:t>
            </a:fld>
            <a:endParaRPr lang="es-ES" altLang="en-US"/>
          </a:p>
        </p:txBody>
      </p:sp>
    </p:spTree>
    <p:extLst>
      <p:ext uri="{BB962C8B-B14F-4D97-AF65-F5344CB8AC3E}">
        <p14:creationId xmlns:p14="http://schemas.microsoft.com/office/powerpoint/2010/main" val="23331861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377BD45C-83E6-4AD5-86B3-786FC5BE479D}" type="slidenum">
              <a:rPr lang="es-ES" altLang="en-US"/>
              <a:pPr>
                <a:defRPr/>
              </a:pPr>
              <a:t>‹#›</a:t>
            </a:fld>
            <a:endParaRPr lang="es-ES" altLang="en-US"/>
          </a:p>
        </p:txBody>
      </p:sp>
    </p:spTree>
    <p:extLst>
      <p:ext uri="{BB962C8B-B14F-4D97-AF65-F5344CB8AC3E}">
        <p14:creationId xmlns:p14="http://schemas.microsoft.com/office/powerpoint/2010/main" val="11980229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6D8B2677-3D37-4272-A686-3C0FDAD1856A}" type="slidenum">
              <a:rPr lang="es-ES" altLang="en-US"/>
              <a:pPr>
                <a:defRPr/>
              </a:pPr>
              <a:t>‹#›</a:t>
            </a:fld>
            <a:endParaRPr lang="es-ES" altLang="en-US"/>
          </a:p>
        </p:txBody>
      </p:sp>
    </p:spTree>
    <p:extLst>
      <p:ext uri="{BB962C8B-B14F-4D97-AF65-F5344CB8AC3E}">
        <p14:creationId xmlns:p14="http://schemas.microsoft.com/office/powerpoint/2010/main" val="3446965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3287EFE6-5064-4D03-A2C4-6FFCEC7249CC}" type="datetimeFigureOut">
              <a:rPr lang="en-US" smtClean="0"/>
              <a:t>12/13/2025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C683875-7C6E-4C95-AEF2-A8C0F062018C}" type="slidenum">
              <a:rPr lang="en-US" smtClean="0"/>
              <a:t>‹#›</a:t>
            </a:fld>
            <a:endParaRPr lang="en-US" dirty="0"/>
          </a:p>
        </p:txBody>
      </p:sp>
    </p:spTree>
    <p:extLst>
      <p:ext uri="{BB962C8B-B14F-4D97-AF65-F5344CB8AC3E}">
        <p14:creationId xmlns:p14="http://schemas.microsoft.com/office/powerpoint/2010/main" val="539205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87EFE6-5064-4D03-A2C4-6FFCEC7249CC}" type="datetimeFigureOut">
              <a:rPr lang="en-US" smtClean="0"/>
              <a:t>12/13/2025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C683875-7C6E-4C95-AEF2-A8C0F062018C}" type="slidenum">
              <a:rPr lang="en-US" smtClean="0"/>
              <a:t>‹#›</a:t>
            </a:fld>
            <a:endParaRPr lang="en-US" dirty="0"/>
          </a:p>
        </p:txBody>
      </p:sp>
    </p:spTree>
    <p:extLst>
      <p:ext uri="{BB962C8B-B14F-4D97-AF65-F5344CB8AC3E}">
        <p14:creationId xmlns:p14="http://schemas.microsoft.com/office/powerpoint/2010/main" val="603289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287EFE6-5064-4D03-A2C4-6FFCEC7249CC}" type="datetimeFigureOut">
              <a:rPr lang="en-US" smtClean="0"/>
              <a:t>12/13/2025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C683875-7C6E-4C95-AEF2-A8C0F062018C}" type="slidenum">
              <a:rPr lang="en-US" smtClean="0"/>
              <a:t>‹#›</a:t>
            </a:fld>
            <a:endParaRPr lang="en-US" dirty="0"/>
          </a:p>
        </p:txBody>
      </p:sp>
    </p:spTree>
    <p:extLst>
      <p:ext uri="{BB962C8B-B14F-4D97-AF65-F5344CB8AC3E}">
        <p14:creationId xmlns:p14="http://schemas.microsoft.com/office/powerpoint/2010/main" val="851609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287EFE6-5064-4D03-A2C4-6FFCEC7249CC}" type="datetimeFigureOut">
              <a:rPr lang="en-US" smtClean="0"/>
              <a:t>12/13/2025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C683875-7C6E-4C95-AEF2-A8C0F062018C}" type="slidenum">
              <a:rPr lang="en-US" smtClean="0"/>
              <a:t>‹#›</a:t>
            </a:fld>
            <a:endParaRPr lang="en-US" dirty="0"/>
          </a:p>
        </p:txBody>
      </p:sp>
    </p:spTree>
    <p:extLst>
      <p:ext uri="{BB962C8B-B14F-4D97-AF65-F5344CB8AC3E}">
        <p14:creationId xmlns:p14="http://schemas.microsoft.com/office/powerpoint/2010/main" val="2239892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3.jpe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02ED47-958F-4A75-B6E9-1165FEBE46D8}" type="datetimeFigureOut">
              <a:rPr lang="en-US" smtClean="0"/>
              <a:t>12/13/2025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62EDD5-5D10-4CD0-9398-74B05EEF9C68}" type="slidenum">
              <a:rPr lang="en-US" smtClean="0"/>
              <a:t>‹#›</a:t>
            </a:fld>
            <a:endParaRPr lang="en-US" dirty="0"/>
          </a:p>
        </p:txBody>
      </p:sp>
    </p:spTree>
    <p:extLst>
      <p:ext uri="{BB962C8B-B14F-4D97-AF65-F5344CB8AC3E}">
        <p14:creationId xmlns:p14="http://schemas.microsoft.com/office/powerpoint/2010/main" val="304264285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93C8AD-2AE3-4DA4-AEB8-04D8E42EA2F9}" type="datetimeFigureOut">
              <a:rPr lang="en-US" smtClean="0"/>
              <a:t>12/13/2025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5EA405-2A58-4975-A2EC-3981E30712C7}" type="slidenum">
              <a:rPr lang="en-US" smtClean="0"/>
              <a:t>‹#›</a:t>
            </a:fld>
            <a:endParaRPr lang="en-US"/>
          </a:p>
        </p:txBody>
      </p:sp>
    </p:spTree>
    <p:extLst>
      <p:ext uri="{BB962C8B-B14F-4D97-AF65-F5344CB8AC3E}">
        <p14:creationId xmlns:p14="http://schemas.microsoft.com/office/powerpoint/2010/main" val="35184340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3BCD46-79DE-43F0-A22A-E8845989401E}" type="datetimeFigureOut">
              <a:rPr lang="en-US" smtClean="0"/>
              <a:pPr/>
              <a:t>12/13/2025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721037-2D43-448D-B6ED-C0A2DEF80423}" type="slidenum">
              <a:rPr lang="en-US" smtClean="0"/>
              <a:pPr/>
              <a:t>‹#›</a:t>
            </a:fld>
            <a:endParaRPr lang="en-US"/>
          </a:p>
        </p:txBody>
      </p:sp>
    </p:spTree>
    <p:extLst>
      <p:ext uri="{BB962C8B-B14F-4D97-AF65-F5344CB8AC3E}">
        <p14:creationId xmlns:p14="http://schemas.microsoft.com/office/powerpoint/2010/main" val="154698701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304800" y="228600"/>
            <a:ext cx="11594592"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8" name="Group 15"/>
          <p:cNvGrpSpPr>
            <a:grpSpLocks noChangeAspect="1"/>
          </p:cNvGrpSpPr>
          <p:nvPr/>
        </p:nvGrpSpPr>
        <p:grpSpPr bwMode="hidden">
          <a:xfrm>
            <a:off x="282220" y="1679429"/>
            <a:ext cx="11631168"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2" name="Title Placeholder 1"/>
          <p:cNvSpPr>
            <a:spLocks noGrp="1"/>
          </p:cNvSpPr>
          <p:nvPr>
            <p:ph type="title"/>
          </p:nvPr>
        </p:nvSpPr>
        <p:spPr>
          <a:xfrm>
            <a:off x="609600" y="338328"/>
            <a:ext cx="10972800" cy="12527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 name="Date Placeholder 3"/>
          <p:cNvSpPr>
            <a:spLocks noGrp="1"/>
          </p:cNvSpPr>
          <p:nvPr>
            <p:ph type="dt" sz="half" idx="2"/>
          </p:nvPr>
        </p:nvSpPr>
        <p:spPr>
          <a:xfrm>
            <a:off x="6884896" y="6250165"/>
            <a:ext cx="5048920" cy="365125"/>
          </a:xfrm>
          <a:prstGeom prst="rect">
            <a:avLst/>
          </a:prstGeom>
        </p:spPr>
        <p:txBody>
          <a:bodyPr vert="horz" lIns="91440" tIns="45720" rIns="91440" bIns="45720" rtlCol="0" anchor="ctr"/>
          <a:lstStyle>
            <a:lvl1pPr algn="r">
              <a:defRPr sz="1000">
                <a:solidFill>
                  <a:schemeClr val="tx2"/>
                </a:solidFill>
              </a:defRPr>
            </a:lvl1pPr>
          </a:lstStyle>
          <a:p>
            <a:fld id="{263B8C50-4677-404A-936C-548F6DF06437}" type="datetimeFigureOut">
              <a:rPr lang="en-US" smtClean="0"/>
              <a:pPr/>
              <a:t>12/13/2025</a:t>
            </a:fld>
            <a:endParaRPr lang="en-US"/>
          </a:p>
        </p:txBody>
      </p:sp>
      <p:sp>
        <p:nvSpPr>
          <p:cNvPr id="5" name="Footer Placeholder 4"/>
          <p:cNvSpPr>
            <a:spLocks noGrp="1"/>
          </p:cNvSpPr>
          <p:nvPr>
            <p:ph type="ftr" sz="quarter" idx="3"/>
          </p:nvPr>
        </p:nvSpPr>
        <p:spPr>
          <a:xfrm>
            <a:off x="258185" y="6250165"/>
            <a:ext cx="504892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5321451" y="6250164"/>
            <a:ext cx="1549101" cy="365125"/>
          </a:xfrm>
          <a:prstGeom prst="rect">
            <a:avLst/>
          </a:prstGeom>
        </p:spPr>
        <p:txBody>
          <a:bodyPr vert="horz" lIns="91440" tIns="45720" rIns="91440" bIns="45720" rtlCol="0" anchor="ctr"/>
          <a:lstStyle>
            <a:lvl1pPr algn="ctr">
              <a:defRPr sz="1000">
                <a:solidFill>
                  <a:schemeClr val="tx2"/>
                </a:solidFill>
              </a:defRPr>
            </a:lvl1pPr>
          </a:lstStyle>
          <a:p>
            <a:fld id="{69904358-460C-4C9B-9ED0-C8B285E6422F}" type="slidenum">
              <a:rPr lang="en-US" smtClean="0"/>
              <a:pPr/>
              <a:t>‹#›</a:t>
            </a:fld>
            <a:endParaRPr lang="en-US"/>
          </a:p>
        </p:txBody>
      </p:sp>
      <p:sp>
        <p:nvSpPr>
          <p:cNvPr id="3" name="Text Placeholder 2"/>
          <p:cNvSpPr>
            <a:spLocks noGrp="1"/>
          </p:cNvSpPr>
          <p:nvPr>
            <p:ph type="body" idx="1"/>
          </p:nvPr>
        </p:nvSpPr>
        <p:spPr>
          <a:xfrm>
            <a:off x="1162757" y="2675467"/>
            <a:ext cx="9877777" cy="345069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28554889"/>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ransition spd="slow">
    <p:push dir="u"/>
  </p:transition>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smtClean="0"/>
              <a:t>Haga clic para cambiar el estilo de título	</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smtClean="0"/>
              <a:t>Haga clic para modificar el estilo de texto del patrón</a:t>
            </a:r>
          </a:p>
          <a:p>
            <a:pPr lvl="1"/>
            <a:r>
              <a:rPr lang="es-ES" altLang="en-US" smtClean="0"/>
              <a:t>Segundo nivel</a:t>
            </a:r>
          </a:p>
          <a:p>
            <a:pPr lvl="2"/>
            <a:r>
              <a:rPr lang="es-ES" altLang="en-US" smtClean="0"/>
              <a:t>Tercer nivel</a:t>
            </a:r>
          </a:p>
          <a:p>
            <a:pPr lvl="3"/>
            <a:r>
              <a:rPr lang="es-ES" altLang="en-US" smtClean="0"/>
              <a:t>Cuarto nivel</a:t>
            </a:r>
          </a:p>
          <a:p>
            <a:pPr lvl="4"/>
            <a:r>
              <a:rPr lang="es-ES" altLang="en-US" smtClean="0"/>
              <a:t>Quinto nivel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pitchFamily="34" charset="0"/>
                <a:cs typeface="Arial" pitchFamily="34" charset="0"/>
              </a:defRPr>
            </a:lvl1pPr>
          </a:lstStyle>
          <a:p>
            <a:pPr>
              <a:defRPr/>
            </a:pPr>
            <a:endParaRPr lang="es-E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pitchFamily="34" charset="0"/>
                <a:cs typeface="Arial" pitchFamily="34" charset="0"/>
              </a:defRPr>
            </a:lvl1pPr>
          </a:lstStyle>
          <a:p>
            <a:pPr>
              <a:defRPr/>
            </a:pPr>
            <a:endParaRPr lang="es-E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C34B2196-172A-4E5B-8241-6D273A8E699A}" type="slidenum">
              <a:rPr lang="es-ES" altLang="en-US"/>
              <a:pPr>
                <a:defRPr/>
              </a:pPr>
              <a:t>‹#›</a:t>
            </a:fld>
            <a:endParaRPr lang="es-ES" altLang="en-US"/>
          </a:p>
        </p:txBody>
      </p:sp>
    </p:spTree>
    <p:extLst>
      <p:ext uri="{BB962C8B-B14F-4D97-AF65-F5344CB8AC3E}">
        <p14:creationId xmlns:p14="http://schemas.microsoft.com/office/powerpoint/2010/main" val="3577777937"/>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cs typeface="Arial" pitchFamily="34" charset="0"/>
        </a:defRPr>
      </a:lvl2pPr>
      <a:lvl3pPr algn="ctr" rtl="0" eaLnBrk="0" fontAlgn="base" hangingPunct="0">
        <a:spcBef>
          <a:spcPct val="0"/>
        </a:spcBef>
        <a:spcAft>
          <a:spcPct val="0"/>
        </a:spcAft>
        <a:defRPr sz="4400">
          <a:solidFill>
            <a:schemeClr val="tx2"/>
          </a:solidFill>
          <a:latin typeface="Arial" pitchFamily="34" charset="0"/>
          <a:cs typeface="Arial" pitchFamily="34" charset="0"/>
        </a:defRPr>
      </a:lvl3pPr>
      <a:lvl4pPr algn="ctr" rtl="0" eaLnBrk="0" fontAlgn="base" hangingPunct="0">
        <a:spcBef>
          <a:spcPct val="0"/>
        </a:spcBef>
        <a:spcAft>
          <a:spcPct val="0"/>
        </a:spcAft>
        <a:defRPr sz="4400">
          <a:solidFill>
            <a:schemeClr val="tx2"/>
          </a:solidFill>
          <a:latin typeface="Arial" pitchFamily="34" charset="0"/>
          <a:cs typeface="Arial" pitchFamily="34" charset="0"/>
        </a:defRPr>
      </a:lvl4pPr>
      <a:lvl5pPr algn="ctr" rtl="0"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3.xml"/><Relationship Id="rId5" Type="http://schemas.openxmlformats.org/officeDocument/2006/relationships/image" Target="../media/image13.pn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7.xml"/></Relationships>
</file>

<file path=ppt/slides/_rels/slide6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7.xml"/></Relationships>
</file>

<file path=ppt/slides/_rels/slide6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Layout" Target="../slideLayouts/slideLayout1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888642" y="798489"/>
            <a:ext cx="10560676" cy="5370491"/>
          </a:xfrm>
          <a:prstGeom prst="rect">
            <a:avLst/>
          </a:prstGeom>
          <a:noFill/>
        </p:spPr>
      </p:pic>
    </p:spTree>
    <p:extLst>
      <p:ext uri="{BB962C8B-B14F-4D97-AF65-F5344CB8AC3E}">
        <p14:creationId xmlns:p14="http://schemas.microsoft.com/office/powerpoint/2010/main" val="374853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895599" y="609600"/>
            <a:ext cx="6781801" cy="685800"/>
          </a:xfrm>
        </p:spPr>
        <p:txBody>
          <a:bodyPr>
            <a:noAutofit/>
          </a:bodyPr>
          <a:lstStyle/>
          <a:p>
            <a:r>
              <a:rPr lang="fa-IR" sz="2400" b="1" dirty="0">
                <a:solidFill>
                  <a:schemeClr val="tx1"/>
                </a:solidFill>
                <a:cs typeface="B Titr" panose="00000700000000000000" pitchFamily="2" charset="-78"/>
              </a:rPr>
              <a:t>محاسبه وزن سالمندانی که قادر به ایستادن روی ترازو نیستند</a:t>
            </a:r>
            <a:endParaRPr lang="en-US" sz="2400" b="1" dirty="0">
              <a:solidFill>
                <a:schemeClr val="tx1"/>
              </a:solidFill>
              <a:cs typeface="B Titr" panose="00000700000000000000" pitchFamily="2" charset="-78"/>
            </a:endParaRPr>
          </a:p>
        </p:txBody>
      </p:sp>
      <p:sp>
        <p:nvSpPr>
          <p:cNvPr id="6" name="Rectangle 5"/>
          <p:cNvSpPr/>
          <p:nvPr/>
        </p:nvSpPr>
        <p:spPr>
          <a:xfrm>
            <a:off x="864066" y="1111891"/>
            <a:ext cx="10159068" cy="1569660"/>
          </a:xfrm>
          <a:prstGeom prst="rect">
            <a:avLst/>
          </a:prstGeom>
          <a:solidFill>
            <a:schemeClr val="accent2">
              <a:lumMod val="60000"/>
              <a:lumOff val="40000"/>
            </a:schemeClr>
          </a:solidFill>
        </p:spPr>
        <p:txBody>
          <a:bodyPr wrap="square">
            <a:spAutoFit/>
          </a:bodyPr>
          <a:lstStyle/>
          <a:p>
            <a:pPr rtl="1"/>
            <a:r>
              <a:rPr lang="fa-IR" sz="2400" b="1" dirty="0">
                <a:solidFill>
                  <a:prstClr val="black"/>
                </a:solidFill>
                <a:latin typeface="Calibri"/>
                <a:cs typeface="B Kamran" pitchFamily="2" charset="-78"/>
              </a:rPr>
              <a:t>65/51– (2/68 × اندازه وسط دور بازو) + (1/09 × قد زانو) =  وزن (با </a:t>
            </a:r>
            <a:r>
              <a:rPr lang="en-US" sz="2400" b="1" dirty="0">
                <a:solidFill>
                  <a:prstClr val="black"/>
                </a:solidFill>
                <a:latin typeface="Calibri"/>
                <a:cs typeface="B Kamran" pitchFamily="2" charset="-78"/>
              </a:rPr>
              <a:t>Kg</a:t>
            </a:r>
            <a:r>
              <a:rPr lang="fa-IR" sz="2400" b="1" dirty="0">
                <a:solidFill>
                  <a:prstClr val="black"/>
                </a:solidFill>
                <a:latin typeface="Calibri"/>
                <a:cs typeface="B Kamran" pitchFamily="2" charset="-78"/>
              </a:rPr>
              <a:t>11/4</a:t>
            </a:r>
            <a:r>
              <a:rPr lang="en-US" sz="2400" b="1" dirty="0">
                <a:solidFill>
                  <a:prstClr val="black"/>
                </a:solidFill>
                <a:latin typeface="Calibri"/>
                <a:cs typeface="B Kamran" pitchFamily="2" charset="-78"/>
              </a:rPr>
              <a:t>± </a:t>
            </a:r>
            <a:r>
              <a:rPr lang="fa-IR" sz="2400" b="1" dirty="0">
                <a:solidFill>
                  <a:prstClr val="black"/>
                </a:solidFill>
                <a:latin typeface="Calibri"/>
                <a:cs typeface="B Kamran" pitchFamily="2" charset="-78"/>
              </a:rPr>
              <a:t>دقت)   : برای زنان</a:t>
            </a:r>
          </a:p>
          <a:p>
            <a:pPr rtl="1"/>
            <a:r>
              <a:rPr lang="fa-IR" sz="2400" b="1" dirty="0" smtClean="0">
                <a:solidFill>
                  <a:prstClr val="black"/>
                </a:solidFill>
                <a:latin typeface="Calibri"/>
                <a:cs typeface="B Kamran" pitchFamily="2" charset="-78"/>
              </a:rPr>
              <a:t>75/81</a:t>
            </a:r>
            <a:r>
              <a:rPr lang="fa-IR" sz="2400" b="1" dirty="0">
                <a:solidFill>
                  <a:prstClr val="black"/>
                </a:solidFill>
                <a:latin typeface="Calibri"/>
                <a:cs typeface="B Kamran" pitchFamily="2" charset="-78"/>
              </a:rPr>
              <a:t>– (3/07 × اندازه وسط دور بازو) + (1/10× قد زانو)  =  وزن (با </a:t>
            </a:r>
            <a:r>
              <a:rPr lang="en-US" sz="2400" b="1" dirty="0">
                <a:solidFill>
                  <a:prstClr val="black"/>
                </a:solidFill>
                <a:latin typeface="Calibri"/>
                <a:cs typeface="B Kamran" pitchFamily="2" charset="-78"/>
              </a:rPr>
              <a:t>Kg</a:t>
            </a:r>
            <a:r>
              <a:rPr lang="fa-IR" sz="2400" b="1" dirty="0">
                <a:solidFill>
                  <a:prstClr val="black"/>
                </a:solidFill>
                <a:latin typeface="Calibri"/>
                <a:cs typeface="B Kamran" pitchFamily="2" charset="-78"/>
              </a:rPr>
              <a:t> 11/46</a:t>
            </a:r>
            <a:r>
              <a:rPr lang="en-US" sz="2400" b="1" dirty="0">
                <a:solidFill>
                  <a:prstClr val="black"/>
                </a:solidFill>
                <a:latin typeface="Calibri"/>
                <a:cs typeface="B Kamran" pitchFamily="2" charset="-78"/>
              </a:rPr>
              <a:t>± </a:t>
            </a:r>
            <a:r>
              <a:rPr lang="fa-IR" sz="2400" b="1" dirty="0">
                <a:solidFill>
                  <a:prstClr val="black"/>
                </a:solidFill>
                <a:latin typeface="Calibri"/>
                <a:cs typeface="B Kamran" pitchFamily="2" charset="-78"/>
              </a:rPr>
              <a:t>دقت)  : برای مردان</a:t>
            </a:r>
          </a:p>
          <a:p>
            <a:pPr rtl="1"/>
            <a:endParaRPr lang="fa-IR" sz="2400" b="1" dirty="0">
              <a:solidFill>
                <a:prstClr val="black"/>
              </a:solidFill>
              <a:latin typeface="Calibri"/>
              <a:cs typeface="B Kamran" pitchFamily="2" charset="-78"/>
            </a:endParaRPr>
          </a:p>
          <a:p>
            <a:pPr rtl="1"/>
            <a:r>
              <a:rPr lang="fa-IR" sz="2400" b="1" dirty="0" smtClean="0">
                <a:solidFill>
                  <a:prstClr val="black"/>
                </a:solidFill>
                <a:latin typeface="Calibri"/>
                <a:cs typeface="B Kamran" pitchFamily="2" charset="-78"/>
              </a:rPr>
              <a:t>توضیح</a:t>
            </a:r>
            <a:r>
              <a:rPr lang="fa-IR" sz="2400" b="1" dirty="0">
                <a:solidFill>
                  <a:prstClr val="black"/>
                </a:solidFill>
                <a:latin typeface="Calibri"/>
                <a:cs typeface="B Kamran" pitchFamily="2" charset="-78"/>
              </a:rPr>
              <a:t>: واحد اندازه گیری دور بازو و قد زانو سانتی متر و واحد اندازه گیری وزن  کیلوگرم می باشد. </a:t>
            </a:r>
            <a:endParaRPr lang="en-US" sz="2400" b="1" dirty="0">
              <a:solidFill>
                <a:prstClr val="black"/>
              </a:solidFill>
              <a:latin typeface="Calibri"/>
              <a:cs typeface="B Kamran" pitchFamily="2" charset="-78"/>
            </a:endParaRPr>
          </a:p>
        </p:txBody>
      </p:sp>
      <p:sp>
        <p:nvSpPr>
          <p:cNvPr id="7" name="Title 1"/>
          <p:cNvSpPr>
            <a:spLocks noGrp="1"/>
          </p:cNvSpPr>
          <p:nvPr>
            <p:ph type="ctrTitle"/>
          </p:nvPr>
        </p:nvSpPr>
        <p:spPr>
          <a:xfrm>
            <a:off x="629174" y="2776592"/>
            <a:ext cx="10393960" cy="1082344"/>
          </a:xfrm>
        </p:spPr>
        <p:txBody>
          <a:bodyPr>
            <a:normAutofit/>
          </a:bodyPr>
          <a:lstStyle/>
          <a:p>
            <a:r>
              <a:rPr lang="fa-IR" dirty="0" smtClean="0">
                <a:cs typeface="B Kamran" pitchFamily="2" charset="-78"/>
              </a:rPr>
              <a:t>محاسبه قد بر اساس قد زانو تا پاشنه با استفاده از فرمول چاملا </a:t>
            </a:r>
            <a:r>
              <a:rPr lang="fa-IR" dirty="0" smtClean="0">
                <a:cs typeface="B Kamran" pitchFamily="2" charset="-78"/>
              </a:rPr>
              <a:t>)</a:t>
            </a:r>
            <a:r>
              <a:rPr lang="en-US" dirty="0" smtClean="0">
                <a:cs typeface="B Kamran" pitchFamily="2" charset="-78"/>
              </a:rPr>
              <a:t>) </a:t>
            </a:r>
            <a:endParaRPr lang="en-US" dirty="0">
              <a:cs typeface="B Kamran" pitchFamily="2" charset="-78"/>
            </a:endParaRPr>
          </a:p>
        </p:txBody>
      </p:sp>
      <p:sp>
        <p:nvSpPr>
          <p:cNvPr id="8" name="Subtitle 2"/>
          <p:cNvSpPr txBox="1">
            <a:spLocks/>
          </p:cNvSpPr>
          <p:nvPr/>
        </p:nvSpPr>
        <p:spPr>
          <a:xfrm>
            <a:off x="310394" y="3665987"/>
            <a:ext cx="11484528" cy="2634145"/>
          </a:xfrm>
          <a:prstGeom prst="rect">
            <a:avLst/>
          </a:prstGeom>
          <a:solidFill>
            <a:schemeClr val="accent2">
              <a:lumMod val="60000"/>
              <a:lumOff val="40000"/>
            </a:schemeClr>
          </a:solidFill>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rtl="1"/>
            <a:endParaRPr lang="fa-IR" sz="2400" dirty="0" smtClean="0">
              <a:solidFill>
                <a:schemeClr val="tx1">
                  <a:lumMod val="95000"/>
                  <a:lumOff val="5000"/>
                </a:schemeClr>
              </a:solidFill>
              <a:cs typeface="B Kamran" pitchFamily="2" charset="-78"/>
            </a:endParaRPr>
          </a:p>
          <a:p>
            <a:pPr algn="l" rtl="1"/>
            <a:r>
              <a:rPr lang="en-US" sz="2400" dirty="0" smtClean="0">
                <a:solidFill>
                  <a:schemeClr val="tx1">
                    <a:lumMod val="95000"/>
                    <a:lumOff val="5000"/>
                  </a:schemeClr>
                </a:solidFill>
                <a:cs typeface="B Kamran" pitchFamily="2" charset="-78"/>
              </a:rPr>
              <a:t> </a:t>
            </a:r>
            <a:r>
              <a:rPr lang="fa-IR" sz="2400" dirty="0" smtClean="0">
                <a:solidFill>
                  <a:schemeClr val="tx1">
                    <a:lumMod val="95000"/>
                    <a:lumOff val="5000"/>
                  </a:schemeClr>
                </a:solidFill>
                <a:cs typeface="B Kamran" pitchFamily="2" charset="-78"/>
              </a:rPr>
              <a:t>(سن × 0/17) – ( قد زانو × 1/91) + 75 = قدیا (قد زانو ×1/83)+ (سن × 0/24) -84/88 =  قدبرای زنان</a:t>
            </a:r>
          </a:p>
          <a:p>
            <a:pPr algn="l"/>
            <a:r>
              <a:rPr lang="fa-IR" sz="2400" dirty="0" smtClean="0">
                <a:solidFill>
                  <a:schemeClr val="tx1">
                    <a:lumMod val="95000"/>
                    <a:lumOff val="5000"/>
                  </a:schemeClr>
                </a:solidFill>
                <a:cs typeface="B Kamran" pitchFamily="2" charset="-78"/>
              </a:rPr>
              <a:t>     </a:t>
            </a:r>
            <a:r>
              <a:rPr lang="en-US" sz="2400" dirty="0" smtClean="0">
                <a:solidFill>
                  <a:schemeClr val="tx1">
                    <a:lumMod val="95000"/>
                    <a:lumOff val="5000"/>
                  </a:schemeClr>
                </a:solidFill>
                <a:cs typeface="B Kamran" pitchFamily="2" charset="-78"/>
              </a:rPr>
              <a:t>                                                             error </a:t>
            </a:r>
            <a:r>
              <a:rPr lang="fa-IR" sz="2400" dirty="0" smtClean="0">
                <a:solidFill>
                  <a:schemeClr val="tx1">
                    <a:lumMod val="95000"/>
                    <a:lumOff val="5000"/>
                  </a:schemeClr>
                </a:solidFill>
                <a:cs typeface="B Kamran" pitchFamily="2" charset="-78"/>
              </a:rPr>
              <a:t>با 8/82 سانتی متر</a:t>
            </a:r>
            <a:endParaRPr lang="en-US" sz="2400" dirty="0" smtClean="0">
              <a:solidFill>
                <a:schemeClr val="tx1">
                  <a:lumMod val="95000"/>
                  <a:lumOff val="5000"/>
                </a:schemeClr>
              </a:solidFill>
              <a:cs typeface="B Kamran" pitchFamily="2" charset="-78"/>
            </a:endParaRPr>
          </a:p>
          <a:p>
            <a:pPr algn="l"/>
            <a:r>
              <a:rPr lang="fa-IR" sz="2400" dirty="0" smtClean="0">
                <a:solidFill>
                  <a:schemeClr val="tx1">
                    <a:lumMod val="95000"/>
                    <a:lumOff val="5000"/>
                  </a:schemeClr>
                </a:solidFill>
                <a:cs typeface="B Kamran" pitchFamily="2" charset="-78"/>
              </a:rPr>
              <a:t> ( قد زانو × 2/08) + 59/10 =  قد یا (قد زانو ×2/03)+ (سن × 0/04) -64/19=  قد برای مردان</a:t>
            </a:r>
          </a:p>
          <a:p>
            <a:pPr algn="l"/>
            <a:r>
              <a:rPr lang="fa-IR" sz="2400" dirty="0" smtClean="0">
                <a:solidFill>
                  <a:schemeClr val="tx1">
                    <a:lumMod val="95000"/>
                    <a:lumOff val="5000"/>
                  </a:schemeClr>
                </a:solidFill>
                <a:cs typeface="B Kamran" pitchFamily="2" charset="-78"/>
              </a:rPr>
              <a:t>با 7/84 سانتی متر </a:t>
            </a:r>
            <a:r>
              <a:rPr lang="en-US" sz="2400" dirty="0" smtClean="0">
                <a:solidFill>
                  <a:schemeClr val="tx1">
                    <a:lumMod val="95000"/>
                    <a:lumOff val="5000"/>
                  </a:schemeClr>
                </a:solidFill>
                <a:cs typeface="B Kamran" pitchFamily="2" charset="-78"/>
              </a:rPr>
              <a:t>error</a:t>
            </a:r>
            <a:r>
              <a:rPr lang="fa-IR" sz="2400" dirty="0" smtClean="0">
                <a:solidFill>
                  <a:schemeClr val="tx1">
                    <a:lumMod val="95000"/>
                    <a:lumOff val="5000"/>
                  </a:schemeClr>
                </a:solidFill>
                <a:cs typeface="B Kamran" pitchFamily="2" charset="-78"/>
              </a:rPr>
              <a:t>  </a:t>
            </a:r>
            <a:endParaRPr lang="en-US" sz="2400" dirty="0" smtClean="0">
              <a:solidFill>
                <a:schemeClr val="tx1">
                  <a:lumMod val="95000"/>
                  <a:lumOff val="5000"/>
                </a:schemeClr>
              </a:solidFill>
              <a:cs typeface="B Kamran" pitchFamily="2" charset="-78"/>
            </a:endParaRPr>
          </a:p>
          <a:p>
            <a:pPr algn="r"/>
            <a:r>
              <a:rPr lang="fa-IR" sz="2400" dirty="0" smtClean="0">
                <a:solidFill>
                  <a:schemeClr val="tx1">
                    <a:lumMod val="95000"/>
                    <a:lumOff val="5000"/>
                  </a:schemeClr>
                </a:solidFill>
                <a:cs typeface="B Kamran" pitchFamily="2" charset="-78"/>
              </a:rPr>
              <a:t>توضیح: واحد اندازه گیری قد و قد زانو سانتی متر و واحد اندازه گیری سن سال می باشد. </a:t>
            </a:r>
            <a:endParaRPr lang="en-US" sz="2400" dirty="0">
              <a:solidFill>
                <a:schemeClr val="tx1">
                  <a:lumMod val="95000"/>
                  <a:lumOff val="5000"/>
                </a:schemeClr>
              </a:solidFill>
              <a:cs typeface="B Kamran" pitchFamily="2" charset="-78"/>
            </a:endParaRPr>
          </a:p>
        </p:txBody>
      </p:sp>
    </p:spTree>
    <p:extLst>
      <p:ext uri="{BB962C8B-B14F-4D97-AF65-F5344CB8AC3E}">
        <p14:creationId xmlns:p14="http://schemas.microsoft.com/office/powerpoint/2010/main" val="11810942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0651939496\Pictures\روشن\Light-Background-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905000" y="285061"/>
            <a:ext cx="8610600" cy="1238939"/>
          </a:xfrm>
        </p:spPr>
        <p:txBody>
          <a:bodyPr>
            <a:normAutofit/>
          </a:bodyPr>
          <a:lstStyle/>
          <a:p>
            <a:r>
              <a:rPr lang="en-US" dirty="0" err="1" smtClean="0">
                <a:cs typeface="B Kamran" pitchFamily="2" charset="-78"/>
              </a:rPr>
              <a:t>Chumlea</a:t>
            </a:r>
            <a:r>
              <a:rPr lang="en-US" dirty="0" smtClean="0">
                <a:cs typeface="B Kamran" pitchFamily="2" charset="-78"/>
              </a:rPr>
              <a:t>) </a:t>
            </a:r>
            <a:endParaRPr lang="en-US" dirty="0">
              <a:cs typeface="B Kamran" pitchFamily="2" charset="-78"/>
            </a:endParaRPr>
          </a:p>
        </p:txBody>
      </p:sp>
      <p:sp>
        <p:nvSpPr>
          <p:cNvPr id="3" name="Subtitle 2"/>
          <p:cNvSpPr>
            <a:spLocks noGrp="1"/>
          </p:cNvSpPr>
          <p:nvPr>
            <p:ph type="subTitle" idx="1"/>
          </p:nvPr>
        </p:nvSpPr>
        <p:spPr>
          <a:xfrm>
            <a:off x="1676400" y="1905000"/>
            <a:ext cx="8839200" cy="4572000"/>
          </a:xfrm>
        </p:spPr>
        <p:style>
          <a:lnRef idx="2">
            <a:schemeClr val="accent4"/>
          </a:lnRef>
          <a:fillRef idx="1">
            <a:schemeClr val="lt1"/>
          </a:fillRef>
          <a:effectRef idx="0">
            <a:schemeClr val="accent4"/>
          </a:effectRef>
          <a:fontRef idx="minor">
            <a:schemeClr val="dk1"/>
          </a:fontRef>
        </p:style>
        <p:txBody>
          <a:bodyPr>
            <a:noAutofit/>
          </a:bodyPr>
          <a:lstStyle/>
          <a:p>
            <a:pPr algn="just" rtl="1"/>
            <a:r>
              <a:rPr lang="fa-IR" sz="2000" b="1" dirty="0">
                <a:solidFill>
                  <a:schemeClr val="tx1"/>
                </a:solidFill>
                <a:cs typeface="B Nazanin" panose="00000400000000000000" pitchFamily="2" charset="-78"/>
              </a:rPr>
              <a:t>در مواردی که اندازه گیری وزن سالمند وجود</a:t>
            </a:r>
            <a:r>
              <a:rPr lang="en-US" sz="2000" b="1" dirty="0">
                <a:solidFill>
                  <a:schemeClr val="tx1"/>
                </a:solidFill>
                <a:cs typeface="B Nazanin" panose="00000400000000000000" pitchFamily="2" charset="-78"/>
              </a:rPr>
              <a:t> </a:t>
            </a:r>
            <a:r>
              <a:rPr lang="fa-IR" sz="2000" b="1" dirty="0">
                <a:solidFill>
                  <a:schemeClr val="tx1"/>
                </a:solidFill>
                <a:cs typeface="B Nazanin" panose="00000400000000000000" pitchFamily="2" charset="-78"/>
              </a:rPr>
              <a:t>ندارد از اندازه وسط دور بازو برای تعیین تقریبی </a:t>
            </a:r>
            <a:r>
              <a:rPr lang="en-US" sz="2000" b="1" dirty="0">
                <a:solidFill>
                  <a:schemeClr val="tx1"/>
                </a:solidFill>
                <a:cs typeface="B Nazanin" panose="00000400000000000000" pitchFamily="2" charset="-78"/>
              </a:rPr>
              <a:t>BMI</a:t>
            </a:r>
            <a:r>
              <a:rPr lang="fa-IR" sz="2000" b="1" dirty="0">
                <a:solidFill>
                  <a:schemeClr val="tx1"/>
                </a:solidFill>
                <a:cs typeface="B Nazanin" panose="00000400000000000000" pitchFamily="2" charset="-78"/>
              </a:rPr>
              <a:t>استفاده می شود.</a:t>
            </a:r>
          </a:p>
          <a:p>
            <a:pPr algn="just" rtl="1"/>
            <a:endParaRPr lang="fa-IR" sz="2000" b="1" dirty="0">
              <a:solidFill>
                <a:schemeClr val="tx1"/>
              </a:solidFill>
              <a:cs typeface="B Nazanin" panose="00000400000000000000" pitchFamily="2" charset="-78"/>
            </a:endParaRPr>
          </a:p>
          <a:p>
            <a:pPr algn="just" rtl="1"/>
            <a:r>
              <a:rPr lang="fa-IR" sz="2000" b="1" dirty="0">
                <a:solidFill>
                  <a:schemeClr val="tx1"/>
                </a:solidFill>
                <a:cs typeface="B Nazanin" panose="00000400000000000000" pitchFamily="2" charset="-78"/>
              </a:rPr>
              <a:t>اندازه گیری وسط محیط بازو به ترتیب زیر درفردی که در حالت نشسته یا دراز کشیده به پشت قرار دارد انجام می شود.</a:t>
            </a:r>
          </a:p>
          <a:p>
            <a:pPr algn="just" rtl="1"/>
            <a:r>
              <a:rPr lang="fa-IR" sz="2000" b="1" dirty="0">
                <a:solidFill>
                  <a:schemeClr val="tx1"/>
                </a:solidFill>
                <a:cs typeface="B Nazanin" panose="00000400000000000000" pitchFamily="2" charset="-78"/>
              </a:rPr>
              <a:t>در صورت امکان و ترجیحا از بازوی چپ بدون آستین لباس استفاده کنید.</a:t>
            </a:r>
          </a:p>
          <a:p>
            <a:pPr algn="just" rtl="1"/>
            <a:r>
              <a:rPr lang="fa-IR" sz="2000" b="1" dirty="0">
                <a:solidFill>
                  <a:schemeClr val="tx1"/>
                </a:solidFill>
                <a:cs typeface="B Nazanin" panose="00000400000000000000" pitchFamily="2" charset="-78"/>
              </a:rPr>
              <a:t>اندازه گیری در نقطه وسط بین برجستگی خارجی استخوان شانه(آکرومیون)و نوک آرنج(اوله کرانون)انجام می شود.</a:t>
            </a:r>
          </a:p>
          <a:p>
            <a:pPr algn="just" rtl="1"/>
            <a:r>
              <a:rPr lang="fa-IR" sz="2000" b="1" dirty="0">
                <a:solidFill>
                  <a:schemeClr val="tx1"/>
                </a:solidFill>
                <a:cs typeface="B Nazanin" panose="00000400000000000000" pitchFamily="2" charset="-78"/>
              </a:rPr>
              <a:t>برای اندازه گیری مراحل زیر در نظر گرفته شود</a:t>
            </a:r>
            <a:r>
              <a:rPr lang="fa-IR" sz="2000" b="1" dirty="0">
                <a:cs typeface="B Nazanin" panose="00000400000000000000" pitchFamily="2" charset="-78"/>
              </a:rPr>
              <a:t>.</a:t>
            </a:r>
            <a:endParaRPr lang="en-US" sz="2000" b="1" dirty="0">
              <a:cs typeface="B Nazanin" panose="00000400000000000000" pitchFamily="2" charset="-78"/>
            </a:endParaRPr>
          </a:p>
          <a:p>
            <a:pPr algn="l" rtl="1"/>
            <a:endParaRPr lang="fa-IR" sz="2400" dirty="0">
              <a:solidFill>
                <a:schemeClr val="tx1">
                  <a:lumMod val="95000"/>
                  <a:lumOff val="5000"/>
                </a:schemeClr>
              </a:solidFill>
              <a:cs typeface="B Kamran" pitchFamily="2" charset="-78"/>
            </a:endParaRPr>
          </a:p>
        </p:txBody>
      </p:sp>
      <p:sp>
        <p:nvSpPr>
          <p:cNvPr id="8" name="Title 1"/>
          <p:cNvSpPr txBox="1">
            <a:spLocks/>
          </p:cNvSpPr>
          <p:nvPr/>
        </p:nvSpPr>
        <p:spPr>
          <a:xfrm>
            <a:off x="1981200" y="274638"/>
            <a:ext cx="8229600" cy="944562"/>
          </a:xfrm>
          <a:prstGeom prst="rect">
            <a:avLst/>
          </a:prstGeom>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dirty="0">
                <a:solidFill>
                  <a:srgbClr val="4F81BD">
                    <a:lumMod val="50000"/>
                  </a:srgbClr>
                </a:solidFill>
                <a:latin typeface="Calibri"/>
                <a:cs typeface="B Titr" panose="00000700000000000000" pitchFamily="2" charset="-78"/>
              </a:rPr>
              <a:t>اندازه گیری وسط دور بازو(</a:t>
            </a:r>
            <a:r>
              <a:rPr lang="en-US" dirty="0">
                <a:solidFill>
                  <a:srgbClr val="4F81BD">
                    <a:lumMod val="50000"/>
                  </a:srgbClr>
                </a:solidFill>
                <a:latin typeface="Calibri"/>
                <a:cs typeface="B Titr" panose="00000700000000000000" pitchFamily="2" charset="-78"/>
              </a:rPr>
              <a:t>MAC </a:t>
            </a:r>
            <a:r>
              <a:rPr lang="fa-IR" dirty="0">
                <a:solidFill>
                  <a:srgbClr val="4F81BD">
                    <a:lumMod val="50000"/>
                  </a:srgbClr>
                </a:solidFill>
                <a:latin typeface="Calibri"/>
                <a:cs typeface="B Titr" panose="00000700000000000000" pitchFamily="2" charset="-78"/>
              </a:rPr>
              <a:t>)</a:t>
            </a:r>
            <a:endParaRPr lang="en-US" dirty="0">
              <a:solidFill>
                <a:srgbClr val="4F81BD">
                  <a:lumMod val="50000"/>
                </a:srgbClr>
              </a:solidFill>
              <a:latin typeface="Calibri"/>
              <a:cs typeface="B Titr" panose="00000700000000000000" pitchFamily="2" charset="-78"/>
            </a:endParaRPr>
          </a:p>
        </p:txBody>
      </p:sp>
    </p:spTree>
    <p:extLst>
      <p:ext uri="{BB962C8B-B14F-4D97-AF65-F5344CB8AC3E}">
        <p14:creationId xmlns:p14="http://schemas.microsoft.com/office/powerpoint/2010/main" val="28796769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685800"/>
            <a:ext cx="8382000" cy="5410200"/>
          </a:xfrm>
        </p:spPr>
        <p:txBody>
          <a:bodyPr>
            <a:noAutofit/>
          </a:bodyPr>
          <a:lstStyle/>
          <a:p>
            <a:pPr marL="0" indent="0" algn="r" rtl="1">
              <a:buNone/>
            </a:pPr>
            <a:r>
              <a:rPr lang="fa-IR" sz="1800" b="1" dirty="0">
                <a:solidFill>
                  <a:schemeClr val="accent4">
                    <a:lumMod val="50000"/>
                  </a:schemeClr>
                </a:solidFill>
                <a:cs typeface="B Nazanin" panose="00000400000000000000" pitchFamily="2" charset="-78"/>
              </a:rPr>
              <a:t>1-بازوی چپ راخم کنید ونوک آرنج و برجستگی خارجی استخوان شانه را مشخص کنید.</a:t>
            </a:r>
          </a:p>
          <a:p>
            <a:pPr marL="0" indent="0" algn="r" rtl="1">
              <a:buNone/>
            </a:pPr>
            <a:endParaRPr lang="fa-IR" sz="1800" b="1" dirty="0">
              <a:solidFill>
                <a:schemeClr val="accent4">
                  <a:lumMod val="50000"/>
                </a:schemeClr>
              </a:solidFill>
              <a:cs typeface="B Nazanin" panose="00000400000000000000" pitchFamily="2" charset="-78"/>
            </a:endParaRPr>
          </a:p>
          <a:p>
            <a:pPr marL="0" indent="0" algn="r" rtl="1">
              <a:buNone/>
            </a:pPr>
            <a:r>
              <a:rPr lang="fa-IR" sz="1800" b="1" dirty="0">
                <a:solidFill>
                  <a:schemeClr val="accent4">
                    <a:lumMod val="50000"/>
                  </a:schemeClr>
                </a:solidFill>
                <a:cs typeface="B Nazanin" panose="00000400000000000000" pitchFamily="2" charset="-78"/>
              </a:rPr>
              <a:t>2-نقطه وسط بین نقاط علامت زده شده را مشخص کنید و علامت بزنید.</a:t>
            </a:r>
          </a:p>
          <a:p>
            <a:pPr marL="0" indent="0" algn="r" rtl="1">
              <a:buNone/>
            </a:pPr>
            <a:endParaRPr lang="fa-IR" sz="1800" b="1" dirty="0">
              <a:solidFill>
                <a:schemeClr val="accent4">
                  <a:lumMod val="50000"/>
                </a:schemeClr>
              </a:solidFill>
              <a:cs typeface="B Nazanin" panose="00000400000000000000" pitchFamily="2" charset="-78"/>
            </a:endParaRPr>
          </a:p>
          <a:p>
            <a:pPr marL="0" indent="0" algn="r" rtl="1">
              <a:buNone/>
            </a:pPr>
            <a:r>
              <a:rPr lang="fa-IR" sz="1800" b="1" dirty="0">
                <a:solidFill>
                  <a:schemeClr val="accent4">
                    <a:lumMod val="50000"/>
                  </a:schemeClr>
                </a:solidFill>
                <a:cs typeface="B Nazanin" panose="00000400000000000000" pitchFamily="2" charset="-78"/>
              </a:rPr>
              <a:t>3-سپس در حالتی که فرد دست خودرابه موازات بدن به حالت رها و شل گرفته محیط میانه بازو راازروی نقطه علامت زده شده اندازه گیری کنید.از مترنواری استفاده کنید.</a:t>
            </a:r>
          </a:p>
          <a:p>
            <a:pPr marL="0" indent="0" algn="r" rtl="1">
              <a:buNone/>
            </a:pPr>
            <a:endParaRPr lang="fa-IR" sz="1800" b="1" dirty="0">
              <a:solidFill>
                <a:schemeClr val="accent4">
                  <a:lumMod val="50000"/>
                </a:schemeClr>
              </a:solidFill>
              <a:cs typeface="B Nazanin" panose="00000400000000000000" pitchFamily="2" charset="-78"/>
            </a:endParaRPr>
          </a:p>
          <a:p>
            <a:pPr marL="0" indent="0" algn="r" rtl="1">
              <a:buNone/>
            </a:pPr>
            <a:r>
              <a:rPr lang="fa-IR" sz="1800" b="1" dirty="0">
                <a:solidFill>
                  <a:schemeClr val="accent4">
                    <a:lumMod val="50000"/>
                  </a:schemeClr>
                </a:solidFill>
                <a:cs typeface="B Nazanin" panose="00000400000000000000" pitchFamily="2" charset="-78"/>
              </a:rPr>
              <a:t>4-نوار کاملا مماس با بازوی فرد باشد،نه آزاد و نه بیش از اندازه کشیده شده باشد.</a:t>
            </a:r>
          </a:p>
          <a:p>
            <a:pPr marL="0" indent="0" algn="r" rtl="1">
              <a:buNone/>
            </a:pPr>
            <a:endParaRPr lang="fa-IR" sz="1800" b="1" dirty="0">
              <a:solidFill>
                <a:schemeClr val="accent4">
                  <a:lumMod val="50000"/>
                </a:schemeClr>
              </a:solidFill>
              <a:cs typeface="B Nazanin" panose="00000400000000000000" pitchFamily="2" charset="-78"/>
            </a:endParaRPr>
          </a:p>
          <a:p>
            <a:pPr marL="0" indent="0" algn="r" rtl="1">
              <a:buNone/>
            </a:pPr>
            <a:r>
              <a:rPr lang="fa-IR" sz="1800" b="1" dirty="0">
                <a:solidFill>
                  <a:schemeClr val="accent4">
                    <a:lumMod val="50000"/>
                  </a:schemeClr>
                </a:solidFill>
                <a:cs typeface="B Nazanin" panose="00000400000000000000" pitchFamily="2" charset="-78"/>
              </a:rPr>
              <a:t>5-پوست و عضلات افراد دچار سوء تغذیه بسیار شل است و کوچکترین فشار اضافی می تواند باعث گردد تا محیط میانه بازو کمتر از حد واقعی اندازه گیری شود.</a:t>
            </a:r>
          </a:p>
          <a:p>
            <a:pPr marL="0" indent="0" algn="r" rtl="1">
              <a:buNone/>
            </a:pPr>
            <a:endParaRPr lang="fa-IR" sz="1800" b="1" dirty="0">
              <a:solidFill>
                <a:schemeClr val="accent4">
                  <a:lumMod val="50000"/>
                </a:schemeClr>
              </a:solidFill>
              <a:cs typeface="B Nazanin" panose="00000400000000000000" pitchFamily="2" charset="-78"/>
            </a:endParaRPr>
          </a:p>
          <a:p>
            <a:pPr marL="0" indent="0" algn="r" rtl="1">
              <a:buNone/>
            </a:pPr>
            <a:r>
              <a:rPr lang="fa-IR" sz="1800" b="1" dirty="0">
                <a:solidFill>
                  <a:schemeClr val="accent4">
                    <a:lumMod val="50000"/>
                  </a:schemeClr>
                </a:solidFill>
                <a:cs typeface="B Nazanin" panose="00000400000000000000" pitchFamily="2" charset="-78"/>
              </a:rPr>
              <a:t>6-بلافاصله عدد را بخوانید و و بر حسب میلی متر ثبت کنید.</a:t>
            </a:r>
          </a:p>
          <a:p>
            <a:pPr marL="0" indent="0" algn="r" rtl="1">
              <a:buNone/>
            </a:pPr>
            <a:endParaRPr lang="fa-IR" sz="1800" b="1" dirty="0">
              <a:solidFill>
                <a:schemeClr val="accent4">
                  <a:lumMod val="50000"/>
                </a:schemeClr>
              </a:solidFill>
              <a:cs typeface="B Nazanin" panose="00000400000000000000" pitchFamily="2" charset="-78"/>
            </a:endParaRPr>
          </a:p>
          <a:p>
            <a:pPr marL="0" indent="0" algn="r" rtl="1">
              <a:buNone/>
            </a:pPr>
            <a:r>
              <a:rPr lang="fa-IR" sz="1800" b="1" dirty="0">
                <a:solidFill>
                  <a:schemeClr val="accent4">
                    <a:lumMod val="50000"/>
                  </a:schemeClr>
                </a:solidFill>
                <a:cs typeface="B Nazanin" panose="00000400000000000000" pitchFamily="2" charset="-78"/>
              </a:rPr>
              <a:t>7-اندازه گیری را دوبار انجام دهید تا از صحت عدد خوانده شده اطمینان حاصل کنید.</a:t>
            </a:r>
            <a:endParaRPr lang="en-US" sz="1800" b="1" dirty="0">
              <a:solidFill>
                <a:schemeClr val="accent4">
                  <a:lumMod val="50000"/>
                </a:schemeClr>
              </a:solidFill>
              <a:cs typeface="B Nazanin" panose="00000400000000000000" pitchFamily="2" charset="-78"/>
            </a:endParaRPr>
          </a:p>
        </p:txBody>
      </p:sp>
    </p:spTree>
    <p:extLst>
      <p:ext uri="{BB962C8B-B14F-4D97-AF65-F5344CB8AC3E}">
        <p14:creationId xmlns:p14="http://schemas.microsoft.com/office/powerpoint/2010/main" val="21264772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639762"/>
          </a:xfrm>
        </p:spPr>
        <p:txBody>
          <a:bodyPr>
            <a:normAutofit fontScale="90000"/>
          </a:bodyPr>
          <a:lstStyle/>
          <a:p>
            <a:r>
              <a:rPr lang="fa-IR" dirty="0" smtClean="0">
                <a:cs typeface="B Titr" panose="00000700000000000000" pitchFamily="2" charset="-78"/>
              </a:rPr>
              <a:t>سالمند با نمایه توده بدنی کمتر از 21</a:t>
            </a:r>
            <a:endParaRPr lang="en-US"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61849271"/>
              </p:ext>
            </p:extLst>
          </p:nvPr>
        </p:nvGraphicFramePr>
        <p:xfrm>
          <a:off x="1870745" y="739630"/>
          <a:ext cx="8686800" cy="5972178"/>
        </p:xfrm>
        <a:graphic>
          <a:graphicData uri="http://schemas.openxmlformats.org/drawingml/2006/table">
            <a:tbl>
              <a:tblPr firstRow="1" bandRow="1">
                <a:tableStyleId>{72833802-FEF1-4C79-8D5D-14CF1EAF98D9}</a:tableStyleId>
              </a:tblPr>
              <a:tblGrid>
                <a:gridCol w="8686800">
                  <a:extLst>
                    <a:ext uri="{9D8B030D-6E8A-4147-A177-3AD203B41FA5}">
                      <a16:colId xmlns:a16="http://schemas.microsoft.com/office/drawing/2014/main" val="20000"/>
                    </a:ext>
                  </a:extLst>
                </a:gridCol>
              </a:tblGrid>
              <a:tr h="290104">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400" dirty="0" smtClean="0">
                          <a:cs typeface="B Nazanin" panose="00000400000000000000" pitchFamily="2" charset="-78"/>
                        </a:rPr>
                        <a:t>ارزیابی کنید:</a:t>
                      </a:r>
                      <a:endParaRPr lang="en-US" sz="1400" dirty="0" smtClean="0">
                        <a:cs typeface="B Nazanin" panose="00000400000000000000" pitchFamily="2" charset="-78"/>
                      </a:endParaRPr>
                    </a:p>
                  </a:txBody>
                  <a:tcPr/>
                </a:tc>
                <a:extLst>
                  <a:ext uri="{0D108BD9-81ED-4DB2-BD59-A6C34878D82A}">
                    <a16:rowId xmlns:a16="http://schemas.microsoft.com/office/drawing/2014/main" val="10000"/>
                  </a:ext>
                </a:extLst>
              </a:tr>
              <a:tr h="290104">
                <a:tc>
                  <a:txBody>
                    <a:bodyPr/>
                    <a:lstStyle/>
                    <a:p>
                      <a:pPr algn="r" rtl="1"/>
                      <a:r>
                        <a:rPr lang="fa-IR" sz="1400" dirty="0" smtClean="0">
                          <a:cs typeface="B Nazanin" panose="00000400000000000000" pitchFamily="2" charset="-78"/>
                        </a:rPr>
                        <a:t>برای سالمند با نمایه بدنی کمتر از21 پرسشنامه</a:t>
                      </a:r>
                      <a:r>
                        <a:rPr lang="en-US" sz="1400" dirty="0" smtClean="0">
                          <a:cs typeface="B Nazanin" panose="00000400000000000000" pitchFamily="2" charset="-78"/>
                        </a:rPr>
                        <a:t>MNA</a:t>
                      </a:r>
                      <a:r>
                        <a:rPr lang="fa-IR" sz="1400" dirty="0" smtClean="0">
                          <a:cs typeface="B Nazanin" panose="00000400000000000000" pitchFamily="2" charset="-78"/>
                        </a:rPr>
                        <a:t> را</a:t>
                      </a:r>
                      <a:r>
                        <a:rPr lang="fa-IR" sz="1400" baseline="0" dirty="0" smtClean="0">
                          <a:cs typeface="B Nazanin" panose="00000400000000000000" pitchFamily="2" charset="-78"/>
                        </a:rPr>
                        <a:t> تکمیل نموده و بر اساس امتیاز حاصله، طبقه بندی و اقدام نمایید</a:t>
                      </a:r>
                      <a:endParaRPr lang="en-US" sz="1400" dirty="0">
                        <a:cs typeface="B Nazanin" panose="00000400000000000000" pitchFamily="2" charset="-78"/>
                      </a:endParaRPr>
                    </a:p>
                  </a:txBody>
                  <a:tcPr/>
                </a:tc>
                <a:extLst>
                  <a:ext uri="{0D108BD9-81ED-4DB2-BD59-A6C34878D82A}">
                    <a16:rowId xmlns:a16="http://schemas.microsoft.com/office/drawing/2014/main" val="10001"/>
                  </a:ext>
                </a:extLst>
              </a:tr>
              <a:tr h="899323">
                <a:tc>
                  <a:txBody>
                    <a:bodyPr/>
                    <a:lstStyle/>
                    <a:p>
                      <a:pPr marL="0" lvl="0" indent="0" algn="r" rtl="1">
                        <a:buFontTx/>
                        <a:buNone/>
                      </a:pPr>
                      <a:r>
                        <a:rPr lang="fa-IR" sz="1400" b="1" dirty="0" smtClean="0">
                          <a:solidFill>
                            <a:srgbClr val="FF0000"/>
                          </a:solidFill>
                          <a:latin typeface="Nazanin" panose="00000700000000000000" pitchFamily="2" charset="-78"/>
                          <a:cs typeface="B Nazanin" panose="00000400000000000000" pitchFamily="2" charset="-78"/>
                        </a:rPr>
                        <a:t>آيا مصرف غذای شما طي 3 ماه اخير بعلت کاهش اشتها، مشكلات گوارشي، مشکلات دندانی و جويدن يا اختلال در بلع كاهش يافته است؟                   </a:t>
                      </a:r>
                      <a:endParaRPr lang="en-US" sz="1400" b="1" dirty="0" smtClean="0">
                        <a:solidFill>
                          <a:srgbClr val="FF0000"/>
                        </a:solidFill>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اول : كاهش شديد مصرف غذا ( 0 امتیاز)</a:t>
                      </a:r>
                      <a:endParaRPr lang="en-US" sz="1400" dirty="0" smtClean="0">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دوم: كاهش متوسط مصرف غذا ( 1 امتیاز)</a:t>
                      </a:r>
                      <a:endParaRPr lang="en-US" sz="1400" dirty="0" smtClean="0">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سوم : كاهش نيافتن مصرف غذا ( 2 امتیاز) </a:t>
                      </a:r>
                      <a:endParaRPr lang="en-US" sz="1400" dirty="0" smtClean="0">
                        <a:latin typeface="Nazanin" panose="00000700000000000000" pitchFamily="2" charset="-78"/>
                        <a:cs typeface="B Nazanin" panose="00000400000000000000" pitchFamily="2" charset="-78"/>
                      </a:endParaRPr>
                    </a:p>
                  </a:txBody>
                  <a:tcPr/>
                </a:tc>
                <a:extLst>
                  <a:ext uri="{0D108BD9-81ED-4DB2-BD59-A6C34878D82A}">
                    <a16:rowId xmlns:a16="http://schemas.microsoft.com/office/drawing/2014/main" val="10002"/>
                  </a:ext>
                </a:extLst>
              </a:tr>
              <a:tr h="1102396">
                <a:tc>
                  <a:txBody>
                    <a:bodyPr/>
                    <a:lstStyle/>
                    <a:p>
                      <a:pPr marL="0" indent="0" algn="r" rtl="1">
                        <a:buFontTx/>
                        <a:buNone/>
                      </a:pPr>
                      <a:r>
                        <a:rPr lang="fa-IR" sz="1400" b="1" dirty="0" smtClean="0">
                          <a:solidFill>
                            <a:srgbClr val="FF0000"/>
                          </a:solidFill>
                          <a:latin typeface="Nazanin" panose="00000700000000000000" pitchFamily="2" charset="-78"/>
                          <a:cs typeface="B Nazanin" panose="00000400000000000000" pitchFamily="2" charset="-78"/>
                        </a:rPr>
                        <a:t>آيا طي 3 ماه گذشته كاهش وزن داشته اید؟</a:t>
                      </a:r>
                      <a:endParaRPr lang="en-US" sz="1400" b="1" dirty="0" smtClean="0">
                        <a:solidFill>
                          <a:srgbClr val="FF0000"/>
                        </a:solidFill>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اول : بيش از 3 كيلو گرم كاهش وزن ( 0 امتیاز)</a:t>
                      </a:r>
                      <a:r>
                        <a:rPr lang="en-US" sz="1400" dirty="0" smtClean="0">
                          <a:latin typeface="Nazanin" panose="00000700000000000000" pitchFamily="2" charset="-78"/>
                          <a:cs typeface="B Nazanin" panose="00000400000000000000" pitchFamily="2" charset="-78"/>
                        </a:rPr>
                        <a:t>    </a:t>
                      </a:r>
                    </a:p>
                    <a:p>
                      <a:pPr lvl="1" algn="r" rtl="1">
                        <a:buFontTx/>
                        <a:buNone/>
                      </a:pPr>
                      <a:r>
                        <a:rPr lang="fa-IR" sz="1400" dirty="0" smtClean="0">
                          <a:latin typeface="Nazanin" panose="00000700000000000000" pitchFamily="2" charset="-78"/>
                          <a:cs typeface="B Nazanin" panose="00000400000000000000" pitchFamily="2" charset="-78"/>
                        </a:rPr>
                        <a:t>گزینه دوم: نمي داند ( 1 امتیاز)</a:t>
                      </a:r>
                      <a:endParaRPr lang="en-US" sz="1400" dirty="0" smtClean="0">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سوم : بين 1 تا 3 كيلو گرم كاهش وزن ( 2 امتیاز)</a:t>
                      </a:r>
                      <a:endParaRPr lang="en-US" sz="1400" dirty="0" smtClean="0">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چهارم : بدون كاهش وزن ( 3 امتیاز) </a:t>
                      </a:r>
                      <a:endParaRPr lang="en-US" sz="1400" dirty="0" smtClean="0">
                        <a:latin typeface="Nazanin" panose="00000700000000000000" pitchFamily="2" charset="-78"/>
                        <a:cs typeface="B Nazanin" panose="00000400000000000000" pitchFamily="2" charset="-78"/>
                      </a:endParaRPr>
                    </a:p>
                  </a:txBody>
                  <a:tcPr/>
                </a:tc>
                <a:extLst>
                  <a:ext uri="{0D108BD9-81ED-4DB2-BD59-A6C34878D82A}">
                    <a16:rowId xmlns:a16="http://schemas.microsoft.com/office/drawing/2014/main" val="10003"/>
                  </a:ext>
                </a:extLst>
              </a:tr>
              <a:tr h="1102396">
                <a:tc>
                  <a:txBody>
                    <a:bodyPr/>
                    <a:lstStyle/>
                    <a:p>
                      <a:pPr marL="0" indent="0" algn="r" rtl="1">
                        <a:buFontTx/>
                        <a:buNone/>
                      </a:pPr>
                      <a:r>
                        <a:rPr lang="fa-IR" sz="1400" b="1" dirty="0" smtClean="0">
                          <a:solidFill>
                            <a:srgbClr val="FF0000"/>
                          </a:solidFill>
                          <a:latin typeface="Nazanin" panose="00000700000000000000" pitchFamily="2" charset="-78"/>
                          <a:cs typeface="B Nazanin" panose="00000400000000000000" pitchFamily="2" charset="-78"/>
                        </a:rPr>
                        <a:t>ميزان تحرك معمول شما چقدر است؟</a:t>
                      </a:r>
                      <a:endParaRPr lang="en-US" sz="1400" b="1" dirty="0" smtClean="0">
                        <a:solidFill>
                          <a:srgbClr val="FF0000"/>
                        </a:solidFill>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اول : وابسته به تخت يا صندلي ( 0 امتیاز)</a:t>
                      </a:r>
                      <a:endParaRPr lang="en-US" sz="1400" dirty="0" smtClean="0">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دوم: قادر به ترك كردن تخت يا صندلي اما قادر به بيرون رفتن نيست ( 1 امتیاز)</a:t>
                      </a:r>
                      <a:endParaRPr lang="en-US" sz="1400" dirty="0" smtClean="0">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سوم :  بيرون مي رود ( 2 امتیاز)</a:t>
                      </a:r>
                      <a:endParaRPr lang="en-US" dirty="0" smtClean="0"/>
                    </a:p>
                    <a:p>
                      <a:pPr algn="r" rtl="1"/>
                      <a:endParaRPr lang="en-US" sz="1400" dirty="0">
                        <a:cs typeface="B Nazanin" panose="00000400000000000000" pitchFamily="2" charset="-78"/>
                      </a:endParaRPr>
                    </a:p>
                  </a:txBody>
                  <a:tcPr/>
                </a:tc>
                <a:extLst>
                  <a:ext uri="{0D108BD9-81ED-4DB2-BD59-A6C34878D82A}">
                    <a16:rowId xmlns:a16="http://schemas.microsoft.com/office/drawing/2014/main" val="10004"/>
                  </a:ext>
                </a:extLst>
              </a:tr>
              <a:tr h="493177">
                <a:tc>
                  <a:txBody>
                    <a:bodyPr/>
                    <a:lstStyle/>
                    <a:p>
                      <a:pPr marL="0" lvl="0" indent="0" algn="r" rtl="1">
                        <a:buFontTx/>
                        <a:buNone/>
                      </a:pPr>
                      <a:r>
                        <a:rPr lang="fa-IR" sz="1400" b="1" dirty="0" smtClean="0">
                          <a:solidFill>
                            <a:srgbClr val="FF0000"/>
                          </a:solidFill>
                          <a:latin typeface="Nazanin" panose="00000700000000000000" pitchFamily="2" charset="-78"/>
                          <a:cs typeface="B Nazanin" panose="00000400000000000000" pitchFamily="2" charset="-78"/>
                        </a:rPr>
                        <a:t>آيا طي 3 ماه اخير استرس روحي رواني يا يك بيماري حاد به شما وارد شده است؟</a:t>
                      </a:r>
                      <a:endParaRPr lang="en-US" sz="1400" b="1" dirty="0" smtClean="0">
                        <a:solidFill>
                          <a:srgbClr val="FF0000"/>
                        </a:solidFill>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اول : بلي ( 0 امتیاز)</a:t>
                      </a:r>
                      <a:r>
                        <a:rPr lang="fa-IR" sz="1400" baseline="0" dirty="0" smtClean="0">
                          <a:latin typeface="Nazanin" panose="00000700000000000000" pitchFamily="2" charset="-78"/>
                          <a:cs typeface="B Nazanin" panose="00000400000000000000" pitchFamily="2" charset="-78"/>
                        </a:rPr>
                        <a:t>                       </a:t>
                      </a:r>
                      <a:r>
                        <a:rPr lang="fa-IR" sz="1400" dirty="0" smtClean="0">
                          <a:latin typeface="Nazanin" panose="00000700000000000000" pitchFamily="2" charset="-78"/>
                          <a:cs typeface="B Nazanin" panose="00000400000000000000" pitchFamily="2" charset="-78"/>
                        </a:rPr>
                        <a:t>گزینه دوم: خير ( 2امتیاز) </a:t>
                      </a:r>
                      <a:endParaRPr lang="en-US" dirty="0" smtClean="0"/>
                    </a:p>
                  </a:txBody>
                  <a:tcPr/>
                </a:tc>
                <a:extLst>
                  <a:ext uri="{0D108BD9-81ED-4DB2-BD59-A6C34878D82A}">
                    <a16:rowId xmlns:a16="http://schemas.microsoft.com/office/drawing/2014/main" val="10005"/>
                  </a:ext>
                </a:extLst>
              </a:tr>
              <a:tr h="899323">
                <a:tc>
                  <a:txBody>
                    <a:bodyPr/>
                    <a:lstStyle/>
                    <a:p>
                      <a:pPr marL="0" indent="0" algn="r" rtl="1">
                        <a:buFontTx/>
                        <a:buNone/>
                      </a:pPr>
                      <a:r>
                        <a:rPr lang="fa-IR" sz="1400" b="1" dirty="0" smtClean="0">
                          <a:solidFill>
                            <a:srgbClr val="FF0000"/>
                          </a:solidFill>
                          <a:latin typeface="Nazanin" panose="00000700000000000000" pitchFamily="2" charset="-78"/>
                          <a:cs typeface="B Nazanin" panose="00000400000000000000" pitchFamily="2" charset="-78"/>
                        </a:rPr>
                        <a:t>آيا مبتلا به مشكلات عصبي یا رواني هستید؟</a:t>
                      </a:r>
                      <a:endParaRPr lang="en-US" sz="1400" b="1" dirty="0" smtClean="0">
                        <a:solidFill>
                          <a:srgbClr val="FF0000"/>
                        </a:solidFill>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اول : فراموشي يا افسردگي شديد ( 0 امتیاز)</a:t>
                      </a:r>
                      <a:endParaRPr lang="en-US" sz="1400" dirty="0" smtClean="0">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دوم:  فراموشي خفيف ( 1 امتیاز)</a:t>
                      </a:r>
                      <a:endParaRPr lang="en-US" sz="1400" dirty="0" smtClean="0">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سوم : فاقد مشكلات رواني (سايكولوژيك) ( 2 امتیاز)</a:t>
                      </a:r>
                      <a:endParaRPr lang="en-US" dirty="0" smtClean="0"/>
                    </a:p>
                  </a:txBody>
                  <a:tcPr/>
                </a:tc>
                <a:extLst>
                  <a:ext uri="{0D108BD9-81ED-4DB2-BD59-A6C34878D82A}">
                    <a16:rowId xmlns:a16="http://schemas.microsoft.com/office/drawing/2014/main" val="10006"/>
                  </a:ext>
                </a:extLst>
              </a:tr>
              <a:tr h="638178">
                <a:tc>
                  <a:txBody>
                    <a:bodyPr/>
                    <a:lstStyle/>
                    <a:p>
                      <a:pPr marL="0" lvl="0" indent="0" algn="r" rtl="1">
                        <a:buFontTx/>
                        <a:buNone/>
                      </a:pPr>
                      <a:r>
                        <a:rPr lang="fa-IR" sz="1400" b="1" dirty="0" smtClean="0">
                          <a:solidFill>
                            <a:srgbClr val="FF0000"/>
                          </a:solidFill>
                          <a:latin typeface="Nazanin" panose="00000700000000000000" pitchFamily="2" charset="-78"/>
                          <a:cs typeface="B Nazanin" panose="00000400000000000000" pitchFamily="2" charset="-78"/>
                        </a:rPr>
                        <a:t>دور عضله ساق پا را اندازه بگیرید، اندازه دور عضله ساق پا:</a:t>
                      </a:r>
                      <a:endParaRPr lang="en-US" sz="1400" b="1" dirty="0" smtClean="0">
                        <a:solidFill>
                          <a:srgbClr val="FF0000"/>
                        </a:solidFill>
                        <a:latin typeface="Nazanin" panose="00000700000000000000" pitchFamily="2" charset="-78"/>
                        <a:cs typeface="B Nazanin" panose="00000400000000000000" pitchFamily="2" charset="-78"/>
                      </a:endParaRPr>
                    </a:p>
                    <a:p>
                      <a:pPr lvl="1" algn="r" rtl="1">
                        <a:buFontTx/>
                        <a:buNone/>
                      </a:pPr>
                      <a:r>
                        <a:rPr lang="fa-IR" sz="1400" dirty="0" smtClean="0">
                          <a:latin typeface="Nazanin" panose="00000700000000000000" pitchFamily="2" charset="-78"/>
                          <a:cs typeface="B Nazanin" panose="00000400000000000000" pitchFamily="2" charset="-78"/>
                        </a:rPr>
                        <a:t>گزینه اول : كمتر از 31 سانتي متر(0 امتیاز)</a:t>
                      </a:r>
                      <a:r>
                        <a:rPr lang="en-US" sz="1400" dirty="0" smtClean="0">
                          <a:latin typeface="Nazanin" panose="00000700000000000000" pitchFamily="2" charset="-78"/>
                          <a:cs typeface="B Nazanin" panose="00000400000000000000" pitchFamily="2" charset="-78"/>
                        </a:rPr>
                        <a:t>        </a:t>
                      </a:r>
                      <a:r>
                        <a:rPr lang="fa-IR" sz="1400" baseline="0" dirty="0" smtClean="0">
                          <a:latin typeface="Nazanin" panose="00000700000000000000" pitchFamily="2" charset="-78"/>
                          <a:cs typeface="B Nazanin" panose="00000400000000000000" pitchFamily="2" charset="-78"/>
                        </a:rPr>
                        <a:t>    گزینه دوم» 31 سانتی متر یا بیشتر (3 امتیاز)</a:t>
                      </a:r>
                      <a:endParaRPr lang="en-US" sz="1400" dirty="0" smtClean="0">
                        <a:latin typeface="Nazanin" panose="00000700000000000000" pitchFamily="2" charset="-78"/>
                        <a:cs typeface="B Nazanin" panose="00000400000000000000" pitchFamily="2" charset="-78"/>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6966291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563562"/>
          </a:xfrm>
        </p:spPr>
        <p:txBody>
          <a:bodyPr>
            <a:noAutofit/>
          </a:bodyPr>
          <a:lstStyle/>
          <a:p>
            <a:pPr rtl="1"/>
            <a:r>
              <a:rPr lang="fa-IR" sz="2400" dirty="0">
                <a:cs typeface="B Titr" panose="00000700000000000000" pitchFamily="2" charset="-78"/>
              </a:rPr>
              <a:t>نتیجه ارزیابی و طبقه بندی و اقدام سالمند با نمایه توده بدنی کمتر از 21</a:t>
            </a:r>
            <a:endParaRPr lang="en-US" sz="2400"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04200612"/>
              </p:ext>
            </p:extLst>
          </p:nvPr>
        </p:nvGraphicFramePr>
        <p:xfrm>
          <a:off x="1752600" y="914401"/>
          <a:ext cx="8458200" cy="5331693"/>
        </p:xfrm>
        <a:graphic>
          <a:graphicData uri="http://schemas.openxmlformats.org/drawingml/2006/table">
            <a:tbl>
              <a:tblPr firstRow="1" bandRow="1">
                <a:tableStyleId>{5DA37D80-6434-44D0-A028-1B22A696006F}</a:tableStyleId>
              </a:tblPr>
              <a:tblGrid>
                <a:gridCol w="6553200">
                  <a:extLst>
                    <a:ext uri="{9D8B030D-6E8A-4147-A177-3AD203B41FA5}">
                      <a16:colId xmlns:a16="http://schemas.microsoft.com/office/drawing/2014/main" val="20000"/>
                    </a:ext>
                  </a:extLst>
                </a:gridCol>
                <a:gridCol w="651933">
                  <a:extLst>
                    <a:ext uri="{9D8B030D-6E8A-4147-A177-3AD203B41FA5}">
                      <a16:colId xmlns:a16="http://schemas.microsoft.com/office/drawing/2014/main" val="20001"/>
                    </a:ext>
                  </a:extLst>
                </a:gridCol>
                <a:gridCol w="1253067">
                  <a:extLst>
                    <a:ext uri="{9D8B030D-6E8A-4147-A177-3AD203B41FA5}">
                      <a16:colId xmlns:a16="http://schemas.microsoft.com/office/drawing/2014/main" val="20002"/>
                    </a:ext>
                  </a:extLst>
                </a:gridCol>
              </a:tblGrid>
              <a:tr h="317819">
                <a:tc>
                  <a:txBody>
                    <a:bodyPr/>
                    <a:lstStyle/>
                    <a:p>
                      <a:pPr algn="ctr"/>
                      <a:r>
                        <a:rPr lang="fa-IR" sz="1100" dirty="0" smtClean="0">
                          <a:cs typeface="B Nazanin" panose="00000400000000000000" pitchFamily="2" charset="-78"/>
                        </a:rPr>
                        <a:t>اقدام</a:t>
                      </a:r>
                      <a:endParaRPr lang="en-US" sz="1100" dirty="0">
                        <a:cs typeface="B Nazanin" panose="00000400000000000000" pitchFamily="2" charset="-78"/>
                      </a:endParaRPr>
                    </a:p>
                  </a:txBody>
                  <a:tcPr>
                    <a:lnB w="12700" cap="flat" cmpd="sng" algn="ctr">
                      <a:solidFill>
                        <a:schemeClr val="tx1"/>
                      </a:solidFill>
                      <a:prstDash val="solid"/>
                      <a:round/>
                      <a:headEnd type="none" w="med" len="med"/>
                      <a:tailEnd type="none" w="med" len="med"/>
                    </a:lnB>
                  </a:tcPr>
                </a:tc>
                <a:tc rowSpan="2">
                  <a:txBody>
                    <a:bodyPr/>
                    <a:lstStyle/>
                    <a:p>
                      <a:r>
                        <a:rPr lang="fa-IR" sz="1100" dirty="0" smtClean="0">
                          <a:cs typeface="B Nazanin" panose="00000400000000000000" pitchFamily="2" charset="-78"/>
                        </a:rPr>
                        <a:t>طبقه بندی</a:t>
                      </a:r>
                      <a:endParaRPr lang="en-US" sz="1100" dirty="0">
                        <a:cs typeface="B Nazanin" panose="00000400000000000000" pitchFamily="2" charset="-78"/>
                      </a:endParaRPr>
                    </a:p>
                  </a:txBody>
                  <a:tcPr/>
                </a:tc>
                <a:tc rowSpan="2">
                  <a:txBody>
                    <a:bodyPr/>
                    <a:lstStyle/>
                    <a:p>
                      <a:r>
                        <a:rPr lang="fa-IR" sz="1100" dirty="0" smtClean="0">
                          <a:cs typeface="B Nazanin" panose="00000400000000000000" pitchFamily="2" charset="-78"/>
                        </a:rPr>
                        <a:t>نتیجه ارزیابی </a:t>
                      </a:r>
                      <a:endParaRPr lang="en-US" sz="1100" dirty="0">
                        <a:cs typeface="B Nazanin" panose="00000400000000000000" pitchFamily="2" charset="-78"/>
                      </a:endParaRPr>
                    </a:p>
                  </a:txBody>
                  <a:tcPr/>
                </a:tc>
                <a:extLst>
                  <a:ext uri="{0D108BD9-81ED-4DB2-BD59-A6C34878D82A}">
                    <a16:rowId xmlns:a16="http://schemas.microsoft.com/office/drawing/2014/main" val="10000"/>
                  </a:ext>
                </a:extLst>
              </a:tr>
              <a:tr h="317819">
                <a:tc>
                  <a:txBody>
                    <a:bodyPr/>
                    <a:lstStyle/>
                    <a:p>
                      <a:pPr algn="ctr"/>
                      <a:r>
                        <a:rPr lang="fa-IR" sz="1100" dirty="0" smtClean="0">
                          <a:cs typeface="B Nazanin" panose="00000400000000000000" pitchFamily="2" charset="-78"/>
                        </a:rPr>
                        <a:t>توصیه، اقدامات درمانی،ارجاع،پیگیری</a:t>
                      </a:r>
                      <a:endParaRPr lang="en-US" sz="1100" dirty="0">
                        <a:cs typeface="B Nazanin" panose="00000400000000000000" pitchFamily="2" charset="-78"/>
                      </a:endParaRPr>
                    </a:p>
                  </a:txBody>
                  <a:tcPr>
                    <a:lnT w="12700" cap="flat" cmpd="sng" algn="ctr">
                      <a:solidFill>
                        <a:schemeClr val="tx1"/>
                      </a:solidFill>
                      <a:prstDash val="solid"/>
                      <a:round/>
                      <a:headEnd type="none" w="med" len="med"/>
                      <a:tailEnd type="none" w="med" len="med"/>
                    </a:lnT>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1257991">
                <a:tc>
                  <a:txBody>
                    <a:bodyPr/>
                    <a:lstStyle/>
                    <a:p>
                      <a:pPr marL="342900" indent="-342900" algn="r" rtl="1">
                        <a:buFont typeface="Arial" panose="020B0604020202020204" pitchFamily="34" charset="0"/>
                        <a:buChar char="•"/>
                      </a:pPr>
                      <a:r>
                        <a:rPr lang="fa-IR" sz="1200" b="1" dirty="0" smtClean="0">
                          <a:cs typeface="B Nazanin" panose="00000400000000000000" pitchFamily="2" charset="-78"/>
                        </a:rPr>
                        <a:t>آموزش تغذیه سالم</a:t>
                      </a:r>
                    </a:p>
                    <a:p>
                      <a:pPr marL="342900" indent="-342900" algn="r" rtl="1">
                        <a:buFont typeface="Arial" panose="020B0604020202020204" pitchFamily="34" charset="0"/>
                        <a:buChar char="•"/>
                      </a:pPr>
                      <a:r>
                        <a:rPr lang="fa-IR" sz="1200" b="1" dirty="0" smtClean="0">
                          <a:cs typeface="B Nazanin" panose="00000400000000000000" pitchFamily="2" charset="-78"/>
                        </a:rPr>
                        <a:t>تاکید برای شرکت در کلاس های آموزش</a:t>
                      </a:r>
                      <a:r>
                        <a:rPr lang="fa-IR" sz="1200" b="1" baseline="0" dirty="0" smtClean="0">
                          <a:cs typeface="B Nazanin" panose="00000400000000000000" pitchFamily="2" charset="-78"/>
                        </a:rPr>
                        <a:t> گروهی کارشناسان تغذیه مرکز( آموزش گروهی سوء تغذیه سالمندی و گروه های غذایی)</a:t>
                      </a:r>
                    </a:p>
                    <a:p>
                      <a:pPr marL="342900" indent="-342900" algn="r" rtl="1">
                        <a:buFont typeface="Arial" panose="020B0604020202020204" pitchFamily="34" charset="0"/>
                        <a:buChar char="•"/>
                      </a:pPr>
                      <a:r>
                        <a:rPr lang="fa-IR" sz="1200" b="1" baseline="0" dirty="0" smtClean="0">
                          <a:solidFill>
                            <a:srgbClr val="FF0000"/>
                          </a:solidFill>
                          <a:cs typeface="B Nazanin" panose="00000400000000000000" pitchFamily="2" charset="-78"/>
                        </a:rPr>
                        <a:t>ارجاع به پزشک </a:t>
                      </a:r>
                      <a:r>
                        <a:rPr lang="fa-IR" sz="1200" b="1" baseline="0" dirty="0" smtClean="0">
                          <a:cs typeface="B Nazanin" panose="00000400000000000000" pitchFamily="2" charset="-78"/>
                        </a:rPr>
                        <a:t>جهت انجام بررسی ها و اقدامات پزشکی</a:t>
                      </a:r>
                    </a:p>
                    <a:p>
                      <a:pPr marL="342900" indent="-342900" algn="r" rtl="1">
                        <a:buFont typeface="Arial" panose="020B0604020202020204" pitchFamily="34" charset="0"/>
                        <a:buChar char="•"/>
                      </a:pPr>
                      <a:r>
                        <a:rPr lang="fa-IR" sz="1200" b="1" baseline="0" dirty="0" smtClean="0">
                          <a:solidFill>
                            <a:srgbClr val="FF0000"/>
                          </a:solidFill>
                          <a:cs typeface="B Nazanin" panose="00000400000000000000" pitchFamily="2" charset="-78"/>
                        </a:rPr>
                        <a:t>ارجاع به کارشناس تغذیه </a:t>
                      </a:r>
                      <a:r>
                        <a:rPr lang="fa-IR" sz="1200" b="1" baseline="0" dirty="0" smtClean="0">
                          <a:cs typeface="B Nazanin" panose="00000400000000000000" pitchFamily="2" charset="-78"/>
                        </a:rPr>
                        <a:t>جهت اجرای مراقبت های تغذیه ای</a:t>
                      </a:r>
                    </a:p>
                    <a:p>
                      <a:pPr marL="342900" indent="-342900" algn="r" rtl="1">
                        <a:buFont typeface="Arial" panose="020B0604020202020204" pitchFamily="34" charset="0"/>
                        <a:buChar char="•"/>
                      </a:pPr>
                      <a:r>
                        <a:rPr lang="fa-IR" sz="1200" b="1" baseline="0" dirty="0" smtClean="0">
                          <a:cs typeface="B Nazanin" panose="00000400000000000000" pitchFamily="2" charset="-78"/>
                        </a:rPr>
                        <a:t>مراقب باید سالمند را از نظر مراجعه به کارشناس تغذیه پیگیری نماید.</a:t>
                      </a:r>
                      <a:endParaRPr lang="en-US" sz="1200" b="1" dirty="0">
                        <a:cs typeface="B Nazanin" panose="00000400000000000000" pitchFamily="2" charset="-78"/>
                      </a:endParaRPr>
                    </a:p>
                  </a:txBody>
                  <a:tcPr>
                    <a:solidFill>
                      <a:srgbClr val="FFFF00"/>
                    </a:solidFill>
                  </a:tcPr>
                </a:tc>
                <a:tc>
                  <a:txBody>
                    <a:bodyPr/>
                    <a:lstStyle/>
                    <a:p>
                      <a:pPr algn="ctr"/>
                      <a:r>
                        <a:rPr lang="fa-IR" sz="1200" b="1" dirty="0" smtClean="0">
                          <a:cs typeface="B Nazanin" panose="00000400000000000000" pitchFamily="2" charset="-78"/>
                        </a:rPr>
                        <a:t>مبتلا به سوء</a:t>
                      </a:r>
                      <a:r>
                        <a:rPr lang="fa-IR" sz="1200" b="1" baseline="0" dirty="0" smtClean="0">
                          <a:cs typeface="B Nazanin" panose="00000400000000000000" pitchFamily="2" charset="-78"/>
                        </a:rPr>
                        <a:t> تغذیه</a:t>
                      </a:r>
                      <a:endParaRPr lang="en-US" sz="1200" b="1" dirty="0">
                        <a:cs typeface="B Nazanin" panose="00000400000000000000" pitchFamily="2" charset="-78"/>
                      </a:endParaRPr>
                    </a:p>
                  </a:txBody>
                  <a:tcPr/>
                </a:tc>
                <a:tc>
                  <a:txBody>
                    <a:bodyPr/>
                    <a:lstStyle/>
                    <a:p>
                      <a:pPr algn="ctr"/>
                      <a:r>
                        <a:rPr lang="fa-IR" sz="1200" b="1" dirty="0" smtClean="0">
                          <a:cs typeface="B Nazanin" panose="00000400000000000000" pitchFamily="2" charset="-78"/>
                        </a:rPr>
                        <a:t>0-7 امتیاز</a:t>
                      </a:r>
                      <a:endParaRPr lang="en-US" sz="1200" b="1" dirty="0">
                        <a:cs typeface="B Nazanin" panose="00000400000000000000" pitchFamily="2" charset="-78"/>
                      </a:endParaRPr>
                    </a:p>
                  </a:txBody>
                  <a:tcPr/>
                </a:tc>
                <a:extLst>
                  <a:ext uri="{0D108BD9-81ED-4DB2-BD59-A6C34878D82A}">
                    <a16:rowId xmlns:a16="http://schemas.microsoft.com/office/drawing/2014/main" val="10002"/>
                  </a:ext>
                </a:extLst>
              </a:tr>
              <a:tr h="1152644">
                <a:tc>
                  <a:txBody>
                    <a:bodyPr/>
                    <a:lstStyle/>
                    <a:p>
                      <a:pPr marL="285750" indent="-285750" algn="r" rtl="1">
                        <a:buFont typeface="Arial" panose="020B0604020202020204" pitchFamily="34" charset="0"/>
                        <a:buChar char="•"/>
                      </a:pPr>
                      <a:r>
                        <a:rPr lang="fa-IR" sz="1200" b="1" dirty="0" smtClean="0">
                          <a:cs typeface="B Nazanin" panose="00000400000000000000" pitchFamily="2" charset="-78"/>
                        </a:rPr>
                        <a:t>آموزش تغذیه بر حسب مشکل </a:t>
                      </a:r>
                      <a:r>
                        <a:rPr lang="fa-IR" sz="1200" b="1" dirty="0" smtClean="0">
                          <a:solidFill>
                            <a:srgbClr val="FF0000"/>
                          </a:solidFill>
                          <a:cs typeface="B Nazanin" panose="00000400000000000000" pitchFamily="2" charset="-78"/>
                        </a:rPr>
                        <a:t>توسط مراقب سلامت(در </a:t>
                      </a:r>
                      <a:r>
                        <a:rPr lang="fa-IR" sz="1200" b="1" dirty="0" smtClean="0">
                          <a:cs typeface="B Nazanin" panose="00000400000000000000" pitchFamily="2" charset="-78"/>
                        </a:rPr>
                        <a:t>مراکزی که کارشناس تغذیه حضور ندارد)</a:t>
                      </a:r>
                    </a:p>
                    <a:p>
                      <a:pPr marL="285750" indent="-285750" algn="r" rtl="1">
                        <a:buFont typeface="Arial" panose="020B0604020202020204" pitchFamily="34" charset="0"/>
                        <a:buChar char="•"/>
                      </a:pPr>
                      <a:r>
                        <a:rPr lang="fa-IR" sz="1200" b="1" dirty="0" smtClean="0">
                          <a:cs typeface="B Nazanin" panose="00000400000000000000" pitchFamily="2" charset="-78"/>
                        </a:rPr>
                        <a:t>تاکید برای شرکت در کلاس های آموزش</a:t>
                      </a:r>
                      <a:r>
                        <a:rPr lang="fa-IR" sz="1200" b="1" baseline="0" dirty="0" smtClean="0">
                          <a:cs typeface="B Nazanin" panose="00000400000000000000" pitchFamily="2" charset="-78"/>
                        </a:rPr>
                        <a:t> گروهی کارشناسان تغذیه مرکز( آموزش گروهی سوء تغذیه سالمندی و گروه های غذایی)</a:t>
                      </a:r>
                    </a:p>
                    <a:p>
                      <a:pPr marL="342900" indent="-342900" algn="r" rtl="1">
                        <a:buFont typeface="Arial" panose="020B0604020202020204" pitchFamily="34" charset="0"/>
                        <a:buChar char="•"/>
                      </a:pPr>
                      <a:r>
                        <a:rPr lang="fa-IR" sz="1200" b="1" baseline="0" dirty="0" smtClean="0">
                          <a:solidFill>
                            <a:srgbClr val="FF0000"/>
                          </a:solidFill>
                          <a:cs typeface="B Nazanin" panose="00000400000000000000" pitchFamily="2" charset="-78"/>
                        </a:rPr>
                        <a:t>ارجاع به پزشک </a:t>
                      </a:r>
                      <a:r>
                        <a:rPr lang="fa-IR" sz="1200" b="1" baseline="0" dirty="0" smtClean="0">
                          <a:cs typeface="B Nazanin" panose="00000400000000000000" pitchFamily="2" charset="-78"/>
                        </a:rPr>
                        <a:t>جهت انجام بررسی ها و اقدامات پزشکی</a:t>
                      </a:r>
                    </a:p>
                    <a:p>
                      <a:pPr marL="342900" indent="-342900" algn="r" rtl="1">
                        <a:buFont typeface="Arial" panose="020B0604020202020204" pitchFamily="34" charset="0"/>
                        <a:buChar char="•"/>
                      </a:pPr>
                      <a:r>
                        <a:rPr lang="fa-IR" sz="1200" b="1" baseline="0" dirty="0" smtClean="0">
                          <a:solidFill>
                            <a:srgbClr val="FF0000"/>
                          </a:solidFill>
                          <a:cs typeface="B Nazanin" panose="00000400000000000000" pitchFamily="2" charset="-78"/>
                        </a:rPr>
                        <a:t>ارجاع به کارشناس تغذیه </a:t>
                      </a:r>
                      <a:r>
                        <a:rPr lang="fa-IR" sz="1200" b="1" baseline="0" dirty="0" smtClean="0">
                          <a:cs typeface="B Nazanin" panose="00000400000000000000" pitchFamily="2" charset="-78"/>
                        </a:rPr>
                        <a:t>جهت اجرای مراقبت های تغذیه ای</a:t>
                      </a:r>
                    </a:p>
                    <a:p>
                      <a:pPr marL="342900" indent="-342900" algn="r" rtl="1">
                        <a:buFont typeface="Arial" panose="020B0604020202020204" pitchFamily="34" charset="0"/>
                        <a:buChar char="•"/>
                      </a:pPr>
                      <a:r>
                        <a:rPr lang="fa-IR" sz="1200" b="1" baseline="0" dirty="0" smtClean="0">
                          <a:cs typeface="B Nazanin" panose="00000400000000000000" pitchFamily="2" charset="-78"/>
                        </a:rPr>
                        <a:t>مراقب باید سالمند را از نظر مراجعه به کارشناس تغذیه پیگیری نماید.</a:t>
                      </a:r>
                      <a:endParaRPr lang="en-US" sz="1200" b="1" dirty="0" smtClean="0">
                        <a:cs typeface="B Nazanin" panose="00000400000000000000" pitchFamily="2" charset="-78"/>
                      </a:endParaRPr>
                    </a:p>
                  </a:txBody>
                  <a:tcPr>
                    <a:solidFill>
                      <a:srgbClr val="FFFF00"/>
                    </a:solidFill>
                  </a:tcPr>
                </a:tc>
                <a:tc>
                  <a:txBody>
                    <a:bodyPr/>
                    <a:lstStyle/>
                    <a:p>
                      <a:pPr algn="ctr"/>
                      <a:r>
                        <a:rPr lang="fa-IR" sz="1200" b="1" dirty="0" smtClean="0">
                          <a:cs typeface="B Nazanin" panose="00000400000000000000" pitchFamily="2" charset="-78"/>
                        </a:rPr>
                        <a:t>مبتلا به دیابت،فشار خون بالا،دیس</a:t>
                      </a:r>
                      <a:r>
                        <a:rPr lang="fa-IR" sz="1200" b="1" baseline="0" dirty="0" smtClean="0">
                          <a:cs typeface="B Nazanin" panose="00000400000000000000" pitchFamily="2" charset="-78"/>
                        </a:rPr>
                        <a:t> لیپیدمی</a:t>
                      </a:r>
                      <a:endParaRPr lang="en-US" sz="1200" b="1" dirty="0">
                        <a:cs typeface="B Nazanin" panose="00000400000000000000" pitchFamily="2" charset="-78"/>
                      </a:endParaRPr>
                    </a:p>
                  </a:txBody>
                  <a:tcPr/>
                </a:tc>
                <a:tc>
                  <a:txBody>
                    <a:bodyPr/>
                    <a:lstStyle/>
                    <a:p>
                      <a:pPr algn="ctr"/>
                      <a:r>
                        <a:rPr lang="fa-IR" sz="1200" b="1" dirty="0" smtClean="0">
                          <a:cs typeface="B Nazanin" panose="00000400000000000000" pitchFamily="2" charset="-78"/>
                        </a:rPr>
                        <a:t>با هر امتیاز </a:t>
                      </a:r>
                      <a:r>
                        <a:rPr lang="en-US" sz="1200" b="1" dirty="0" smtClean="0">
                          <a:cs typeface="B Nazanin" panose="00000400000000000000" pitchFamily="2" charset="-78"/>
                        </a:rPr>
                        <a:t>MNA</a:t>
                      </a:r>
                      <a:endParaRPr lang="en-US" sz="1200" b="1" dirty="0">
                        <a:cs typeface="B Nazanin" panose="00000400000000000000" pitchFamily="2" charset="-78"/>
                      </a:endParaRPr>
                    </a:p>
                  </a:txBody>
                  <a:tcPr/>
                </a:tc>
                <a:extLst>
                  <a:ext uri="{0D108BD9-81ED-4DB2-BD59-A6C34878D82A}">
                    <a16:rowId xmlns:a16="http://schemas.microsoft.com/office/drawing/2014/main" val="10003"/>
                  </a:ext>
                </a:extLst>
              </a:tr>
              <a:tr h="1395057">
                <a:tc>
                  <a:txBody>
                    <a:bodyPr/>
                    <a:lstStyle/>
                    <a:p>
                      <a:pPr marL="285750" indent="-285750" algn="r" rtl="1">
                        <a:buFont typeface="Arial" panose="020B0604020202020204" pitchFamily="34" charset="0"/>
                        <a:buChar char="•"/>
                      </a:pPr>
                      <a:r>
                        <a:rPr lang="fa-IR" sz="1200" b="1" dirty="0" smtClean="0">
                          <a:cs typeface="B Nazanin" panose="00000400000000000000" pitchFamily="2" charset="-78"/>
                        </a:rPr>
                        <a:t>آموزش تغذیه بر حسب مشکل </a:t>
                      </a:r>
                      <a:r>
                        <a:rPr lang="fa-IR" sz="1200" b="1" dirty="0" smtClean="0">
                          <a:solidFill>
                            <a:srgbClr val="FF0000"/>
                          </a:solidFill>
                          <a:cs typeface="B Nazanin" panose="00000400000000000000" pitchFamily="2" charset="-78"/>
                        </a:rPr>
                        <a:t>توسط مراقب سلامت(در </a:t>
                      </a:r>
                      <a:r>
                        <a:rPr lang="fa-IR" sz="1200" b="1" dirty="0" smtClean="0">
                          <a:cs typeface="B Nazanin" panose="00000400000000000000" pitchFamily="2" charset="-78"/>
                        </a:rPr>
                        <a:t>مراکزی که کارشناس تغذیه حضور ندارد)</a:t>
                      </a:r>
                    </a:p>
                    <a:p>
                      <a:pPr marL="285750" indent="-285750" algn="r" rtl="1">
                        <a:buFont typeface="Arial" panose="020B0604020202020204" pitchFamily="34" charset="0"/>
                        <a:buChar char="•"/>
                      </a:pPr>
                      <a:r>
                        <a:rPr lang="fa-IR" sz="1200" b="1" dirty="0" smtClean="0">
                          <a:cs typeface="B Nazanin" panose="00000400000000000000" pitchFamily="2" charset="-78"/>
                        </a:rPr>
                        <a:t>تاکید برای شرکت در کلاس های آموزش</a:t>
                      </a:r>
                      <a:r>
                        <a:rPr lang="fa-IR" sz="1200" b="1" baseline="0" dirty="0" smtClean="0">
                          <a:cs typeface="B Nazanin" panose="00000400000000000000" pitchFamily="2" charset="-78"/>
                        </a:rPr>
                        <a:t> گروهی کارشناسان تغذیه مرکز( آموزش گروهی سوء تغذیه سالمندی و گروه های غذایی)</a:t>
                      </a:r>
                    </a:p>
                    <a:p>
                      <a:pPr marL="285750" indent="-285750" algn="r" rtl="1">
                        <a:buFont typeface="Arial" panose="020B0604020202020204" pitchFamily="34" charset="0"/>
                        <a:buChar char="•"/>
                      </a:pPr>
                      <a:r>
                        <a:rPr lang="fa-IR" sz="1400" b="1" baseline="0" dirty="0" smtClean="0">
                          <a:solidFill>
                            <a:srgbClr val="FF0000"/>
                          </a:solidFill>
                          <a:cs typeface="B Nazanin" panose="00000400000000000000" pitchFamily="2" charset="-78"/>
                        </a:rPr>
                        <a:t>پیگیری برای مراجعه مجدد 3 ماه بعد</a:t>
                      </a:r>
                    </a:p>
                    <a:p>
                      <a:pPr marL="285750" indent="-285750" algn="r" rtl="1">
                        <a:buFont typeface="Arial" panose="020B0604020202020204" pitchFamily="34" charset="0"/>
                        <a:buChar char="•"/>
                      </a:pPr>
                      <a:r>
                        <a:rPr lang="fa-IR" sz="1200" b="1" baseline="0" dirty="0" smtClean="0">
                          <a:cs typeface="B Nazanin" panose="00000400000000000000" pitchFamily="2" charset="-78"/>
                        </a:rPr>
                        <a:t>در صورت </a:t>
                      </a:r>
                      <a:r>
                        <a:rPr lang="fa-IR" sz="1200" b="1" baseline="0" dirty="0" smtClean="0">
                          <a:solidFill>
                            <a:srgbClr val="FF0000"/>
                          </a:solidFill>
                          <a:cs typeface="B Nazanin" panose="00000400000000000000" pitchFamily="2" charset="-78"/>
                        </a:rPr>
                        <a:t>عدم بهبودی</a:t>
                      </a:r>
                      <a:r>
                        <a:rPr lang="fa-IR" sz="1200" b="1" baseline="0" dirty="0" smtClean="0">
                          <a:cs typeface="B Nazanin" panose="00000400000000000000" pitchFamily="2" charset="-78"/>
                        </a:rPr>
                        <a:t>، ارجاع به کارشناس تغذیه جهت اجرای مراقبت های تغذیه ای</a:t>
                      </a:r>
                    </a:p>
                    <a:p>
                      <a:pPr marL="285750" marR="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fa-IR" sz="1200" b="1" baseline="0" dirty="0" smtClean="0">
                          <a:cs typeface="B Nazanin" panose="00000400000000000000" pitchFamily="2" charset="-78"/>
                        </a:rPr>
                        <a:t>مراقب باید سالمند را از نظر مراجعه به کارشناس تغذیه پیگیری نماید.</a:t>
                      </a:r>
                      <a:endParaRPr lang="en-US" sz="1200" b="1" dirty="0" smtClean="0">
                        <a:cs typeface="B Nazanin" panose="00000400000000000000" pitchFamily="2" charset="-78"/>
                      </a:endParaRPr>
                    </a:p>
                  </a:txBody>
                  <a:tcPr>
                    <a:solidFill>
                      <a:srgbClr val="FFFF00"/>
                    </a:solidFill>
                  </a:tcPr>
                </a:tc>
                <a:tc>
                  <a:txBody>
                    <a:bodyPr/>
                    <a:lstStyle/>
                    <a:p>
                      <a:pPr algn="ctr"/>
                      <a:r>
                        <a:rPr lang="fa-IR" sz="1200" b="1" dirty="0" smtClean="0">
                          <a:cs typeface="B Nazanin" panose="00000400000000000000" pitchFamily="2" charset="-78"/>
                        </a:rPr>
                        <a:t>لاغر در معرض خطر</a:t>
                      </a:r>
                      <a:endParaRPr lang="en-US" sz="1200" b="1" dirty="0">
                        <a:cs typeface="B Nazanin" panose="00000400000000000000" pitchFamily="2" charset="-78"/>
                      </a:endParaRPr>
                    </a:p>
                  </a:txBody>
                  <a:tcPr/>
                </a:tc>
                <a:tc>
                  <a:txBody>
                    <a:bodyPr/>
                    <a:lstStyle/>
                    <a:p>
                      <a:pPr algn="ctr"/>
                      <a:r>
                        <a:rPr lang="fa-IR" sz="1600" b="1" dirty="0" smtClean="0">
                          <a:cs typeface="B Nazanin" panose="00000400000000000000" pitchFamily="2" charset="-78"/>
                        </a:rPr>
                        <a:t>8-11 امتیاز</a:t>
                      </a:r>
                      <a:endParaRPr lang="en-US" sz="1600" b="1" dirty="0">
                        <a:cs typeface="B Nazanin" panose="00000400000000000000" pitchFamily="2" charset="-78"/>
                      </a:endParaRPr>
                    </a:p>
                  </a:txBody>
                  <a:tcPr/>
                </a:tc>
                <a:extLst>
                  <a:ext uri="{0D108BD9-81ED-4DB2-BD59-A6C34878D82A}">
                    <a16:rowId xmlns:a16="http://schemas.microsoft.com/office/drawing/2014/main" val="10004"/>
                  </a:ext>
                </a:extLst>
              </a:tr>
              <a:tr h="854287">
                <a:tc>
                  <a:txBody>
                    <a:bodyPr/>
                    <a:lstStyle/>
                    <a:p>
                      <a:pPr marL="285750" indent="-285750" algn="r" rtl="1">
                        <a:buFont typeface="Arial" panose="020B0604020202020204" pitchFamily="34" charset="0"/>
                        <a:buChar char="•"/>
                      </a:pPr>
                      <a:r>
                        <a:rPr lang="fa-IR" sz="1200" b="1" dirty="0" smtClean="0">
                          <a:cs typeface="B Nazanin" panose="00000400000000000000" pitchFamily="2" charset="-78"/>
                        </a:rPr>
                        <a:t>آموزش الگوی تغذیه سالم</a:t>
                      </a:r>
                    </a:p>
                    <a:p>
                      <a:pPr marL="285750" indent="-285750" algn="r" rtl="1">
                        <a:buFont typeface="Arial" panose="020B0604020202020204" pitchFamily="34" charset="0"/>
                        <a:buChar char="•"/>
                      </a:pPr>
                      <a:r>
                        <a:rPr lang="fa-IR" sz="1200" b="1" dirty="0" smtClean="0">
                          <a:cs typeface="B Nazanin" panose="00000400000000000000" pitchFamily="2" charset="-78"/>
                        </a:rPr>
                        <a:t>تاکید برای شرکت در کلاس های آموزش</a:t>
                      </a:r>
                    </a:p>
                    <a:p>
                      <a:pPr marL="285750" indent="-285750" algn="r" rtl="1">
                        <a:buFont typeface="Arial" panose="020B0604020202020204" pitchFamily="34" charset="0"/>
                        <a:buChar char="•"/>
                      </a:pPr>
                      <a:r>
                        <a:rPr lang="fa-IR" sz="1200" b="1" dirty="0" smtClean="0">
                          <a:solidFill>
                            <a:srgbClr val="FF0000"/>
                          </a:solidFill>
                          <a:cs typeface="B Nazanin" panose="00000400000000000000" pitchFamily="2" charset="-78"/>
                        </a:rPr>
                        <a:t>پیگیری برای مراجعه 3 ماه بعد و کنترل وزن و ارزیابی</a:t>
                      </a:r>
                    </a:p>
                  </a:txBody>
                  <a:tcPr>
                    <a:solidFill>
                      <a:srgbClr val="92D050"/>
                    </a:solidFill>
                  </a:tcPr>
                </a:tc>
                <a:tc>
                  <a:txBody>
                    <a:bodyPr/>
                    <a:lstStyle/>
                    <a:p>
                      <a:pPr algn="ctr"/>
                      <a:r>
                        <a:rPr lang="fa-IR" sz="1200" b="1" dirty="0" smtClean="0">
                          <a:cs typeface="B Nazanin" panose="00000400000000000000" pitchFamily="2" charset="-78"/>
                        </a:rPr>
                        <a:t>لاغر با امتیاز</a:t>
                      </a:r>
                      <a:r>
                        <a:rPr lang="fa-IR" sz="1200" b="1" baseline="0" dirty="0" smtClean="0">
                          <a:cs typeface="B Nazanin" panose="00000400000000000000" pitchFamily="2" charset="-78"/>
                        </a:rPr>
                        <a:t> مناسب</a:t>
                      </a:r>
                      <a:endParaRPr lang="en-US" sz="1200" b="1" dirty="0">
                        <a:cs typeface="B Nazanin" panose="00000400000000000000" pitchFamily="2" charset="-78"/>
                      </a:endParaRPr>
                    </a:p>
                  </a:txBody>
                  <a:tcPr>
                    <a:solidFill>
                      <a:schemeClr val="bg1"/>
                    </a:solidFill>
                  </a:tcPr>
                </a:tc>
                <a:tc>
                  <a:txBody>
                    <a:bodyPr/>
                    <a:lstStyle/>
                    <a:p>
                      <a:pPr algn="ctr"/>
                      <a:r>
                        <a:rPr lang="fa-IR" sz="1600" b="1" dirty="0" smtClean="0">
                          <a:cs typeface="B Nazanin" panose="00000400000000000000" pitchFamily="2" charset="-78"/>
                        </a:rPr>
                        <a:t>12-14 امتیاز</a:t>
                      </a:r>
                      <a:endParaRPr lang="en-US" sz="1600" b="1" dirty="0">
                        <a:cs typeface="B Nazanin" panose="00000400000000000000" pitchFamily="2" charset="-78"/>
                      </a:endParaRPr>
                    </a:p>
                  </a:txBody>
                  <a:tcPr>
                    <a:solidFill>
                      <a:schemeClr val="bg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016055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639762"/>
          </a:xfrm>
        </p:spPr>
        <p:txBody>
          <a:bodyPr>
            <a:normAutofit fontScale="90000"/>
          </a:bodyPr>
          <a:lstStyle/>
          <a:p>
            <a:r>
              <a:rPr lang="fa-IR" dirty="0" smtClean="0">
                <a:cs typeface="B Titr" panose="00000700000000000000" pitchFamily="2" charset="-78"/>
              </a:rPr>
              <a:t>سالمند با نمایه توده بدنی21 و بالاتر</a:t>
            </a:r>
            <a:endParaRPr lang="en-US" dirty="0">
              <a:cs typeface="B Titr" panose="00000700000000000000" pitchFamily="2" charset="-78"/>
            </a:endParaRPr>
          </a:p>
        </p:txBody>
      </p:sp>
      <p:graphicFrame>
        <p:nvGraphicFramePr>
          <p:cNvPr id="4" name="Content Placeholder 3"/>
          <p:cNvGraphicFramePr>
            <a:graphicFrameLocks noGrp="1"/>
          </p:cNvGraphicFramePr>
          <p:nvPr>
            <p:ph idx="1"/>
            <p:extLst/>
          </p:nvPr>
        </p:nvGraphicFramePr>
        <p:xfrm>
          <a:off x="1828800" y="1066801"/>
          <a:ext cx="8686800" cy="4572000"/>
        </p:xfrm>
        <a:graphic>
          <a:graphicData uri="http://schemas.openxmlformats.org/drawingml/2006/table">
            <a:tbl>
              <a:tblPr firstRow="1" bandRow="1">
                <a:tableStyleId>{72833802-FEF1-4C79-8D5D-14CF1EAF98D9}</a:tableStyleId>
              </a:tblPr>
              <a:tblGrid>
                <a:gridCol w="4101947">
                  <a:extLst>
                    <a:ext uri="{9D8B030D-6E8A-4147-A177-3AD203B41FA5}">
                      <a16:colId xmlns:a16="http://schemas.microsoft.com/office/drawing/2014/main" val="20000"/>
                    </a:ext>
                  </a:extLst>
                </a:gridCol>
                <a:gridCol w="4584853">
                  <a:extLst>
                    <a:ext uri="{9D8B030D-6E8A-4147-A177-3AD203B41FA5}">
                      <a16:colId xmlns:a16="http://schemas.microsoft.com/office/drawing/2014/main" val="20001"/>
                    </a:ext>
                  </a:extLst>
                </a:gridCol>
              </a:tblGrid>
              <a:tr h="287145">
                <a:tc gridSpan="2">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400" dirty="0" smtClean="0">
                          <a:cs typeface="B Nazanin" panose="00000400000000000000" pitchFamily="2" charset="-78"/>
                        </a:rPr>
                        <a:t>ارزیابی کنید:</a:t>
                      </a:r>
                      <a:endParaRPr lang="en-US" sz="1400" dirty="0" smtClean="0">
                        <a:cs typeface="B Nazanin" panose="00000400000000000000" pitchFamily="2" charset="-78"/>
                      </a:endParaRPr>
                    </a:p>
                  </a:txBody>
                  <a:tcPr/>
                </a:tc>
                <a:tc hMerge="1">
                  <a:txBody>
                    <a:bodyPr/>
                    <a:lstStyle/>
                    <a:p>
                      <a:endParaRPr lang="en-US"/>
                    </a:p>
                  </a:txBody>
                  <a:tcPr/>
                </a:tc>
                <a:extLst>
                  <a:ext uri="{0D108BD9-81ED-4DB2-BD59-A6C34878D82A}">
                    <a16:rowId xmlns:a16="http://schemas.microsoft.com/office/drawing/2014/main" val="10000"/>
                  </a:ext>
                </a:extLst>
              </a:tr>
              <a:tr h="287145">
                <a:tc gridSpan="2">
                  <a:txBody>
                    <a:bodyPr/>
                    <a:lstStyle/>
                    <a:p>
                      <a:pPr algn="r" rtl="1"/>
                      <a:r>
                        <a:rPr lang="fa-IR" sz="1400" b="1" dirty="0" smtClean="0">
                          <a:cs typeface="B Nazanin" panose="00000400000000000000" pitchFamily="2" charset="-78"/>
                        </a:rPr>
                        <a:t>برای سالمند با نمایه بدنی 21 و بالاتر پرسشنامه</a:t>
                      </a:r>
                      <a:r>
                        <a:rPr lang="en-US" sz="1400" b="1" dirty="0" smtClean="0">
                          <a:cs typeface="B Nazanin" panose="00000400000000000000" pitchFamily="2" charset="-78"/>
                        </a:rPr>
                        <a:t>MNA</a:t>
                      </a:r>
                      <a:r>
                        <a:rPr lang="fa-IR" sz="1400" b="1" dirty="0" smtClean="0">
                          <a:cs typeface="B Nazanin" panose="00000400000000000000" pitchFamily="2" charset="-78"/>
                        </a:rPr>
                        <a:t> را</a:t>
                      </a:r>
                      <a:r>
                        <a:rPr lang="fa-IR" sz="1400" b="1" baseline="0" dirty="0" smtClean="0">
                          <a:cs typeface="B Nazanin" panose="00000400000000000000" pitchFamily="2" charset="-78"/>
                        </a:rPr>
                        <a:t> تکمیل نموده و بر اساس امتیاز حاصله، طبقه بندی و اقدام نمایید</a:t>
                      </a:r>
                      <a:endParaRPr lang="en-US" sz="1400" b="1" dirty="0">
                        <a:cs typeface="B Nazanin" panose="00000400000000000000" pitchFamily="2" charset="-78"/>
                      </a:endParaRPr>
                    </a:p>
                  </a:txBody>
                  <a:tcPr/>
                </a:tc>
                <a:tc hMerge="1">
                  <a:txBody>
                    <a:bodyPr/>
                    <a:lstStyle/>
                    <a:p>
                      <a:endParaRPr lang="en-US"/>
                    </a:p>
                  </a:txBody>
                  <a:tcPr/>
                </a:tc>
                <a:extLst>
                  <a:ext uri="{0D108BD9-81ED-4DB2-BD59-A6C34878D82A}">
                    <a16:rowId xmlns:a16="http://schemas.microsoft.com/office/drawing/2014/main" val="10001"/>
                  </a:ext>
                </a:extLst>
              </a:tr>
              <a:tr h="1091150">
                <a:tc>
                  <a:txBody>
                    <a:bodyPr/>
                    <a:lstStyle/>
                    <a:p>
                      <a:pPr indent="-342900" algn="r" rtl="1">
                        <a:buFont typeface="Arial" pitchFamily="34" charset="0"/>
                        <a:buChar char="•"/>
                      </a:pPr>
                      <a:r>
                        <a:rPr lang="fa-IR" sz="1400" b="1" dirty="0" smtClean="0">
                          <a:solidFill>
                            <a:srgbClr val="FF0000"/>
                          </a:solidFill>
                          <a:latin typeface="Nazanin" panose="00000700000000000000" pitchFamily="2" charset="-78"/>
                          <a:cs typeface="B Nazanin" panose="00000400000000000000" pitchFamily="2" charset="-78"/>
                        </a:rPr>
                        <a:t>آيا سر سفره از نمكدان استفاده مي كنید؟</a:t>
                      </a:r>
                      <a:endParaRPr lang="en-US" sz="1400" b="1" dirty="0" smtClean="0">
                        <a:solidFill>
                          <a:srgbClr val="FF0000"/>
                        </a:solidFill>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اول: همیشه ( 0 امتیاز)</a:t>
                      </a:r>
                      <a:endParaRPr lang="en-US" sz="1400" b="1" dirty="0" smtClean="0">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دوم: : گاهی( 1 امتیاز)</a:t>
                      </a:r>
                      <a:endParaRPr lang="en-US" sz="1400" b="1" dirty="0" smtClean="0">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سوم :بندرت/ هرگز ( 2 امتیاز</a:t>
                      </a:r>
                      <a:endParaRPr lang="en-US" sz="1800" b="1" dirty="0"/>
                    </a:p>
                  </a:txBody>
                  <a:tcPr>
                    <a:lnR w="12700" cap="flat" cmpd="sng" algn="ctr">
                      <a:solidFill>
                        <a:schemeClr val="tx1"/>
                      </a:solidFill>
                      <a:prstDash val="solid"/>
                      <a:round/>
                      <a:headEnd type="none" w="med" len="med"/>
                      <a:tailEnd type="none" w="med" len="med"/>
                    </a:lnR>
                  </a:tcPr>
                </a:tc>
                <a:tc>
                  <a:txBody>
                    <a:bodyPr/>
                    <a:lstStyle/>
                    <a:p>
                      <a:pPr marL="285750" lvl="0" indent="-285750" algn="r" rtl="1">
                        <a:buFont typeface="Arial" pitchFamily="34" charset="0"/>
                        <a:buChar char="•"/>
                      </a:pPr>
                      <a:r>
                        <a:rPr lang="fa-IR" sz="1400" b="1" dirty="0" smtClean="0">
                          <a:solidFill>
                            <a:srgbClr val="FF0000"/>
                          </a:solidFill>
                          <a:latin typeface="Nazanin" panose="00000700000000000000" pitchFamily="2" charset="-78"/>
                          <a:cs typeface="B Nazanin" panose="00000400000000000000" pitchFamily="2" charset="-78"/>
                        </a:rPr>
                        <a:t>مصرف روزانه ميوه شما چقدر است؟</a:t>
                      </a:r>
                      <a:endParaRPr lang="en-US" sz="1400" b="1" dirty="0" smtClean="0">
                        <a:solidFill>
                          <a:srgbClr val="FF0000"/>
                        </a:solidFill>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اول : بندرت/ هرگز( 0 امتیاز)</a:t>
                      </a:r>
                      <a:endParaRPr lang="en-US" sz="1400" b="1" dirty="0" smtClean="0">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دوم: کمتر از 2 واحد ( 1 امتیاز)</a:t>
                      </a:r>
                      <a:endParaRPr lang="en-US" sz="1400" b="1" dirty="0" smtClean="0">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سوم : 2 تا 4 واحد یا بیشتر ( 2 امتیاز)</a:t>
                      </a:r>
                      <a:endParaRPr lang="en-US" sz="1400" b="1" dirty="0" smtClean="0">
                        <a:latin typeface="Nazanin" panose="00000700000000000000" pitchFamily="2" charset="-78"/>
                        <a:cs typeface="B Nazanin" panose="00000400000000000000" pitchFamily="2" charset="-78"/>
                      </a:endParaRPr>
                    </a:p>
                    <a:p>
                      <a:pPr marL="285750" indent="-285750">
                        <a:buFont typeface="Arial" pitchFamily="34" charset="0"/>
                        <a:buChar char="•"/>
                      </a:pPr>
                      <a:endParaRPr lang="en-US" sz="1400" b="1" dirty="0" smtClean="0"/>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2"/>
                  </a:ext>
                </a:extLst>
              </a:tr>
              <a:tr h="926376">
                <a:tc>
                  <a:txBody>
                    <a:bodyPr/>
                    <a:lstStyle/>
                    <a:p>
                      <a:pPr indent="-342900" algn="r" rtl="1">
                        <a:buFont typeface="Arial" pitchFamily="34" charset="0"/>
                        <a:buChar char="•"/>
                      </a:pPr>
                      <a:r>
                        <a:rPr lang="fa-IR" sz="1400" b="1" dirty="0" smtClean="0">
                          <a:solidFill>
                            <a:srgbClr val="FF0000"/>
                          </a:solidFill>
                          <a:latin typeface="Nazanin" panose="00000700000000000000" pitchFamily="2" charset="-78"/>
                          <a:cs typeface="B Nazanin" panose="00000400000000000000" pitchFamily="2" charset="-78"/>
                        </a:rPr>
                        <a:t>چقدر فست فود / نوشابه هاي گازدار مصرف می کنید؟</a:t>
                      </a:r>
                      <a:endParaRPr lang="en-US" sz="1400" b="1" dirty="0" smtClean="0">
                        <a:solidFill>
                          <a:srgbClr val="FF0000"/>
                        </a:solidFill>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اول : هفته ای 2 بار یا بیشتر ( 0 امتیاز)	</a:t>
                      </a:r>
                      <a:endParaRPr lang="en-US" sz="1400" b="1" dirty="0" smtClean="0">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دوم: : ماهی 2-1 بار ( 1 امتیاز)</a:t>
                      </a:r>
                      <a:endParaRPr lang="en-US" sz="1400" b="1" dirty="0" smtClean="0">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سوم : بندرت/ هرگز ( 2 امتیاز</a:t>
                      </a:r>
                      <a:endParaRPr lang="en-US" sz="1800" b="1" dirty="0"/>
                    </a:p>
                  </a:txBody>
                  <a:tcPr>
                    <a:lnR w="12700" cap="flat" cmpd="sng" algn="ctr">
                      <a:solidFill>
                        <a:schemeClr val="tx1"/>
                      </a:solidFill>
                      <a:prstDash val="solid"/>
                      <a:round/>
                      <a:headEnd type="none" w="med" len="med"/>
                      <a:tailEnd type="none" w="med" len="med"/>
                    </a:lnR>
                  </a:tcPr>
                </a:tc>
                <a:tc>
                  <a:txBody>
                    <a:bodyPr/>
                    <a:lstStyle/>
                    <a:p>
                      <a:pPr indent="-342900" algn="r" rtl="1">
                        <a:buFont typeface="Arial" pitchFamily="34" charset="0"/>
                        <a:buChar char="•"/>
                      </a:pPr>
                      <a:r>
                        <a:rPr lang="fa-IR" sz="1400" b="1" dirty="0" smtClean="0">
                          <a:solidFill>
                            <a:srgbClr val="FF0000"/>
                          </a:solidFill>
                          <a:latin typeface="Nazanin" panose="00000700000000000000" pitchFamily="2" charset="-78"/>
                          <a:cs typeface="B Nazanin" panose="00000400000000000000" pitchFamily="2" charset="-78"/>
                        </a:rPr>
                        <a:t>مصرف روزانه سبزي شما چقدر است؟</a:t>
                      </a:r>
                      <a:endParaRPr lang="en-US" sz="1400" b="1" dirty="0" smtClean="0">
                        <a:solidFill>
                          <a:srgbClr val="FF0000"/>
                        </a:solidFill>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اول : بندرت/ هرگز( 0 امتیاز)</a:t>
                      </a:r>
                      <a:endParaRPr lang="en-US" sz="1400" b="1" dirty="0" smtClean="0">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دوم: کمتر از 3 واحد ( 1 امتیاز)</a:t>
                      </a:r>
                      <a:endParaRPr lang="en-US" sz="1400" b="1" dirty="0" smtClean="0">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سوم:  3 تا 5 واحد ( 2 امتیاز)</a:t>
                      </a:r>
                      <a:endParaRPr lang="en-US" sz="1400" b="1" dirty="0" smtClean="0">
                        <a:latin typeface="Nazanin" panose="00000700000000000000" pitchFamily="2" charset="-78"/>
                        <a:cs typeface="B Nazanin" panose="00000400000000000000" pitchFamily="2" charset="-78"/>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3"/>
                  </a:ext>
                </a:extLst>
              </a:tr>
              <a:tr h="1751583">
                <a:tc>
                  <a:txBody>
                    <a:bodyPr/>
                    <a:lstStyle/>
                    <a:p>
                      <a:pPr indent="-342900" algn="r" rtl="1">
                        <a:buFont typeface="Arial" pitchFamily="34" charset="0"/>
                        <a:buChar char="•"/>
                      </a:pPr>
                      <a:r>
                        <a:rPr lang="fa-IR" sz="1400" b="1" dirty="0" smtClean="0">
                          <a:solidFill>
                            <a:srgbClr val="FF0000"/>
                          </a:solidFill>
                          <a:latin typeface="Nazanin" panose="00000700000000000000" pitchFamily="2" charset="-78"/>
                          <a:cs typeface="B Nazanin" panose="00000400000000000000" pitchFamily="2" charset="-78"/>
                        </a:rPr>
                        <a:t>از چه نوع روغنی بیشتر مصرف می کنید؟</a:t>
                      </a:r>
                      <a:endParaRPr lang="en-US" sz="1400" b="1" dirty="0" smtClean="0">
                        <a:solidFill>
                          <a:srgbClr val="FF0000"/>
                        </a:solidFill>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 گزینه اول : فقط روغن نيمه جامد ،‌ جامد يا حيواني ( 0 امتیاز)</a:t>
                      </a:r>
                      <a:endParaRPr lang="en-US" sz="1400" b="1" dirty="0" smtClean="0">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دوم: : تلفيقي از انواع روغن های مایع و نیمه جامد ( 1 امتیاز)</a:t>
                      </a:r>
                      <a:endParaRPr lang="en-US" sz="1400" b="1" dirty="0" smtClean="0">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سوم  فقط روغن مايع (معمولی و مخصوص سرخ کردنی) ( 2 امتیاز)	</a:t>
                      </a:r>
                      <a:endParaRPr lang="en-US" sz="1400" b="1" dirty="0" smtClean="0">
                        <a:latin typeface="Nazanin" panose="00000700000000000000" pitchFamily="2" charset="-78"/>
                        <a:cs typeface="B Nazanin" panose="00000400000000000000" pitchFamily="2" charset="-78"/>
                      </a:endParaRPr>
                    </a:p>
                    <a:p>
                      <a:endParaRPr lang="en-US" sz="1800" b="1" dirty="0"/>
                    </a:p>
                  </a:txBody>
                  <a:tcPr>
                    <a:lnR w="12700" cap="flat" cmpd="sng" algn="ctr">
                      <a:solidFill>
                        <a:schemeClr val="tx1"/>
                      </a:solidFill>
                      <a:prstDash val="solid"/>
                      <a:round/>
                      <a:headEnd type="none" w="med" len="med"/>
                      <a:tailEnd type="none" w="med" len="med"/>
                    </a:lnR>
                  </a:tcPr>
                </a:tc>
                <a:tc>
                  <a:txBody>
                    <a:bodyPr/>
                    <a:lstStyle/>
                    <a:p>
                      <a:pPr marL="285750" indent="-285750" algn="r" rtl="1">
                        <a:buFont typeface="Arial" pitchFamily="34" charset="0"/>
                        <a:buChar char="•"/>
                      </a:pPr>
                      <a:r>
                        <a:rPr lang="fa-IR" sz="1400" b="1" dirty="0" smtClean="0">
                          <a:solidFill>
                            <a:srgbClr val="FF0000"/>
                          </a:solidFill>
                          <a:latin typeface="Nazanin" panose="00000700000000000000" pitchFamily="2" charset="-78"/>
                          <a:cs typeface="B Nazanin" panose="00000400000000000000" pitchFamily="2" charset="-78"/>
                        </a:rPr>
                        <a:t>مصرف روزانه شير و لبنيات  شما چقدر است؟</a:t>
                      </a:r>
                      <a:endParaRPr lang="en-US" sz="1400" b="1" dirty="0" smtClean="0">
                        <a:solidFill>
                          <a:srgbClr val="FF0000"/>
                        </a:solidFill>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اول : بندرت/ هرگز( 0 امتیاز)</a:t>
                      </a:r>
                      <a:endParaRPr lang="en-US" sz="1400" b="1" dirty="0" smtClean="0">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دوم: کمتر از 2 واحد ( 1 امتیاز)</a:t>
                      </a:r>
                      <a:endParaRPr lang="en-US" sz="1400" b="1" dirty="0" smtClean="0">
                        <a:latin typeface="Nazanin" panose="00000700000000000000" pitchFamily="2" charset="-78"/>
                        <a:cs typeface="B Nazanin" panose="00000400000000000000" pitchFamily="2" charset="-78"/>
                      </a:endParaRPr>
                    </a:p>
                    <a:p>
                      <a:pPr marL="628650" lvl="1" indent="-171450" algn="r" rtl="1">
                        <a:buFont typeface="Arial" pitchFamily="34" charset="0"/>
                        <a:buChar char="•"/>
                      </a:pPr>
                      <a:r>
                        <a:rPr lang="fa-IR" sz="1400" b="1" dirty="0" smtClean="0">
                          <a:latin typeface="Nazanin" panose="00000700000000000000" pitchFamily="2" charset="-78"/>
                          <a:cs typeface="B Nazanin" panose="00000400000000000000" pitchFamily="2" charset="-78"/>
                        </a:rPr>
                        <a:t>گزینه سوم =2 واحد يا بيشتر ( 2 امتیاز)</a:t>
                      </a:r>
                      <a:endParaRPr lang="en-US" sz="1400" b="1" dirty="0" smtClean="0">
                        <a:latin typeface="Nazanin" panose="00000700000000000000" pitchFamily="2" charset="-78"/>
                        <a:cs typeface="B Nazanin" panose="00000400000000000000" pitchFamily="2" charset="-78"/>
                      </a:endParaRPr>
                    </a:p>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400" b="1" dirty="0" smtClean="0"/>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4"/>
                  </a:ext>
                </a:extLst>
              </a:tr>
            </a:tbl>
          </a:graphicData>
        </a:graphic>
      </p:graphicFrame>
      <p:sp>
        <p:nvSpPr>
          <p:cNvPr id="5" name="Rounded Rectangle 4"/>
          <p:cNvSpPr/>
          <p:nvPr/>
        </p:nvSpPr>
        <p:spPr>
          <a:xfrm>
            <a:off x="1828800" y="5867400"/>
            <a:ext cx="8382000" cy="7620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lvl="1" algn="r" rtl="1"/>
            <a:r>
              <a:rPr lang="fa-IR" sz="2800" b="1" dirty="0">
                <a:solidFill>
                  <a:srgbClr val="FF0000"/>
                </a:solidFill>
                <a:latin typeface="Calibri"/>
                <a:cs typeface="B Ferdosi" pitchFamily="2" charset="-78"/>
              </a:rPr>
              <a:t>اقدام کنید: سه عدد مگا دوز ویتامین </a:t>
            </a:r>
            <a:r>
              <a:rPr lang="en-US" sz="2800" b="1" dirty="0">
                <a:solidFill>
                  <a:srgbClr val="FF0000"/>
                </a:solidFill>
                <a:latin typeface="Calibri"/>
                <a:cs typeface="B Ferdosi" pitchFamily="2" charset="-78"/>
              </a:rPr>
              <a:t>D </a:t>
            </a:r>
            <a:r>
              <a:rPr lang="fa-IR" sz="2800" b="1" dirty="0">
                <a:solidFill>
                  <a:srgbClr val="FF0000"/>
                </a:solidFill>
                <a:latin typeface="Calibri"/>
                <a:cs typeface="B Ferdosi" pitchFamily="2" charset="-78"/>
              </a:rPr>
              <a:t>و  90 عدد مکمل کلسیم، یا کلسیم </a:t>
            </a:r>
            <a:r>
              <a:rPr lang="en-US" sz="2800" b="1" dirty="0">
                <a:solidFill>
                  <a:srgbClr val="FF0000"/>
                </a:solidFill>
                <a:latin typeface="Calibri"/>
                <a:cs typeface="B Ferdosi" pitchFamily="2" charset="-78"/>
              </a:rPr>
              <a:t>D </a:t>
            </a:r>
            <a:r>
              <a:rPr lang="fa-IR" sz="2800" b="1" dirty="0">
                <a:solidFill>
                  <a:srgbClr val="FF0000"/>
                </a:solidFill>
                <a:latin typeface="Calibri"/>
                <a:cs typeface="B Ferdosi" pitchFamily="2" charset="-78"/>
              </a:rPr>
              <a:t>را برای مصرف سه ماه به سالمند تحویل دهید.</a:t>
            </a:r>
          </a:p>
        </p:txBody>
      </p:sp>
    </p:spTree>
    <p:extLst>
      <p:ext uri="{BB962C8B-B14F-4D97-AF65-F5344CB8AC3E}">
        <p14:creationId xmlns:p14="http://schemas.microsoft.com/office/powerpoint/2010/main" val="28908688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563562"/>
          </a:xfrm>
        </p:spPr>
        <p:txBody>
          <a:bodyPr>
            <a:noAutofit/>
          </a:bodyPr>
          <a:lstStyle/>
          <a:p>
            <a:pPr rtl="1"/>
            <a:r>
              <a:rPr lang="fa-IR" sz="2400" dirty="0">
                <a:cs typeface="B Titr" panose="00000700000000000000" pitchFamily="2" charset="-78"/>
              </a:rPr>
              <a:t>نتیجه ارزیابی و طبقه بندی و اقدام سالمند با نمایه توده بدنی 21و بیشتر</a:t>
            </a:r>
            <a:endParaRPr lang="en-US" sz="2400"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73127868"/>
              </p:ext>
            </p:extLst>
          </p:nvPr>
        </p:nvGraphicFramePr>
        <p:xfrm>
          <a:off x="343949" y="75502"/>
          <a:ext cx="11601974" cy="6832244"/>
        </p:xfrm>
        <a:graphic>
          <a:graphicData uri="http://schemas.openxmlformats.org/drawingml/2006/table">
            <a:tbl>
              <a:tblPr firstRow="1" bandRow="1">
                <a:tableStyleId>{5DA37D80-6434-44D0-A028-1B22A696006F}</a:tableStyleId>
              </a:tblPr>
              <a:tblGrid>
                <a:gridCol w="7482979">
                  <a:extLst>
                    <a:ext uri="{9D8B030D-6E8A-4147-A177-3AD203B41FA5}">
                      <a16:colId xmlns:a16="http://schemas.microsoft.com/office/drawing/2014/main" val="20000"/>
                    </a:ext>
                  </a:extLst>
                </a:gridCol>
                <a:gridCol w="2564769">
                  <a:extLst>
                    <a:ext uri="{9D8B030D-6E8A-4147-A177-3AD203B41FA5}">
                      <a16:colId xmlns:a16="http://schemas.microsoft.com/office/drawing/2014/main" val="20001"/>
                    </a:ext>
                  </a:extLst>
                </a:gridCol>
                <a:gridCol w="711442">
                  <a:extLst>
                    <a:ext uri="{9D8B030D-6E8A-4147-A177-3AD203B41FA5}">
                      <a16:colId xmlns:a16="http://schemas.microsoft.com/office/drawing/2014/main" val="20002"/>
                    </a:ext>
                  </a:extLst>
                </a:gridCol>
                <a:gridCol w="842784">
                  <a:extLst>
                    <a:ext uri="{9D8B030D-6E8A-4147-A177-3AD203B41FA5}">
                      <a16:colId xmlns:a16="http://schemas.microsoft.com/office/drawing/2014/main" val="20003"/>
                    </a:ext>
                  </a:extLst>
                </a:gridCol>
              </a:tblGrid>
              <a:tr h="245671">
                <a:tc>
                  <a:txBody>
                    <a:bodyPr/>
                    <a:lstStyle/>
                    <a:p>
                      <a:pPr algn="ctr"/>
                      <a:r>
                        <a:rPr lang="fa-IR" sz="1000" dirty="0" smtClean="0">
                          <a:cs typeface="B Nazanin" panose="00000400000000000000" pitchFamily="2" charset="-78"/>
                        </a:rPr>
                        <a:t>اقدام</a:t>
                      </a:r>
                      <a:endParaRPr lang="en-US" sz="1000" dirty="0">
                        <a:cs typeface="B Nazanin" panose="00000400000000000000" pitchFamily="2" charset="-78"/>
                      </a:endParaRPr>
                    </a:p>
                  </a:txBody>
                  <a:tcPr>
                    <a:lnB w="12700" cap="flat" cmpd="sng" algn="ctr">
                      <a:solidFill>
                        <a:schemeClr val="tx1"/>
                      </a:solidFill>
                      <a:prstDash val="solid"/>
                      <a:round/>
                      <a:headEnd type="none" w="med" len="med"/>
                      <a:tailEnd type="none" w="med" len="med"/>
                    </a:lnB>
                  </a:tcPr>
                </a:tc>
                <a:tc rowSpan="2">
                  <a:txBody>
                    <a:bodyPr/>
                    <a:lstStyle/>
                    <a:p>
                      <a:r>
                        <a:rPr lang="fa-IR" sz="900" dirty="0" smtClean="0">
                          <a:cs typeface="B Nazanin" panose="00000400000000000000" pitchFamily="2" charset="-78"/>
                        </a:rPr>
                        <a:t>طبقه بندی</a:t>
                      </a:r>
                      <a:endParaRPr lang="en-US" sz="900" dirty="0">
                        <a:cs typeface="B Nazanin" panose="00000400000000000000" pitchFamily="2" charset="-78"/>
                      </a:endParaRPr>
                    </a:p>
                  </a:txBody>
                  <a:tcPr/>
                </a:tc>
                <a:tc rowSpan="2" gridSpan="2">
                  <a:txBody>
                    <a:bodyPr/>
                    <a:lstStyle/>
                    <a:p>
                      <a:r>
                        <a:rPr lang="fa-IR" sz="1000" dirty="0" smtClean="0">
                          <a:cs typeface="B Nazanin" panose="00000400000000000000" pitchFamily="2" charset="-78"/>
                        </a:rPr>
                        <a:t>نتیجه ارزیابی </a:t>
                      </a:r>
                      <a:endParaRPr lang="en-US" sz="1000" dirty="0">
                        <a:cs typeface="B Nazanin" panose="00000400000000000000" pitchFamily="2" charset="-78"/>
                      </a:endParaRPr>
                    </a:p>
                  </a:txBody>
                  <a:tcPr/>
                </a:tc>
                <a:tc rowSpan="2" hMerge="1">
                  <a:txBody>
                    <a:bodyPr/>
                    <a:lstStyle/>
                    <a:p>
                      <a:endParaRPr lang="en-US"/>
                    </a:p>
                  </a:txBody>
                  <a:tcPr/>
                </a:tc>
                <a:extLst>
                  <a:ext uri="{0D108BD9-81ED-4DB2-BD59-A6C34878D82A}">
                    <a16:rowId xmlns:a16="http://schemas.microsoft.com/office/drawing/2014/main" val="10000"/>
                  </a:ext>
                </a:extLst>
              </a:tr>
              <a:tr h="417058">
                <a:tc>
                  <a:txBody>
                    <a:bodyPr/>
                    <a:lstStyle/>
                    <a:p>
                      <a:pPr algn="ctr"/>
                      <a:r>
                        <a:rPr lang="fa-IR" sz="900" dirty="0" smtClean="0">
                          <a:cs typeface="B Nazanin" panose="00000400000000000000" pitchFamily="2" charset="-78"/>
                        </a:rPr>
                        <a:t>توصیه، اقدامات درمانی،ارجاع،پیگیری</a:t>
                      </a:r>
                      <a:endParaRPr lang="en-US" sz="900" dirty="0">
                        <a:cs typeface="B Nazanin" panose="00000400000000000000" pitchFamily="2" charset="-78"/>
                      </a:endParaRPr>
                    </a:p>
                  </a:txBody>
                  <a:tcPr>
                    <a:lnT w="12700" cap="flat" cmpd="sng" algn="ctr">
                      <a:solidFill>
                        <a:schemeClr val="tx1"/>
                      </a:solidFill>
                      <a:prstDash val="solid"/>
                      <a:round/>
                      <a:headEnd type="none" w="med" len="med"/>
                      <a:tailEnd type="none" w="med" len="med"/>
                    </a:lnT>
                  </a:tcPr>
                </a:tc>
                <a:tc v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1"/>
                  </a:ext>
                </a:extLst>
              </a:tr>
              <a:tr h="1067135">
                <a:tc>
                  <a:txBody>
                    <a:bodyPr/>
                    <a:lstStyle/>
                    <a:p>
                      <a:pPr marL="171450" indent="-171450" algn="r" rtl="1">
                        <a:buFont typeface="Arial" panose="020B0604020202020204" pitchFamily="34" charset="0"/>
                        <a:buChar char="•"/>
                      </a:pPr>
                      <a:r>
                        <a:rPr lang="fa-IR" sz="1050" b="1" dirty="0" smtClean="0"/>
                        <a:t>آموزش تغذیه به سالمند و همراه وی برحسب مشکل توسط مراقب سلامت</a:t>
                      </a:r>
                    </a:p>
                    <a:p>
                      <a:pPr marL="171450" indent="-171450" algn="r" rtl="1">
                        <a:buFont typeface="Arial" panose="020B0604020202020204" pitchFamily="34" charset="0"/>
                        <a:buChar char="•"/>
                      </a:pPr>
                      <a:r>
                        <a:rPr lang="fa-IR" sz="1050" b="1" dirty="0" smtClean="0"/>
                        <a:t>تشویق برای شرکت در کلاس های آموزش گروهی کارشناس تغذیه</a:t>
                      </a:r>
                    </a:p>
                    <a:p>
                      <a:pPr marL="171450" indent="-171450" algn="r" rtl="1">
                        <a:buFont typeface="Arial" panose="020B0604020202020204" pitchFamily="34" charset="0"/>
                        <a:buChar char="•"/>
                      </a:pPr>
                      <a:r>
                        <a:rPr lang="fa-IR" sz="1050" b="1" dirty="0" smtClean="0">
                          <a:solidFill>
                            <a:srgbClr val="FF0000"/>
                          </a:solidFill>
                        </a:rPr>
                        <a:t>ارجاع به پزشک </a:t>
                      </a:r>
                      <a:r>
                        <a:rPr lang="fa-IR" sz="1050" b="1" dirty="0" smtClean="0"/>
                        <a:t>جهت انجام بررسی</a:t>
                      </a:r>
                      <a:r>
                        <a:rPr lang="fa-IR" sz="1050" b="1" baseline="0" dirty="0" smtClean="0"/>
                        <a:t> ها واقدامات پزشکی</a:t>
                      </a:r>
                    </a:p>
                    <a:p>
                      <a:pPr marL="171450" indent="-171450" algn="r" rtl="1">
                        <a:buFont typeface="Arial" panose="020B0604020202020204" pitchFamily="34" charset="0"/>
                        <a:buChar char="•"/>
                      </a:pPr>
                      <a:r>
                        <a:rPr lang="fa-IR" sz="1100" b="1" baseline="0" dirty="0" smtClean="0">
                          <a:solidFill>
                            <a:srgbClr val="FF0000"/>
                          </a:solidFill>
                        </a:rPr>
                        <a:t>ارجاع مستقیم به کارشناس تغذیه جهت اجرای مراقبت های تغذیه ای</a:t>
                      </a:r>
                    </a:p>
                    <a:p>
                      <a:pPr marL="171450" indent="-171450" algn="r" rtl="1">
                        <a:buFont typeface="Arial" panose="020B0604020202020204" pitchFamily="34" charset="0"/>
                        <a:buChar char="•"/>
                      </a:pPr>
                      <a:r>
                        <a:rPr lang="fa-IR" sz="1050" b="1" baseline="0" dirty="0" smtClean="0"/>
                        <a:t>پیگیری مراقبت جهت مراجعه به کارشناس تغذیه(لازم است کارشناس نیز مراجعه فرد به مرکز را از مراقب پیگیری نماید)</a:t>
                      </a:r>
                    </a:p>
                    <a:p>
                      <a:pPr marL="171450" indent="-171450" algn="r" rtl="1">
                        <a:buFont typeface="Arial" panose="020B0604020202020204" pitchFamily="34" charset="0"/>
                        <a:buChar char="•"/>
                      </a:pPr>
                      <a:r>
                        <a:rPr lang="fa-IR" sz="1050" b="1" baseline="0" dirty="0" smtClean="0"/>
                        <a:t>ادامه مراقبت ها مطابق بسته خدمت</a:t>
                      </a:r>
                      <a:endParaRPr lang="en-US" sz="1050" b="1" dirty="0"/>
                    </a:p>
                  </a:txBody>
                  <a:tcPr>
                    <a:solidFill>
                      <a:srgbClr val="FFFF00"/>
                    </a:solidFill>
                  </a:tcPr>
                </a:tc>
                <a:tc>
                  <a:txBody>
                    <a:bodyPr/>
                    <a:lstStyle/>
                    <a:p>
                      <a:pPr algn="ctr"/>
                      <a:r>
                        <a:rPr lang="fa-IR" sz="1400" b="1" dirty="0" smtClean="0"/>
                        <a:t>هر امتیاز</a:t>
                      </a:r>
                      <a:endParaRPr lang="en-US" sz="1400" b="1" dirty="0"/>
                    </a:p>
                  </a:txBody>
                  <a:tcPr>
                    <a:solidFill>
                      <a:schemeClr val="accent2">
                        <a:lumMod val="20000"/>
                        <a:lumOff val="80000"/>
                      </a:schemeClr>
                    </a:solidFill>
                  </a:tcPr>
                </a:tc>
                <a:tc>
                  <a:txBody>
                    <a:bodyPr/>
                    <a:lstStyle/>
                    <a:p>
                      <a:pPr algn="ctr"/>
                      <a:r>
                        <a:rPr lang="fa-IR" sz="1000" dirty="0" smtClean="0"/>
                        <a:t>چاق</a:t>
                      </a:r>
                      <a:endParaRPr lang="en-US" sz="1000" dirty="0"/>
                    </a:p>
                  </a:txBody>
                  <a:tcPr>
                    <a:lnR w="12700" cap="flat" cmpd="sng" algn="ctr">
                      <a:solidFill>
                        <a:schemeClr val="tx1"/>
                      </a:solidFill>
                      <a:prstDash val="solid"/>
                      <a:round/>
                      <a:headEnd type="none" w="med" len="med"/>
                      <a:tailEnd type="none" w="med" len="med"/>
                    </a:lnR>
                  </a:tcPr>
                </a:tc>
                <a:tc>
                  <a:txBody>
                    <a:bodyPr/>
                    <a:lstStyle/>
                    <a:p>
                      <a:pPr algn="ctr"/>
                      <a:r>
                        <a:rPr lang="fa-IR" sz="2000" b="1" dirty="0" smtClean="0"/>
                        <a:t>30و بالاتر</a:t>
                      </a:r>
                      <a:endParaRPr lang="en-US" sz="2000" b="1" dirty="0"/>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2"/>
                  </a:ext>
                </a:extLst>
              </a:tr>
              <a:tr h="1412611">
                <a:tc>
                  <a:txBody>
                    <a:bodyPr/>
                    <a:lstStyle/>
                    <a:p>
                      <a:pPr marL="171450" indent="-171450" algn="r" rtl="1">
                        <a:buFont typeface="Arial" panose="020B0604020202020204" pitchFamily="34" charset="0"/>
                        <a:buChar char="•"/>
                      </a:pPr>
                      <a:r>
                        <a:rPr lang="fa-IR" sz="1050" b="1" dirty="0" smtClean="0"/>
                        <a:t>آموزش تغذیه به سالمند و همراه وی برحسب مشکل توسط مراقب سلامت</a:t>
                      </a:r>
                    </a:p>
                    <a:p>
                      <a:pPr marL="171450" indent="-171450" algn="r" rtl="1">
                        <a:buFont typeface="Arial" panose="020B0604020202020204" pitchFamily="34" charset="0"/>
                        <a:buChar char="•"/>
                      </a:pPr>
                      <a:r>
                        <a:rPr lang="fa-IR" sz="1050" b="1" dirty="0" smtClean="0"/>
                        <a:t>تشویق برای شرکت در کلاس های آموزش گروهی کارشناس تغذیه</a:t>
                      </a:r>
                    </a:p>
                    <a:p>
                      <a:pPr marL="171450" indent="-171450" algn="r" rtl="1">
                        <a:buFont typeface="Arial" panose="020B0604020202020204" pitchFamily="34" charset="0"/>
                        <a:buChar char="•"/>
                      </a:pPr>
                      <a:r>
                        <a:rPr lang="fa-IR" sz="1100" b="1" dirty="0" smtClean="0">
                          <a:solidFill>
                            <a:srgbClr val="FF0000"/>
                          </a:solidFill>
                        </a:rPr>
                        <a:t>ارجاع به پزشک </a:t>
                      </a:r>
                      <a:r>
                        <a:rPr lang="fa-IR" sz="1050" b="1" dirty="0" smtClean="0"/>
                        <a:t>جهت انجام بررسی</a:t>
                      </a:r>
                      <a:r>
                        <a:rPr lang="fa-IR" sz="1050" b="1" baseline="0" dirty="0" smtClean="0"/>
                        <a:t> ها واقدامات پزشکی</a:t>
                      </a:r>
                    </a:p>
                    <a:p>
                      <a:pPr marL="171450" indent="-171450" algn="r" rtl="1">
                        <a:buFont typeface="Arial" panose="020B0604020202020204" pitchFamily="34" charset="0"/>
                        <a:buChar char="•"/>
                      </a:pPr>
                      <a:r>
                        <a:rPr lang="fa-IR" sz="1200" b="1" baseline="0" dirty="0" smtClean="0">
                          <a:solidFill>
                            <a:srgbClr val="FF0000"/>
                          </a:solidFill>
                        </a:rPr>
                        <a:t>ارجاع مستقیم به کارشناس تغذیه جهت اجرای مراقبت های تغذیه ای</a:t>
                      </a:r>
                    </a:p>
                    <a:p>
                      <a:pPr marL="171450" indent="-171450" algn="r" rtl="1">
                        <a:buFont typeface="Arial" panose="020B0604020202020204" pitchFamily="34" charset="0"/>
                        <a:buChar char="•"/>
                      </a:pPr>
                      <a:r>
                        <a:rPr lang="fa-IR" sz="1050" b="1" baseline="0" dirty="0" smtClean="0"/>
                        <a:t>پیگیری مراقبت جهت مراجعه به کارشناس تغذیه(لازم است کارشناس نیز مراجعه فرد به مرکز را از مراقب پیگیری نماید)</a:t>
                      </a:r>
                    </a:p>
                    <a:p>
                      <a:pPr marL="171450" indent="-171450" algn="r" rtl="1">
                        <a:buFont typeface="Arial" panose="020B0604020202020204" pitchFamily="34" charset="0"/>
                        <a:buChar char="•"/>
                      </a:pPr>
                      <a:r>
                        <a:rPr lang="fa-IR" sz="1050" b="1" baseline="0" dirty="0" smtClean="0"/>
                        <a:t>ادامه مراقبت ها مطابق بسته خدمت</a:t>
                      </a:r>
                    </a:p>
                    <a:p>
                      <a:pPr marL="171450" indent="-171450" algn="r" rtl="1">
                        <a:buFont typeface="Arial" panose="020B0604020202020204" pitchFamily="34" charset="0"/>
                        <a:buChar char="•"/>
                      </a:pPr>
                      <a:r>
                        <a:rPr lang="fa-IR" sz="1050" b="1" baseline="0" dirty="0" smtClean="0"/>
                        <a:t>پیگیری مراقب جهت بررسی فرد از نظر مراجعه به پزشک و کارشناس تغذیه</a:t>
                      </a:r>
                      <a:endParaRPr lang="en-US" sz="1050" b="1" dirty="0" smtClean="0"/>
                    </a:p>
                    <a:p>
                      <a:endParaRPr lang="en-US" sz="1050" b="1" dirty="0"/>
                    </a:p>
                  </a:txBody>
                  <a:tcPr>
                    <a:solidFill>
                      <a:srgbClr val="FFFF00"/>
                    </a:solidFill>
                  </a:tcPr>
                </a:tc>
                <a:tc>
                  <a:txBody>
                    <a:bodyPr/>
                    <a:lstStyle/>
                    <a:p>
                      <a:pPr algn="ctr"/>
                      <a:r>
                        <a:rPr lang="fa-IR" sz="1400" b="1" dirty="0" smtClean="0"/>
                        <a:t>هر امتیاز پرسشنامه</a:t>
                      </a:r>
                      <a:endParaRPr lang="en-US" sz="1400" b="1" dirty="0"/>
                    </a:p>
                  </a:txBody>
                  <a:tcPr>
                    <a:solidFill>
                      <a:schemeClr val="accent2">
                        <a:lumMod val="20000"/>
                        <a:lumOff val="80000"/>
                      </a:schemeClr>
                    </a:solidFill>
                  </a:tcPr>
                </a:tc>
                <a:tc>
                  <a:txBody>
                    <a:bodyPr/>
                    <a:lstStyle/>
                    <a:p>
                      <a:pPr algn="ctr"/>
                      <a:r>
                        <a:rPr lang="fa-IR" sz="1000" dirty="0" smtClean="0"/>
                        <a:t>مبتلا به دیابت،فشارخون</a:t>
                      </a:r>
                      <a:r>
                        <a:rPr lang="fa-IR" sz="1000" baseline="0" dirty="0" smtClean="0"/>
                        <a:t> بالا،دیس لیپیدیمی</a:t>
                      </a:r>
                      <a:endParaRPr lang="en-US" sz="1000" dirty="0"/>
                    </a:p>
                  </a:txBody>
                  <a:tcPr>
                    <a:lnR w="12700" cap="flat" cmpd="sng" algn="ctr">
                      <a:solidFill>
                        <a:schemeClr val="tx1"/>
                      </a:solidFill>
                      <a:prstDash val="solid"/>
                      <a:round/>
                      <a:headEnd type="none" w="med" len="med"/>
                      <a:tailEnd type="none" w="med" len="med"/>
                    </a:lnR>
                  </a:tcPr>
                </a:tc>
                <a:tc>
                  <a:txBody>
                    <a:bodyPr/>
                    <a:lstStyle/>
                    <a:p>
                      <a:pPr algn="ctr"/>
                      <a:r>
                        <a:rPr lang="fa-IR" sz="1000" dirty="0" smtClean="0"/>
                        <a:t>هر</a:t>
                      </a:r>
                      <a:r>
                        <a:rPr lang="en-US" sz="1000" dirty="0" smtClean="0"/>
                        <a:t>BMI</a:t>
                      </a:r>
                      <a:endParaRPr lang="en-US" sz="1000" dirty="0"/>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3"/>
                  </a:ext>
                </a:extLst>
              </a:tr>
              <a:tr h="944300">
                <a:tc>
                  <a:txBody>
                    <a:bodyPr/>
                    <a:lstStyle/>
                    <a:p>
                      <a:pPr marL="171450" indent="-171450" algn="r" rtl="1">
                        <a:buFont typeface="Arial" panose="020B0604020202020204" pitchFamily="34" charset="0"/>
                        <a:buChar char="•"/>
                      </a:pPr>
                      <a:r>
                        <a:rPr lang="fa-IR" sz="1050" b="1" dirty="0" smtClean="0"/>
                        <a:t>آموزش تغذیه به سالمند و همراه وی برحسب مشکل توسط مراقب سلامت( در مواردی که سالمند در آنها امتیاز نگرفته</a:t>
                      </a:r>
                      <a:r>
                        <a:rPr lang="fa-IR" sz="1050" b="1" baseline="0" dirty="0" smtClean="0"/>
                        <a:t> و بر اساس هرم غذایی</a:t>
                      </a:r>
                      <a:endParaRPr lang="fa-IR" sz="1050" b="1" dirty="0" smtClean="0"/>
                    </a:p>
                    <a:p>
                      <a:pPr marL="171450" indent="-171450" algn="r" rtl="1">
                        <a:buFont typeface="Arial" panose="020B0604020202020204" pitchFamily="34" charset="0"/>
                        <a:buChar char="•"/>
                      </a:pPr>
                      <a:r>
                        <a:rPr lang="fa-IR" sz="1050" b="1" dirty="0" smtClean="0"/>
                        <a:t>تشویق برای شرکت در کلاس های آموزش گروهی کارشناس تغذیه</a:t>
                      </a:r>
                    </a:p>
                    <a:p>
                      <a:pPr marL="171450" indent="-171450" algn="r" rtl="1">
                        <a:buFont typeface="Arial" panose="020B0604020202020204" pitchFamily="34" charset="0"/>
                        <a:buChar char="•"/>
                      </a:pPr>
                      <a:r>
                        <a:rPr lang="fa-IR" sz="1200" b="1" dirty="0" smtClean="0">
                          <a:solidFill>
                            <a:srgbClr val="FF0000"/>
                          </a:solidFill>
                        </a:rPr>
                        <a:t>ارجاع به کارشناس تغذیه جهت دریافت مشاوره و برنامه غذایی</a:t>
                      </a:r>
                    </a:p>
                    <a:p>
                      <a:pPr marL="171450" indent="-171450" algn="r" rtl="1">
                        <a:buFont typeface="Arial" panose="020B0604020202020204" pitchFamily="34" charset="0"/>
                        <a:buChar char="•"/>
                      </a:pPr>
                      <a:r>
                        <a:rPr lang="fa-IR" sz="1200" b="1" dirty="0" smtClean="0">
                          <a:solidFill>
                            <a:srgbClr val="FF0000"/>
                          </a:solidFill>
                        </a:rPr>
                        <a:t>پیگیری برای مراجعه مجدد3 ماه بعد</a:t>
                      </a:r>
                      <a:endParaRPr lang="fa-IR" sz="1050" b="1" dirty="0" smtClean="0">
                        <a:solidFill>
                          <a:srgbClr val="FF0000"/>
                        </a:solidFill>
                      </a:endParaRPr>
                    </a:p>
                    <a:p>
                      <a:pPr marL="171450" indent="-171450" algn="r" rtl="1">
                        <a:buFont typeface="Arial" panose="020B0604020202020204" pitchFamily="34" charset="0"/>
                        <a:buChar char="•"/>
                      </a:pPr>
                      <a:r>
                        <a:rPr lang="fa-IR" sz="1050" b="1" dirty="0" smtClean="0"/>
                        <a:t>ادامه مراقبت ها مطابق بسته خدمت</a:t>
                      </a:r>
                    </a:p>
                  </a:txBody>
                  <a:tcPr>
                    <a:lnB w="12700" cap="flat" cmpd="sng" algn="ctr">
                      <a:solidFill>
                        <a:schemeClr val="tx1"/>
                      </a:solidFill>
                      <a:prstDash val="solid"/>
                      <a:round/>
                      <a:headEnd type="none" w="med" len="med"/>
                      <a:tailEnd type="none" w="med" len="med"/>
                    </a:lnB>
                    <a:solidFill>
                      <a:srgbClr val="FFFF00"/>
                    </a:solidFill>
                  </a:tcPr>
                </a:tc>
                <a:tc>
                  <a:txBody>
                    <a:bodyPr/>
                    <a:lstStyle/>
                    <a:p>
                      <a:pPr algn="ctr"/>
                      <a:r>
                        <a:rPr lang="fa-IR" sz="1200" b="1" dirty="0" smtClean="0">
                          <a:solidFill>
                            <a:srgbClr val="FF0000"/>
                          </a:solidFill>
                        </a:rPr>
                        <a:t>7-12 الگوی</a:t>
                      </a:r>
                      <a:r>
                        <a:rPr lang="fa-IR" sz="1200" b="1" baseline="0" dirty="0" smtClean="0">
                          <a:solidFill>
                            <a:srgbClr val="FF0000"/>
                          </a:solidFill>
                        </a:rPr>
                        <a:t> تغذیه ای متوسط تا مطلوب</a:t>
                      </a:r>
                      <a:endParaRPr lang="en-US" sz="1200" b="1" dirty="0">
                        <a:solidFill>
                          <a:srgbClr val="FF0000"/>
                        </a:solidFill>
                      </a:endParaRPr>
                    </a:p>
                  </a:txBody>
                  <a:tcPr>
                    <a:lnB w="12700" cap="flat" cmpd="sng" algn="ctr">
                      <a:solidFill>
                        <a:schemeClr val="tx1"/>
                      </a:solidFill>
                      <a:prstDash val="solid"/>
                      <a:round/>
                      <a:headEnd type="none" w="med" len="med"/>
                      <a:tailEnd type="none" w="med" len="med"/>
                    </a:lnB>
                  </a:tcPr>
                </a:tc>
                <a:tc rowSpan="2">
                  <a:txBody>
                    <a:bodyPr/>
                    <a:lstStyle/>
                    <a:p>
                      <a:pPr algn="ctr"/>
                      <a:r>
                        <a:rPr lang="fa-IR" sz="1600" b="1" dirty="0" smtClean="0"/>
                        <a:t>اضافه وزن</a:t>
                      </a:r>
                      <a:endParaRPr lang="en-US" sz="1600" b="1" dirty="0"/>
                    </a:p>
                  </a:txBody>
                  <a:tcPr>
                    <a:lnR w="12700" cap="flat" cmpd="sng" algn="ctr">
                      <a:solidFill>
                        <a:schemeClr val="tx1"/>
                      </a:solidFill>
                      <a:prstDash val="solid"/>
                      <a:round/>
                      <a:headEnd type="none" w="med" len="med"/>
                      <a:tailEnd type="none" w="med" len="med"/>
                    </a:lnR>
                  </a:tcPr>
                </a:tc>
                <a:tc rowSpan="2">
                  <a:txBody>
                    <a:bodyPr/>
                    <a:lstStyle/>
                    <a:p>
                      <a:pPr algn="ctr"/>
                      <a:r>
                        <a:rPr lang="fa-IR" sz="1000" dirty="0" smtClean="0"/>
                        <a:t>27 تا29.9</a:t>
                      </a:r>
                      <a:endParaRPr lang="en-US" sz="1000" dirty="0"/>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4"/>
                  </a:ext>
                </a:extLst>
              </a:tr>
              <a:tr h="975009">
                <a:tc>
                  <a:txBody>
                    <a:bodyPr/>
                    <a:lstStyle/>
                    <a:p>
                      <a:pPr marL="171450" indent="-171450" algn="r" rtl="1">
                        <a:buFont typeface="Arial" panose="020B0604020202020204" pitchFamily="34" charset="0"/>
                        <a:buChar char="•"/>
                      </a:pPr>
                      <a:r>
                        <a:rPr lang="fa-IR" sz="1050" b="1" dirty="0" smtClean="0"/>
                        <a:t>آموزش تغذیه به سالمند و همراه وی برحسب مشکل توسط مراقب سلامت</a:t>
                      </a:r>
                    </a:p>
                    <a:p>
                      <a:pPr marL="171450" indent="-171450" algn="r" rtl="1">
                        <a:buFont typeface="Arial" panose="020B0604020202020204" pitchFamily="34" charset="0"/>
                        <a:buChar char="•"/>
                      </a:pPr>
                      <a:r>
                        <a:rPr lang="fa-IR" sz="1050" b="1" dirty="0" smtClean="0"/>
                        <a:t>تشویق برای شرکت در کلاس های آموزش گروهی کارشناس تغذیه</a:t>
                      </a:r>
                    </a:p>
                    <a:p>
                      <a:pPr marL="171450" indent="-171450" algn="r" rtl="1">
                        <a:buFont typeface="Arial" panose="020B0604020202020204" pitchFamily="34" charset="0"/>
                        <a:buChar char="•"/>
                      </a:pPr>
                      <a:r>
                        <a:rPr lang="fa-IR" sz="1200" b="1" dirty="0" smtClean="0">
                          <a:solidFill>
                            <a:srgbClr val="FF0000"/>
                          </a:solidFill>
                        </a:rPr>
                        <a:t>ارجاع به کارشناس تغذیه جهت دریافت مشاوره و برنامه غذایی</a:t>
                      </a:r>
                    </a:p>
                    <a:p>
                      <a:pPr marL="171450" indent="-171450" algn="r" rtl="1">
                        <a:buFont typeface="Arial" panose="020B0604020202020204" pitchFamily="34" charset="0"/>
                        <a:buChar char="•"/>
                      </a:pPr>
                      <a:r>
                        <a:rPr lang="fa-IR" sz="1400" b="1" dirty="0" smtClean="0">
                          <a:solidFill>
                            <a:srgbClr val="FF0000"/>
                          </a:solidFill>
                        </a:rPr>
                        <a:t>پیگیری برای مراجعه مجدد3 ماه بعد</a:t>
                      </a:r>
                    </a:p>
                    <a:p>
                      <a:pPr marL="171450" indent="-171450" algn="r" rtl="1">
                        <a:buFont typeface="Arial" panose="020B0604020202020204" pitchFamily="34" charset="0"/>
                        <a:buChar char="•"/>
                      </a:pPr>
                      <a:r>
                        <a:rPr lang="fa-IR" sz="1050" b="1" dirty="0" smtClean="0"/>
                        <a:t>ادامه مراقبت ها مطابق بسته خدمت</a:t>
                      </a:r>
                    </a:p>
                  </a:txBody>
                  <a:tcPr>
                    <a:lnT w="12700" cap="flat" cmpd="sng" algn="ctr">
                      <a:solidFill>
                        <a:schemeClr val="tx1"/>
                      </a:solidFill>
                      <a:prstDash val="solid"/>
                      <a:round/>
                      <a:headEnd type="none" w="med" len="med"/>
                      <a:tailEnd type="none" w="med" len="med"/>
                    </a:lnT>
                    <a:solidFill>
                      <a:srgbClr val="FFFF00"/>
                    </a:solidFill>
                  </a:tcPr>
                </a:tc>
                <a:tc>
                  <a:txBody>
                    <a:bodyPr/>
                    <a:lstStyle/>
                    <a:p>
                      <a:pPr algn="ctr"/>
                      <a:r>
                        <a:rPr lang="fa-IR" sz="1200" b="1" dirty="0" smtClean="0">
                          <a:solidFill>
                            <a:srgbClr val="FF0000"/>
                          </a:solidFill>
                        </a:rPr>
                        <a:t>0-6 الگوی تغذیه ای نامطلوب</a:t>
                      </a:r>
                      <a:endParaRPr lang="en-US" sz="1200" b="1" dirty="0">
                        <a:solidFill>
                          <a:srgbClr val="FF0000"/>
                        </a:solidFill>
                      </a:endParaRPr>
                    </a:p>
                  </a:txBody>
                  <a:tcPr>
                    <a:lnT w="12700" cap="flat" cmpd="sng" algn="ctr">
                      <a:solidFill>
                        <a:schemeClr val="tx1"/>
                      </a:solidFill>
                      <a:prstDash val="solid"/>
                      <a:round/>
                      <a:headEnd type="none" w="med" len="med"/>
                      <a:tailEnd type="none" w="med" len="med"/>
                    </a:lnT>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5"/>
                  </a:ext>
                </a:extLst>
              </a:tr>
              <a:tr h="760046">
                <a:tc>
                  <a:txBody>
                    <a:bodyPr/>
                    <a:lstStyle/>
                    <a:p>
                      <a:pPr marL="171450" indent="-171450" algn="r" rtl="1">
                        <a:buFont typeface="Arial" panose="020B0604020202020204" pitchFamily="34" charset="0"/>
                        <a:buChar char="•"/>
                      </a:pPr>
                      <a:r>
                        <a:rPr lang="fa-IR" sz="1050" b="1" dirty="0" smtClean="0"/>
                        <a:t>آموزش تغذیه به سالمند و همراه وی برحسب مشکل توسط مراقب سلامت</a:t>
                      </a:r>
                    </a:p>
                    <a:p>
                      <a:pPr marL="171450" indent="-171450" algn="r" rtl="1">
                        <a:buFont typeface="Arial" panose="020B0604020202020204" pitchFamily="34" charset="0"/>
                        <a:buChar char="•"/>
                      </a:pPr>
                      <a:r>
                        <a:rPr lang="fa-IR" sz="1050" b="1" dirty="0" smtClean="0"/>
                        <a:t>تشویق برای شرکت در کلاس های آموزش گروهی کارشناس تغذیه</a:t>
                      </a:r>
                    </a:p>
                    <a:p>
                      <a:pPr marL="171450" indent="-171450" algn="r" rtl="1">
                        <a:buFont typeface="Arial" panose="020B0604020202020204" pitchFamily="34" charset="0"/>
                        <a:buChar char="•"/>
                      </a:pPr>
                      <a:r>
                        <a:rPr lang="fa-IR" sz="1200" b="1" dirty="0" smtClean="0">
                          <a:solidFill>
                            <a:srgbClr val="FF0000"/>
                          </a:solidFill>
                        </a:rPr>
                        <a:t>پیگیری برای مراجعه مجدد3 ماه بعد و ارزیابی مجدد الگوی</a:t>
                      </a:r>
                      <a:r>
                        <a:rPr lang="fa-IR" sz="1200" b="1" baseline="0" dirty="0" smtClean="0">
                          <a:solidFill>
                            <a:srgbClr val="FF0000"/>
                          </a:solidFill>
                        </a:rPr>
                        <a:t> تغذیه</a:t>
                      </a:r>
                    </a:p>
                    <a:p>
                      <a:pPr marL="171450" indent="-171450" algn="r" rtl="1">
                        <a:buFont typeface="Arial" panose="020B0604020202020204" pitchFamily="34" charset="0"/>
                        <a:buChar char="•"/>
                      </a:pPr>
                      <a:r>
                        <a:rPr lang="fa-IR" sz="1050" b="1" baseline="0" dirty="0" smtClean="0"/>
                        <a:t>ادامه مراقبتها مطابق بسته خدمت</a:t>
                      </a:r>
                      <a:endParaRPr lang="fa-IR" sz="1050" b="1" dirty="0" smtClean="0"/>
                    </a:p>
                  </a:txBody>
                  <a:tcPr>
                    <a:lnB w="12700" cap="flat" cmpd="sng" algn="ctr">
                      <a:solidFill>
                        <a:schemeClr val="tx1"/>
                      </a:solidFill>
                      <a:prstDash val="solid"/>
                      <a:round/>
                      <a:headEnd type="none" w="med" len="med"/>
                      <a:tailEnd type="none" w="med" len="med"/>
                    </a:lnB>
                    <a:solidFill>
                      <a:srgbClr val="FFFF00"/>
                    </a:solidFill>
                  </a:tcPr>
                </a:tc>
                <a:tc>
                  <a:txBody>
                    <a:bodyPr/>
                    <a:lstStyle/>
                    <a:p>
                      <a:pPr algn="ctr"/>
                      <a:r>
                        <a:rPr lang="fa-IR" sz="1000" dirty="0" smtClean="0"/>
                        <a:t>0-6الگوی تغذیه ای نامطلوب</a:t>
                      </a:r>
                      <a:endParaRPr lang="en-US" sz="1000" dirty="0"/>
                    </a:p>
                  </a:txBody>
                  <a:tcPr>
                    <a:lnB w="12700" cap="flat" cmpd="sng" algn="ctr">
                      <a:solidFill>
                        <a:schemeClr val="tx1"/>
                      </a:solidFill>
                      <a:prstDash val="solid"/>
                      <a:round/>
                      <a:headEnd type="none" w="med" len="med"/>
                      <a:tailEnd type="none" w="med" len="med"/>
                    </a:lnB>
                    <a:solidFill>
                      <a:schemeClr val="bg1"/>
                    </a:solidFill>
                  </a:tcPr>
                </a:tc>
                <a:tc rowSpan="3">
                  <a:txBody>
                    <a:bodyPr/>
                    <a:lstStyle/>
                    <a:p>
                      <a:pPr algn="ctr"/>
                      <a:r>
                        <a:rPr lang="fa-IR" sz="1000" dirty="0" smtClean="0"/>
                        <a:t>طبیعی</a:t>
                      </a:r>
                      <a:endParaRPr lang="en-US" sz="1000" dirty="0"/>
                    </a:p>
                  </a:txBody>
                  <a:tcPr>
                    <a:lnR w="12700" cap="flat" cmpd="sng" algn="ctr">
                      <a:solidFill>
                        <a:schemeClr val="tx1"/>
                      </a:solidFill>
                      <a:prstDash val="solid"/>
                      <a:round/>
                      <a:headEnd type="none" w="med" len="med"/>
                      <a:tailEnd type="none" w="med" len="med"/>
                    </a:lnR>
                    <a:solidFill>
                      <a:schemeClr val="bg1"/>
                    </a:solidFill>
                  </a:tcPr>
                </a:tc>
                <a:tc rowSpan="3">
                  <a:txBody>
                    <a:bodyPr/>
                    <a:lstStyle/>
                    <a:p>
                      <a:pPr algn="ctr"/>
                      <a:r>
                        <a:rPr lang="fa-IR" sz="1000" dirty="0" smtClean="0"/>
                        <a:t>نمایه توده بدنی 21تا26.9</a:t>
                      </a:r>
                      <a:endParaRPr lang="en-US" sz="1000" dirty="0"/>
                    </a:p>
                  </a:txBody>
                  <a:tcPr>
                    <a:lnL w="12700" cap="flat" cmpd="sng" algn="ctr">
                      <a:solidFill>
                        <a:schemeClr val="tx1"/>
                      </a:solidFill>
                      <a:prstDash val="solid"/>
                      <a:round/>
                      <a:headEnd type="none" w="med" len="med"/>
                      <a:tailEnd type="none" w="med" len="med"/>
                    </a:lnL>
                    <a:solidFill>
                      <a:schemeClr val="bg1"/>
                    </a:solidFill>
                  </a:tcPr>
                </a:tc>
                <a:extLst>
                  <a:ext uri="{0D108BD9-81ED-4DB2-BD59-A6C34878D82A}">
                    <a16:rowId xmlns:a16="http://schemas.microsoft.com/office/drawing/2014/main" val="10006"/>
                  </a:ext>
                </a:extLst>
              </a:tr>
              <a:tr h="629533">
                <a:tc>
                  <a:txBody>
                    <a:bodyPr/>
                    <a:lstStyle/>
                    <a:p>
                      <a:pPr marL="171450" indent="-171450" algn="r" rtl="1">
                        <a:buFont typeface="Arial" panose="020B0604020202020204" pitchFamily="34" charset="0"/>
                        <a:buChar char="•"/>
                      </a:pPr>
                      <a:r>
                        <a:rPr lang="fa-IR" sz="1050" b="1" dirty="0" smtClean="0"/>
                        <a:t>آموزش تغذیه به سالمند و همراه وی برحسب مشکل توسط مراقب سلامت</a:t>
                      </a:r>
                    </a:p>
                    <a:p>
                      <a:pPr marL="171450" indent="-171450" algn="r" rtl="1">
                        <a:buFont typeface="Arial" panose="020B0604020202020204" pitchFamily="34" charset="0"/>
                        <a:buChar char="•"/>
                      </a:pPr>
                      <a:r>
                        <a:rPr lang="fa-IR" sz="1050" b="1" dirty="0" smtClean="0"/>
                        <a:t>تشویق برای شرکت در کلاس های آموزش گروهی کارشناس تغذیه</a:t>
                      </a:r>
                    </a:p>
                    <a:p>
                      <a:pPr marL="171450" indent="-171450" algn="r" rtl="1">
                        <a:buFont typeface="Arial" panose="020B0604020202020204" pitchFamily="34" charset="0"/>
                        <a:buChar char="•"/>
                      </a:pPr>
                      <a:r>
                        <a:rPr lang="fa-IR" sz="1400" b="1" dirty="0" smtClean="0">
                          <a:solidFill>
                            <a:srgbClr val="FF0000"/>
                          </a:solidFill>
                        </a:rPr>
                        <a:t>پیگیری 6ماه بعد توسط مراقب سلامت مطابق با بسته خدمت سالمندان</a:t>
                      </a:r>
                      <a:endParaRPr lang="fa-IR" sz="1400" b="1" baseline="0" dirty="0" smtClean="0">
                        <a:solidFill>
                          <a:srgbClr val="FF0000"/>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fa-IR" sz="1100" b="1" dirty="0" smtClean="0"/>
                        <a:t>7-11 الگوی تغذیه ای متوسط تا مطلوب</a:t>
                      </a:r>
                      <a:endParaRPr lang="en-US" sz="11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sz="11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val="10007"/>
                  </a:ext>
                </a:extLst>
              </a:tr>
              <a:tr h="380881">
                <a:tc>
                  <a:txBody>
                    <a:bodyPr/>
                    <a:lstStyle/>
                    <a:p>
                      <a:pPr algn="r" rtl="1"/>
                      <a:r>
                        <a:rPr lang="fa-IR" sz="1050" b="1" dirty="0" smtClean="0"/>
                        <a:t>تشویق برای ادامه الگوی تغذیه مناسب</a:t>
                      </a:r>
                      <a:endParaRPr lang="en-US" sz="1050" b="1" dirty="0"/>
                    </a:p>
                  </a:txBody>
                  <a:tcPr>
                    <a:lnT w="12700" cap="flat" cmpd="sng" algn="ctr">
                      <a:solidFill>
                        <a:schemeClr val="tx1"/>
                      </a:solidFill>
                      <a:prstDash val="solid"/>
                      <a:round/>
                      <a:headEnd type="none" w="med" len="med"/>
                      <a:tailEnd type="none" w="med" len="med"/>
                    </a:lnT>
                    <a:solidFill>
                      <a:srgbClr val="92D050"/>
                    </a:solidFill>
                  </a:tcPr>
                </a:tc>
                <a:tc>
                  <a:txBody>
                    <a:bodyPr/>
                    <a:lstStyle/>
                    <a:p>
                      <a:pPr algn="ctr"/>
                      <a:r>
                        <a:rPr lang="fa-IR" sz="1000" dirty="0" smtClean="0"/>
                        <a:t>12 الگوی تغذیه ای مطلوب</a:t>
                      </a:r>
                      <a:endParaRPr lang="en-US" sz="1000" dirty="0"/>
                    </a:p>
                  </a:txBody>
                  <a:tcPr>
                    <a:lnT w="12700" cap="flat" cmpd="sng" algn="ctr">
                      <a:solidFill>
                        <a:schemeClr val="tx1"/>
                      </a:solidFill>
                      <a:prstDash val="solid"/>
                      <a:round/>
                      <a:headEnd type="none" w="med" len="med"/>
                      <a:tailEnd type="none" w="med" len="med"/>
                    </a:lnT>
                    <a:solidFill>
                      <a:schemeClr val="bg1"/>
                    </a:solidFill>
                  </a:tcPr>
                </a:tc>
                <a:tc vMerge="1">
                  <a:txBody>
                    <a:bodyPr/>
                    <a:lstStyle/>
                    <a:p>
                      <a:endParaRPr lang="en-US" sz="11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vMerge="1">
                  <a:txBody>
                    <a:bodyPr/>
                    <a:lstStyle/>
                    <a:p>
                      <a:endParaRPr lang="en-US"/>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3874808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3053593" y="836713"/>
            <a:ext cx="5511567" cy="1394759"/>
          </a:xfrm>
        </p:spPr>
        <p:txBody>
          <a:bodyPr>
            <a:noAutofit/>
          </a:bodyPr>
          <a:lstStyle/>
          <a:p>
            <a:pPr algn="just" rtl="1">
              <a:lnSpc>
                <a:spcPct val="150000"/>
              </a:lnSpc>
            </a:pPr>
            <a:r>
              <a:rPr lang="fa-IR" sz="1800" dirty="0">
                <a:cs typeface="B Nazanin" pitchFamily="2" charset="-78"/>
              </a:rPr>
              <a:t/>
            </a:r>
            <a:br>
              <a:rPr lang="fa-IR" sz="1800" dirty="0">
                <a:cs typeface="B Nazanin" pitchFamily="2" charset="-78"/>
              </a:rPr>
            </a:br>
            <a:r>
              <a:rPr lang="fa-IR" sz="2800" b="1" dirty="0">
                <a:solidFill>
                  <a:srgbClr val="0033CC"/>
                </a:solidFill>
                <a:cs typeface="B Titr" pitchFamily="2" charset="-78"/>
              </a:rPr>
              <a:t>ارزیابی </a:t>
            </a:r>
            <a:r>
              <a:rPr lang="fa-IR" sz="3200" b="1" dirty="0" smtClean="0">
                <a:solidFill>
                  <a:srgbClr val="0033CC"/>
                </a:solidFill>
                <a:cs typeface="B Titr" pitchFamily="2" charset="-78"/>
              </a:rPr>
              <a:t>سقوط </a:t>
            </a:r>
            <a:r>
              <a:rPr lang="fa-IR" sz="3200" b="1" dirty="0">
                <a:solidFill>
                  <a:srgbClr val="0033CC"/>
                </a:solidFill>
                <a:cs typeface="B Titr" pitchFamily="2" charset="-78"/>
              </a:rPr>
              <a:t>در افراد </a:t>
            </a:r>
            <a:r>
              <a:rPr lang="fa-IR" sz="3200" b="1" dirty="0" smtClean="0">
                <a:solidFill>
                  <a:srgbClr val="0033CC"/>
                </a:solidFill>
                <a:cs typeface="B Titr" pitchFamily="2" charset="-78"/>
              </a:rPr>
              <a:t>سالمند</a:t>
            </a:r>
            <a:r>
              <a:rPr lang="en-US" sz="1800" dirty="0">
                <a:solidFill>
                  <a:prstClr val="black"/>
                </a:solidFill>
                <a:latin typeface="Times New Roman"/>
                <a:ea typeface="Times New Roman"/>
                <a:cs typeface="B Titr" pitchFamily="2" charset="-78"/>
              </a:rPr>
              <a:t/>
            </a:r>
            <a:br>
              <a:rPr lang="en-US" sz="1800" dirty="0">
                <a:solidFill>
                  <a:prstClr val="black"/>
                </a:solidFill>
                <a:latin typeface="Times New Roman"/>
                <a:ea typeface="Times New Roman"/>
                <a:cs typeface="B Titr" pitchFamily="2" charset="-78"/>
              </a:rPr>
            </a:br>
            <a:r>
              <a:rPr lang="fa-IR" sz="1800" dirty="0">
                <a:cs typeface="B Nazanin" pitchFamily="2" charset="-78"/>
              </a:rPr>
              <a:t/>
            </a:r>
            <a:br>
              <a:rPr lang="fa-IR" sz="1800" dirty="0">
                <a:cs typeface="B Nazanin" pitchFamily="2" charset="-78"/>
              </a:rPr>
            </a:br>
            <a:endParaRPr lang="en-US" sz="1800" dirty="0">
              <a:cs typeface="B Nazanin" pitchFamily="2" charset="-78"/>
            </a:endParaRPr>
          </a:p>
        </p:txBody>
      </p:sp>
      <p:pic>
        <p:nvPicPr>
          <p:cNvPr id="5" name="Content Placeholder 3" descr="ee.png"/>
          <p:cNvPicPr>
            <a:picLocks noChangeAspect="1"/>
          </p:cNvPicPr>
          <p:nvPr/>
        </p:nvPicPr>
        <p:blipFill>
          <a:blip r:embed="rId3" cstate="print"/>
          <a:stretch>
            <a:fillRect/>
          </a:stretch>
        </p:blipFill>
        <p:spPr>
          <a:xfrm>
            <a:off x="1847529" y="2708920"/>
            <a:ext cx="2160239" cy="2592288"/>
          </a:xfrm>
          <a:prstGeom prst="rect">
            <a:avLst/>
          </a:prstGeom>
        </p:spPr>
      </p:pic>
      <p:pic>
        <p:nvPicPr>
          <p:cNvPr id="7" name="Picture 2" descr="http://static.imt.ie/wp-content/uploads/2010/11/Elderly-fall.jpg"/>
          <p:cNvPicPr>
            <a:picLocks noChangeAspect="1" noChangeArrowheads="1"/>
          </p:cNvPicPr>
          <p:nvPr/>
        </p:nvPicPr>
        <p:blipFill>
          <a:blip r:embed="rId4" cstate="print"/>
          <a:srcRect/>
          <a:stretch>
            <a:fillRect/>
          </a:stretch>
        </p:blipFill>
        <p:spPr bwMode="auto">
          <a:xfrm>
            <a:off x="7752185" y="2648393"/>
            <a:ext cx="2161175" cy="2616565"/>
          </a:xfrm>
          <a:prstGeom prst="rect">
            <a:avLst/>
          </a:prstGeom>
          <a:noFill/>
          <a:ln w="9525">
            <a:noFill/>
            <a:miter lim="800000"/>
            <a:headEnd/>
            <a:tailEnd/>
          </a:ln>
        </p:spPr>
      </p:pic>
      <p:pic>
        <p:nvPicPr>
          <p:cNvPr id="8" name="Picture 2" descr="http://gibbyandrylaw.com/wp-content/uploads/2011/02/elderly_fall.gif"/>
          <p:cNvPicPr>
            <a:picLocks noChangeAspect="1" noChangeArrowheads="1"/>
          </p:cNvPicPr>
          <p:nvPr/>
        </p:nvPicPr>
        <p:blipFill>
          <a:blip r:embed="rId5" cstate="print"/>
          <a:srcRect/>
          <a:stretch>
            <a:fillRect/>
          </a:stretch>
        </p:blipFill>
        <p:spPr bwMode="auto">
          <a:xfrm>
            <a:off x="4583832" y="2663779"/>
            <a:ext cx="2592288" cy="2601179"/>
          </a:xfrm>
          <a:prstGeom prst="rect">
            <a:avLst/>
          </a:prstGeom>
          <a:noFill/>
          <a:ln w="9525">
            <a:noFill/>
            <a:miter lim="800000"/>
            <a:headEnd/>
            <a:tailEnd/>
          </a:ln>
        </p:spPr>
      </p:pic>
    </p:spTree>
    <p:extLst>
      <p:ext uri="{BB962C8B-B14F-4D97-AF65-F5344CB8AC3E}">
        <p14:creationId xmlns:p14="http://schemas.microsoft.com/office/powerpoint/2010/main" val="42386418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3651722" y="71414"/>
            <a:ext cx="6773393" cy="1143000"/>
          </a:xfrm>
        </p:spPr>
        <p:style>
          <a:lnRef idx="1">
            <a:schemeClr val="dk1"/>
          </a:lnRef>
          <a:fillRef idx="2">
            <a:schemeClr val="dk1"/>
          </a:fillRef>
          <a:effectRef idx="1">
            <a:schemeClr val="dk1"/>
          </a:effectRef>
          <a:fontRef idx="minor">
            <a:schemeClr val="dk1"/>
          </a:fontRef>
        </p:style>
        <p:txBody>
          <a:bodyPr>
            <a:normAutofit/>
          </a:bodyPr>
          <a:lstStyle/>
          <a:p>
            <a:r>
              <a:rPr lang="fa-IR" sz="2400" b="1" dirty="0">
                <a:latin typeface="Times New Roman"/>
                <a:ea typeface="Times New Roman"/>
                <a:cs typeface="B Nazanin"/>
              </a:rPr>
              <a:t>مقدمه اي در ارتباط با ضرورت پیشگیری از سقوط افراد سالمند</a:t>
            </a:r>
            <a:endParaRPr lang="en-US" sz="2400" dirty="0">
              <a:latin typeface="Franklin Gothic Book" pitchFamily="34" charset="0"/>
              <a:cs typeface="B Nazanin" pitchFamily="2" charset="-78"/>
            </a:endParaRPr>
          </a:p>
        </p:txBody>
      </p:sp>
      <p:sp>
        <p:nvSpPr>
          <p:cNvPr id="7" name="Content Placeholder 1"/>
          <p:cNvSpPr>
            <a:spLocks noGrp="1"/>
          </p:cNvSpPr>
          <p:nvPr>
            <p:ph idx="1"/>
          </p:nvPr>
        </p:nvSpPr>
        <p:spPr>
          <a:xfrm>
            <a:off x="461394" y="1772816"/>
            <a:ext cx="11358694" cy="4778986"/>
          </a:xfrm>
        </p:spPr>
        <p:style>
          <a:lnRef idx="1">
            <a:schemeClr val="accent3"/>
          </a:lnRef>
          <a:fillRef idx="2">
            <a:schemeClr val="accent3"/>
          </a:fillRef>
          <a:effectRef idx="1">
            <a:schemeClr val="accent3"/>
          </a:effectRef>
          <a:fontRef idx="minor">
            <a:schemeClr val="dk1"/>
          </a:fontRef>
        </p:style>
        <p:txBody>
          <a:bodyPr>
            <a:noAutofit/>
          </a:bodyPr>
          <a:lstStyle/>
          <a:p>
            <a:pPr marL="0" indent="0" algn="just" rtl="1">
              <a:lnSpc>
                <a:spcPct val="150000"/>
              </a:lnSpc>
              <a:buNone/>
            </a:pPr>
            <a:r>
              <a:rPr lang="ar-SA" sz="2400" dirty="0">
                <a:cs typeface="B Mitra" panose="00000400000000000000" pitchFamily="2" charset="-78"/>
              </a:rPr>
              <a:t>سقوط یا زمین خوردن عبارت است از حادثه ای که نتیجه آن قرار گرفتن ناخواسته فرد بر روی زمین یا از یک سطح به همان سطح یا سطح پایینتر با یا بدون از دست دادن هوشیاری و با یا بدون آسیب می باشد که با وقایع مهم حاد داخلی (صرع، سکته مغزی و سنکوپ) و تصادفات مانند تصادف ماشین تفاوت دارد</a:t>
            </a:r>
            <a:r>
              <a:rPr lang="ar-SA" sz="2400" dirty="0">
                <a:cs typeface="B Mitra" panose="00000400000000000000" pitchFamily="2" charset="-78"/>
              </a:rPr>
              <a:t>.</a:t>
            </a:r>
            <a:r>
              <a:rPr lang="ar-SA" sz="1600" dirty="0">
                <a:cs typeface="B Mitra" panose="00000400000000000000" pitchFamily="2" charset="-78"/>
              </a:rPr>
              <a:t> </a:t>
            </a:r>
            <a:endParaRPr lang="fa-IR" sz="1600" dirty="0" smtClean="0">
              <a:cs typeface="B Mitra" panose="00000400000000000000" pitchFamily="2" charset="-78"/>
            </a:endParaRPr>
          </a:p>
          <a:p>
            <a:pPr marL="0" indent="0" algn="just" rtl="1">
              <a:lnSpc>
                <a:spcPct val="150000"/>
              </a:lnSpc>
              <a:buNone/>
            </a:pPr>
            <a:r>
              <a:rPr lang="ar-SA" sz="2400" dirty="0" smtClean="0">
                <a:cs typeface="B Mitra" panose="00000400000000000000" pitchFamily="2" charset="-78"/>
              </a:rPr>
              <a:t>*</a:t>
            </a:r>
            <a:r>
              <a:rPr lang="ar-SA" sz="2400" dirty="0">
                <a:cs typeface="B Mitra" panose="00000400000000000000" pitchFamily="2" charset="-78"/>
              </a:rPr>
              <a:t>در حدود یک سوم از جامعه سالمندان و بیش از نیمی از کسانی که در مجموعه های مراقبت طولانی مدت( خانه سالمندان) زندگی می کنند، هر سال تجربه سقوط دارند و نیمی از کسانی که تجربه سقوط دارند، بیش از یک بار آن را تجربه می کنند</a:t>
            </a:r>
            <a:r>
              <a:rPr lang="ar-SA" sz="2400" dirty="0" smtClean="0">
                <a:cs typeface="B Mitra" panose="00000400000000000000" pitchFamily="2" charset="-78"/>
              </a:rPr>
              <a:t>.</a:t>
            </a:r>
            <a:r>
              <a:rPr lang="fa-IR" sz="2400" dirty="0" smtClean="0">
                <a:cs typeface="B Mitra" panose="00000400000000000000" pitchFamily="2" charset="-78"/>
              </a:rPr>
              <a:t> </a:t>
            </a:r>
            <a:r>
              <a:rPr lang="ar-SA" sz="2400" dirty="0" smtClean="0">
                <a:cs typeface="B Mitra" panose="00000400000000000000" pitchFamily="2" charset="-78"/>
              </a:rPr>
              <a:t>*</a:t>
            </a:r>
            <a:r>
              <a:rPr lang="ar-SA" sz="2400" dirty="0">
                <a:cs typeface="B Mitra" panose="00000400000000000000" pitchFamily="2" charset="-78"/>
              </a:rPr>
              <a:t>سالمندان 70 ساله و بالاتر و سالمندان زن بیشتر در معرض خطر سقوط قرار دارند. </a:t>
            </a:r>
            <a:endParaRPr lang="en-US" sz="2400" dirty="0">
              <a:cs typeface="B Mitra" panose="00000400000000000000" pitchFamily="2" charset="-78"/>
            </a:endParaRPr>
          </a:p>
          <a:p>
            <a:pPr marL="0" indent="0" algn="just" rtl="1">
              <a:lnSpc>
                <a:spcPct val="150000"/>
              </a:lnSpc>
              <a:buNone/>
            </a:pPr>
            <a:endParaRPr lang="en-US" b="1" dirty="0">
              <a:solidFill>
                <a:schemeClr val="tx2"/>
              </a:solidFill>
              <a:effectLst>
                <a:outerShdw blurRad="31750" dist="25400" dir="5400000" algn="tl" rotWithShape="0">
                  <a:srgbClr val="000000">
                    <a:alpha val="25000"/>
                  </a:srgbClr>
                </a:outerShdw>
              </a:effectLst>
              <a:latin typeface="+mj-lt"/>
              <a:ea typeface="+mj-ea"/>
              <a:cs typeface="B Nazanin" pitchFamily="2" charset="-78"/>
            </a:endParaRPr>
          </a:p>
        </p:txBody>
      </p:sp>
      <p:pic>
        <p:nvPicPr>
          <p:cNvPr id="5" name="Picture 2" descr="http://gibbyandrylaw.com/wp-content/uploads/2011/02/elderly_fall.gif"/>
          <p:cNvPicPr>
            <a:picLocks noChangeAspect="1" noChangeArrowheads="1"/>
          </p:cNvPicPr>
          <p:nvPr/>
        </p:nvPicPr>
        <p:blipFill>
          <a:blip r:embed="rId3" cstate="print"/>
          <a:srcRect/>
          <a:stretch>
            <a:fillRect/>
          </a:stretch>
        </p:blipFill>
        <p:spPr bwMode="auto">
          <a:xfrm>
            <a:off x="1559497" y="44625"/>
            <a:ext cx="2092225" cy="1203027"/>
          </a:xfrm>
          <a:prstGeom prst="rect">
            <a:avLst/>
          </a:prstGeom>
          <a:noFill/>
          <a:ln w="9525">
            <a:noFill/>
            <a:miter lim="800000"/>
            <a:headEnd/>
            <a:tailEnd/>
          </a:ln>
        </p:spPr>
      </p:pic>
    </p:spTree>
    <p:extLst>
      <p:ext uri="{BB962C8B-B14F-4D97-AF65-F5344CB8AC3E}">
        <p14:creationId xmlns:p14="http://schemas.microsoft.com/office/powerpoint/2010/main" val="31608636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3651722" y="71414"/>
            <a:ext cx="6773393" cy="1143000"/>
          </a:xfrm>
        </p:spPr>
        <p:style>
          <a:lnRef idx="1">
            <a:schemeClr val="dk1"/>
          </a:lnRef>
          <a:fillRef idx="2">
            <a:schemeClr val="dk1"/>
          </a:fillRef>
          <a:effectRef idx="1">
            <a:schemeClr val="dk1"/>
          </a:effectRef>
          <a:fontRef idx="minor">
            <a:schemeClr val="dk1"/>
          </a:fontRef>
        </p:style>
        <p:txBody>
          <a:bodyPr>
            <a:normAutofit/>
          </a:bodyPr>
          <a:lstStyle/>
          <a:p>
            <a:r>
              <a:rPr lang="fa-IR" sz="2400" b="1" dirty="0">
                <a:latin typeface="Times New Roman"/>
                <a:ea typeface="Times New Roman"/>
                <a:cs typeface="B Nazanin"/>
              </a:rPr>
              <a:t>مقدمه اي در ارتباط با ضرورت پیشگیری از سقوط افراد سالمند</a:t>
            </a:r>
            <a:endParaRPr lang="en-US" sz="2400" dirty="0">
              <a:latin typeface="Franklin Gothic Book" pitchFamily="34" charset="0"/>
              <a:cs typeface="B Nazanin" pitchFamily="2" charset="-78"/>
            </a:endParaRPr>
          </a:p>
        </p:txBody>
      </p:sp>
      <p:sp>
        <p:nvSpPr>
          <p:cNvPr id="7" name="Content Placeholder 1"/>
          <p:cNvSpPr>
            <a:spLocks noGrp="1"/>
          </p:cNvSpPr>
          <p:nvPr>
            <p:ph idx="1"/>
          </p:nvPr>
        </p:nvSpPr>
        <p:spPr>
          <a:xfrm>
            <a:off x="5231904" y="1700808"/>
            <a:ext cx="4968552" cy="4935855"/>
          </a:xfrm>
        </p:spPr>
        <p:style>
          <a:lnRef idx="1">
            <a:schemeClr val="accent3"/>
          </a:lnRef>
          <a:fillRef idx="2">
            <a:schemeClr val="accent3"/>
          </a:fillRef>
          <a:effectRef idx="1">
            <a:schemeClr val="accent3"/>
          </a:effectRef>
          <a:fontRef idx="minor">
            <a:schemeClr val="dk1"/>
          </a:fontRef>
        </p:style>
        <p:txBody>
          <a:bodyPr>
            <a:noAutofit/>
          </a:bodyPr>
          <a:lstStyle/>
          <a:p>
            <a:pPr marL="0" indent="0" algn="just" rtl="1">
              <a:lnSpc>
                <a:spcPct val="150000"/>
              </a:lnSpc>
              <a:buNone/>
            </a:pPr>
            <a:r>
              <a:rPr lang="fa-IR" sz="2400" b="1" dirty="0">
                <a:solidFill>
                  <a:schemeClr val="tx2"/>
                </a:solidFill>
                <a:effectLst>
                  <a:outerShdw blurRad="31750" dist="25400" dir="5400000" algn="tl" rotWithShape="0">
                    <a:srgbClr val="000000">
                      <a:alpha val="25000"/>
                    </a:srgbClr>
                  </a:outerShdw>
                </a:effectLst>
                <a:latin typeface="+mj-lt"/>
                <a:ea typeface="+mj-ea"/>
                <a:cs typeface="B Nazanin" pitchFamily="2" charset="-78"/>
              </a:rPr>
              <a:t>* سقوط ها یکی از دلایل صدمات </a:t>
            </a:r>
            <a:r>
              <a:rPr lang="fa-IR" sz="2400" b="1" dirty="0">
                <a:solidFill>
                  <a:srgbClr val="C00000"/>
                </a:solidFill>
                <a:effectLst>
                  <a:outerShdw blurRad="31750" dist="25400" dir="5400000" algn="tl" rotWithShape="0">
                    <a:srgbClr val="000000">
                      <a:alpha val="25000"/>
                    </a:srgbClr>
                  </a:outerShdw>
                </a:effectLst>
                <a:latin typeface="+mj-lt"/>
                <a:ea typeface="+mj-ea"/>
                <a:cs typeface="B Nazanin" pitchFamily="2" charset="-78"/>
              </a:rPr>
              <a:t>مرگ آفرین </a:t>
            </a:r>
            <a:r>
              <a:rPr lang="fa-IR" sz="2400" b="1" dirty="0">
                <a:solidFill>
                  <a:schemeClr val="tx2"/>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a:solidFill>
                  <a:srgbClr val="C00000"/>
                </a:solidFill>
                <a:effectLst>
                  <a:outerShdw blurRad="31750" dist="25400" dir="5400000" algn="tl" rotWithShape="0">
                    <a:srgbClr val="000000">
                      <a:alpha val="25000"/>
                    </a:srgbClr>
                  </a:outerShdw>
                </a:effectLst>
                <a:latin typeface="+mj-lt"/>
                <a:ea typeface="+mj-ea"/>
                <a:cs typeface="B Nazanin" pitchFamily="2" charset="-78"/>
              </a:rPr>
              <a:t>آسیب رسان </a:t>
            </a:r>
            <a:r>
              <a:rPr lang="fa-IR" sz="2400" b="1" dirty="0">
                <a:solidFill>
                  <a:schemeClr val="tx2"/>
                </a:solidFill>
                <a:effectLst>
                  <a:outerShdw blurRad="31750" dist="25400" dir="5400000" algn="tl" rotWithShape="0">
                    <a:srgbClr val="000000">
                      <a:alpha val="25000"/>
                    </a:srgbClr>
                  </a:outerShdw>
                </a:effectLst>
                <a:latin typeface="+mj-lt"/>
                <a:ea typeface="+mj-ea"/>
                <a:cs typeface="B Nazanin" pitchFamily="2" charset="-78"/>
              </a:rPr>
              <a:t>بوده و یکی از دلایل عمده </a:t>
            </a:r>
            <a:r>
              <a:rPr lang="fa-IR" sz="2400" b="1" dirty="0">
                <a:solidFill>
                  <a:srgbClr val="00B050"/>
                </a:solidFill>
                <a:effectLst>
                  <a:outerShdw blurRad="31750" dist="25400" dir="5400000" algn="tl" rotWithShape="0">
                    <a:srgbClr val="000000">
                      <a:alpha val="25000"/>
                    </a:srgbClr>
                  </a:outerShdw>
                </a:effectLst>
                <a:latin typeface="+mj-lt"/>
                <a:ea typeface="+mj-ea"/>
                <a:cs typeface="B Nazanin" pitchFamily="2" charset="-78"/>
              </a:rPr>
              <a:t>ناتوانی های حرکتی</a:t>
            </a:r>
            <a:r>
              <a:rPr lang="fa-IR" sz="2400" b="1" dirty="0">
                <a:solidFill>
                  <a:schemeClr val="tx2"/>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rgbClr val="00B050"/>
                </a:solidFill>
                <a:effectLst>
                  <a:outerShdw blurRad="31750" dist="25400" dir="5400000" algn="tl" rotWithShape="0">
                    <a:srgbClr val="000000">
                      <a:alpha val="25000"/>
                    </a:srgbClr>
                  </a:outerShdw>
                </a:effectLst>
                <a:latin typeface="+mj-lt"/>
                <a:ea typeface="+mj-ea"/>
                <a:cs typeface="B Nazanin" pitchFamily="2" charset="-78"/>
              </a:rPr>
              <a:t>دریافت خدمات بیمارستانی</a:t>
            </a:r>
            <a:r>
              <a:rPr lang="fa-IR" sz="2400" b="1" dirty="0">
                <a:solidFill>
                  <a:schemeClr val="tx2"/>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rgbClr val="00B050"/>
                </a:solidFill>
                <a:effectLst>
                  <a:outerShdw blurRad="31750" dist="25400" dir="5400000" algn="tl" rotWithShape="0">
                    <a:srgbClr val="000000">
                      <a:alpha val="25000"/>
                    </a:srgbClr>
                  </a:outerShdw>
                </a:effectLst>
                <a:latin typeface="+mj-lt"/>
                <a:ea typeface="+mj-ea"/>
                <a:cs typeface="B Nazanin" pitchFamily="2" charset="-78"/>
              </a:rPr>
              <a:t>صدمات روحی </a:t>
            </a:r>
            <a:r>
              <a:rPr lang="fa-IR" sz="2400" b="1" dirty="0">
                <a:solidFill>
                  <a:schemeClr val="tx2"/>
                </a:solidFill>
                <a:effectLst>
                  <a:outerShdw blurRad="31750" dist="25400" dir="5400000" algn="tl" rotWithShape="0">
                    <a:srgbClr val="000000">
                      <a:alpha val="25000"/>
                    </a:srgbClr>
                  </a:outerShdw>
                </a:effectLst>
                <a:latin typeface="+mj-lt"/>
                <a:ea typeface="+mj-ea"/>
                <a:cs typeface="B Nazanin" pitchFamily="2" charset="-78"/>
              </a:rPr>
              <a:t>و </a:t>
            </a:r>
            <a:r>
              <a:rPr lang="fa-IR" sz="2400" b="1" dirty="0">
                <a:solidFill>
                  <a:srgbClr val="00B050"/>
                </a:solidFill>
                <a:effectLst>
                  <a:outerShdw blurRad="31750" dist="25400" dir="5400000" algn="tl" rotWithShape="0">
                    <a:srgbClr val="000000">
                      <a:alpha val="25000"/>
                    </a:srgbClr>
                  </a:outerShdw>
                </a:effectLst>
                <a:latin typeface="+mj-lt"/>
                <a:ea typeface="+mj-ea"/>
                <a:cs typeface="B Nazanin" pitchFamily="2" charset="-78"/>
              </a:rPr>
              <a:t>بستری شدن در بیمارستان </a:t>
            </a:r>
            <a:r>
              <a:rPr lang="fa-IR" sz="2400" b="1" dirty="0">
                <a:solidFill>
                  <a:schemeClr val="tx2"/>
                </a:solidFill>
                <a:effectLst>
                  <a:outerShdw blurRad="31750" dist="25400" dir="5400000" algn="tl" rotWithShape="0">
                    <a:srgbClr val="000000">
                      <a:alpha val="25000"/>
                    </a:srgbClr>
                  </a:outerShdw>
                </a:effectLst>
                <a:latin typeface="+mj-lt"/>
                <a:ea typeface="+mj-ea"/>
                <a:cs typeface="B Nazanin" pitchFamily="2" charset="-78"/>
              </a:rPr>
              <a:t>است و چون همراه با آسیب جسمانی، شکستگی، معلولیت، استفاده از وسایل کمکی و غیره باشد، تاثیر مستقیم و غیر مستقیم روی عملکرد سالمند دارد.</a:t>
            </a:r>
            <a:endParaRPr lang="en-US" sz="2400" b="1" dirty="0">
              <a:solidFill>
                <a:schemeClr val="tx2"/>
              </a:solidFill>
              <a:effectLst>
                <a:outerShdw blurRad="31750" dist="25400" dir="5400000" algn="tl" rotWithShape="0">
                  <a:srgbClr val="000000">
                    <a:alpha val="25000"/>
                  </a:srgbClr>
                </a:outerShdw>
              </a:effectLst>
              <a:latin typeface="+mj-lt"/>
              <a:ea typeface="+mj-ea"/>
              <a:cs typeface="B Nazanin" pitchFamily="2" charset="-78"/>
            </a:endParaRPr>
          </a:p>
          <a:p>
            <a:pPr marL="0" indent="0" algn="just" rtl="1">
              <a:lnSpc>
                <a:spcPct val="150000"/>
              </a:lnSpc>
              <a:buNone/>
            </a:pPr>
            <a:endParaRPr lang="en-US" sz="2400" b="1" dirty="0">
              <a:solidFill>
                <a:schemeClr val="tx2"/>
              </a:solidFill>
              <a:effectLst>
                <a:outerShdw blurRad="31750" dist="25400" dir="5400000" algn="tl" rotWithShape="0">
                  <a:srgbClr val="000000">
                    <a:alpha val="25000"/>
                  </a:srgbClr>
                </a:outerShdw>
              </a:effectLst>
              <a:latin typeface="+mj-lt"/>
              <a:ea typeface="+mj-ea"/>
              <a:cs typeface="B Nazanin" pitchFamily="2" charset="-78"/>
            </a:endParaRPr>
          </a:p>
        </p:txBody>
      </p:sp>
      <p:pic>
        <p:nvPicPr>
          <p:cNvPr id="5" name="Picture 2" descr="http://gibbyandrylaw.com/wp-content/uploads/2011/02/elderly_fall.gif"/>
          <p:cNvPicPr>
            <a:picLocks noChangeAspect="1" noChangeArrowheads="1"/>
          </p:cNvPicPr>
          <p:nvPr/>
        </p:nvPicPr>
        <p:blipFill>
          <a:blip r:embed="rId3" cstate="print"/>
          <a:srcRect/>
          <a:stretch>
            <a:fillRect/>
          </a:stretch>
        </p:blipFill>
        <p:spPr bwMode="auto">
          <a:xfrm>
            <a:off x="1559497" y="44625"/>
            <a:ext cx="2092225" cy="1203027"/>
          </a:xfrm>
          <a:prstGeom prst="rect">
            <a:avLst/>
          </a:prstGeom>
          <a:noFill/>
          <a:ln w="9525">
            <a:noFill/>
            <a:miter lim="800000"/>
            <a:headEnd/>
            <a:tailEnd/>
          </a:ln>
        </p:spPr>
      </p:pic>
      <p:pic>
        <p:nvPicPr>
          <p:cNvPr id="6" name="Picture 2" descr="http://static.imt.ie/wp-content/uploads/2010/11/Elderly-fall.jpg"/>
          <p:cNvPicPr>
            <a:picLocks noChangeAspect="1" noChangeArrowheads="1"/>
          </p:cNvPicPr>
          <p:nvPr/>
        </p:nvPicPr>
        <p:blipFill>
          <a:blip r:embed="rId4" cstate="print"/>
          <a:srcRect/>
          <a:stretch>
            <a:fillRect/>
          </a:stretch>
        </p:blipFill>
        <p:spPr bwMode="auto">
          <a:xfrm>
            <a:off x="1559496" y="1247651"/>
            <a:ext cx="3096344" cy="5389012"/>
          </a:xfrm>
          <a:prstGeom prst="rect">
            <a:avLst/>
          </a:prstGeom>
          <a:noFill/>
          <a:ln w="9525">
            <a:noFill/>
            <a:miter lim="800000"/>
            <a:headEnd/>
            <a:tailEnd/>
          </a:ln>
        </p:spPr>
      </p:pic>
    </p:spTree>
    <p:extLst>
      <p:ext uri="{BB962C8B-B14F-4D97-AF65-F5344CB8AC3E}">
        <p14:creationId xmlns:p14="http://schemas.microsoft.com/office/powerpoint/2010/main" val="42381685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7505" y="838200"/>
            <a:ext cx="11084692" cy="5671657"/>
          </a:xfrm>
        </p:spPr>
        <p:txBody>
          <a:bodyPr/>
          <a:lstStyle/>
          <a:p>
            <a:pPr marL="0" indent="0" algn="just">
              <a:buNone/>
            </a:pPr>
            <a:endParaRPr lang="fa-IR" b="1" dirty="0">
              <a:cs typeface="B Nazanin" panose="00000400000000000000" pitchFamily="2" charset="-78"/>
            </a:endParaRPr>
          </a:p>
          <a:p>
            <a:pPr marL="0" indent="0" algn="just">
              <a:buNone/>
            </a:pPr>
            <a:endParaRPr lang="fa-IR" b="1" dirty="0" smtClean="0">
              <a:solidFill>
                <a:schemeClr val="tx1"/>
              </a:solidFill>
              <a:cs typeface="B Nazanin" panose="00000400000000000000" pitchFamily="2" charset="-78"/>
            </a:endParaRPr>
          </a:p>
          <a:p>
            <a:pPr marL="0" indent="0" algn="ctr">
              <a:buNone/>
            </a:pPr>
            <a:endParaRPr lang="fa-IR" b="1" dirty="0">
              <a:solidFill>
                <a:schemeClr val="tx1"/>
              </a:solidFill>
              <a:cs typeface="B Nazanin" panose="00000400000000000000" pitchFamily="2" charset="-78"/>
            </a:endParaRPr>
          </a:p>
        </p:txBody>
      </p:sp>
      <p:sp>
        <p:nvSpPr>
          <p:cNvPr id="2" name="Rounded Rectangle 1"/>
          <p:cNvSpPr/>
          <p:nvPr/>
        </p:nvSpPr>
        <p:spPr>
          <a:xfrm>
            <a:off x="515154" y="649564"/>
            <a:ext cx="10947043" cy="3703495"/>
          </a:xfrm>
          <a:prstGeom prst="round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rtlCol="1" anchor="ctr"/>
          <a:lstStyle/>
          <a:p>
            <a:pPr algn="ctr"/>
            <a:r>
              <a:rPr lang="fa-IR" sz="6000" b="1" dirty="0" smtClean="0">
                <a:ln w="12700">
                  <a:solidFill>
                    <a:srgbClr val="212745">
                      <a:satMod val="155000"/>
                    </a:srgbClr>
                  </a:solidFill>
                  <a:prstDash val="solid"/>
                </a:ln>
                <a:solidFill>
                  <a:schemeClr val="tx1"/>
                </a:solidFill>
                <a:effectLst>
                  <a:outerShdw blurRad="41275" dist="20320" dir="1800000" algn="tl" rotWithShape="0">
                    <a:srgbClr val="000000">
                      <a:alpha val="40000"/>
                    </a:srgbClr>
                  </a:outerShdw>
                </a:effectLst>
                <a:latin typeface="Trebuchet MS"/>
                <a:cs typeface="B Nazanin" panose="00000400000000000000" pitchFamily="2" charset="-78"/>
              </a:rPr>
              <a:t>بسته خدمت سالمندان</a:t>
            </a:r>
          </a:p>
          <a:p>
            <a:pPr algn="ctr"/>
            <a:r>
              <a:rPr lang="fa-IR" sz="6000" b="1" dirty="0" smtClean="0">
                <a:ln w="12700">
                  <a:solidFill>
                    <a:srgbClr val="212745">
                      <a:satMod val="155000"/>
                    </a:srgbClr>
                  </a:solidFill>
                  <a:prstDash val="solid"/>
                </a:ln>
                <a:solidFill>
                  <a:srgbClr val="FF0000"/>
                </a:solidFill>
                <a:effectLst>
                  <a:outerShdw blurRad="41275" dist="20320" dir="1800000" algn="tl" rotWithShape="0">
                    <a:srgbClr val="000000">
                      <a:alpha val="40000"/>
                    </a:srgbClr>
                  </a:outerShdw>
                </a:effectLst>
                <a:latin typeface="Trebuchet MS"/>
                <a:cs typeface="B Nazanin" panose="00000400000000000000" pitchFamily="2" charset="-78"/>
              </a:rPr>
              <a:t>(مراقب سلامت/بهورز)</a:t>
            </a:r>
          </a:p>
          <a:p>
            <a:pPr algn="ctr"/>
            <a:r>
              <a:rPr lang="fa-IR" sz="4000" b="1" dirty="0" smtClean="0">
                <a:ln w="12700">
                  <a:solidFill>
                    <a:srgbClr val="212745">
                      <a:satMod val="155000"/>
                    </a:srgbClr>
                  </a:solidFill>
                  <a:prstDash val="solid"/>
                </a:ln>
                <a:solidFill>
                  <a:srgbClr val="FF0000"/>
                </a:solidFill>
                <a:effectLst>
                  <a:outerShdw blurRad="41275" dist="20320" dir="1800000" algn="tl" rotWithShape="0">
                    <a:srgbClr val="000000">
                      <a:alpha val="40000"/>
                    </a:srgbClr>
                  </a:outerShdw>
                </a:effectLst>
                <a:latin typeface="Trebuchet MS"/>
                <a:cs typeface="B Nazanin" panose="00000400000000000000" pitchFamily="2" charset="-78"/>
              </a:rPr>
              <a:t>ارائه دهنده:</a:t>
            </a:r>
            <a:r>
              <a:rPr lang="fa-IR" sz="3200" b="1" dirty="0" smtClean="0">
                <a:ln w="12700">
                  <a:solidFill>
                    <a:srgbClr val="212745">
                      <a:satMod val="155000"/>
                    </a:srgbClr>
                  </a:solidFill>
                  <a:prstDash val="solid"/>
                </a:ln>
                <a:solidFill>
                  <a:schemeClr val="tx1"/>
                </a:solidFill>
                <a:effectLst>
                  <a:outerShdw blurRad="41275" dist="20320" dir="1800000" algn="tl" rotWithShape="0">
                    <a:srgbClr val="000000">
                      <a:alpha val="40000"/>
                    </a:srgbClr>
                  </a:outerShdw>
                </a:effectLst>
                <a:latin typeface="Trebuchet MS"/>
                <a:cs typeface="B Nazanin" panose="00000400000000000000" pitchFamily="2" charset="-78"/>
              </a:rPr>
              <a:t>خانم آذرکمان (کارشناس ستادی سالمندان)</a:t>
            </a:r>
            <a:endParaRPr lang="fa-IR" sz="1400" dirty="0">
              <a:solidFill>
                <a:schemeClr val="tx1"/>
              </a:solidFill>
              <a:latin typeface="Trebuchet MS"/>
              <a:cs typeface="Tahoma" panose="020B0604030504040204" pitchFamily="34" charset="0"/>
            </a:endParaRPr>
          </a:p>
        </p:txBody>
      </p:sp>
      <p:sp>
        <p:nvSpPr>
          <p:cNvPr id="4" name="Flowchart: Punched Tape 3"/>
          <p:cNvSpPr/>
          <p:nvPr/>
        </p:nvSpPr>
        <p:spPr>
          <a:xfrm>
            <a:off x="1082181" y="4533362"/>
            <a:ext cx="9748006" cy="2165131"/>
          </a:xfrm>
          <a:prstGeom prst="flowChartPunchedTape">
            <a:avLst/>
          </a:prstGeom>
          <a:solidFill>
            <a:schemeClr val="accent1">
              <a:lumMod val="20000"/>
              <a:lumOff val="80000"/>
            </a:schemeClr>
          </a:solidFill>
        </p:spPr>
        <p:style>
          <a:lnRef idx="1">
            <a:schemeClr val="accent2"/>
          </a:lnRef>
          <a:fillRef idx="2">
            <a:schemeClr val="accent2"/>
          </a:fillRef>
          <a:effectRef idx="1">
            <a:schemeClr val="accent2"/>
          </a:effectRef>
          <a:fontRef idx="minor">
            <a:schemeClr val="dk1"/>
          </a:fontRef>
        </p:style>
        <p:txBody>
          <a:bodyPr rtlCol="1" anchor="ctr"/>
          <a:lstStyle/>
          <a:p>
            <a:pPr algn="ctr"/>
            <a:r>
              <a:rPr lang="fa-IR" sz="3200" b="1" dirty="0">
                <a:ln w="12700">
                  <a:solidFill>
                    <a:srgbClr val="212745">
                      <a:satMod val="155000"/>
                    </a:srgbClr>
                  </a:solidFill>
                  <a:prstDash val="solid"/>
                </a:ln>
                <a:solidFill>
                  <a:schemeClr val="tx1"/>
                </a:solidFill>
                <a:effectLst>
                  <a:outerShdw blurRad="41275" dist="20320" dir="1800000" algn="tl" rotWithShape="0">
                    <a:srgbClr val="000000">
                      <a:alpha val="40000"/>
                    </a:srgbClr>
                  </a:outerShdw>
                </a:effectLst>
                <a:latin typeface="Trebuchet MS"/>
                <a:cs typeface="Tahoma" panose="020B0604030504040204" pitchFamily="34" charset="0"/>
              </a:rPr>
              <a:t>مرکز بهداشت شهرستان </a:t>
            </a:r>
            <a:r>
              <a:rPr lang="fa-IR" sz="3200" b="1" dirty="0" smtClean="0">
                <a:ln w="12700">
                  <a:solidFill>
                    <a:srgbClr val="212745">
                      <a:satMod val="155000"/>
                    </a:srgbClr>
                  </a:solidFill>
                  <a:prstDash val="solid"/>
                </a:ln>
                <a:solidFill>
                  <a:schemeClr val="tx1"/>
                </a:solidFill>
                <a:effectLst>
                  <a:outerShdw blurRad="41275" dist="20320" dir="1800000" algn="tl" rotWithShape="0">
                    <a:srgbClr val="000000">
                      <a:alpha val="40000"/>
                    </a:srgbClr>
                  </a:outerShdw>
                </a:effectLst>
                <a:latin typeface="Trebuchet MS"/>
                <a:cs typeface="Tahoma" panose="020B0604030504040204" pitchFamily="34" charset="0"/>
              </a:rPr>
              <a:t>دزفول </a:t>
            </a:r>
          </a:p>
          <a:p>
            <a:pPr algn="ctr" rtl="1"/>
            <a:r>
              <a:rPr lang="fa-IR" sz="3200" b="1" dirty="0" smtClean="0">
                <a:ln w="12700">
                  <a:solidFill>
                    <a:srgbClr val="212745">
                      <a:satMod val="155000"/>
                    </a:srgbClr>
                  </a:solidFill>
                  <a:prstDash val="solid"/>
                </a:ln>
                <a:solidFill>
                  <a:srgbClr val="FF0000"/>
                </a:solidFill>
                <a:effectLst>
                  <a:outerShdw blurRad="41275" dist="20320" dir="1800000" algn="tl" rotWithShape="0">
                    <a:srgbClr val="000000">
                      <a:alpha val="40000"/>
                    </a:srgbClr>
                  </a:outerShdw>
                </a:effectLst>
                <a:latin typeface="Trebuchet MS"/>
                <a:cs typeface="Tahoma" panose="020B0604030504040204" pitchFamily="34" charset="0"/>
              </a:rPr>
              <a:t>آذر ماه 1404 </a:t>
            </a:r>
            <a:endParaRPr lang="fa-IR" sz="3200" b="1" dirty="0">
              <a:ln w="12700">
                <a:solidFill>
                  <a:srgbClr val="212745">
                    <a:satMod val="155000"/>
                  </a:srgbClr>
                </a:solidFill>
                <a:prstDash val="solid"/>
              </a:ln>
              <a:solidFill>
                <a:srgbClr val="FF0000"/>
              </a:solidFill>
              <a:effectLst>
                <a:outerShdw blurRad="41275" dist="20320" dir="1800000" algn="tl" rotWithShape="0">
                  <a:srgbClr val="000000">
                    <a:alpha val="40000"/>
                  </a:srgbClr>
                </a:outerShdw>
              </a:effectLst>
              <a:latin typeface="Trebuchet MS"/>
              <a:cs typeface="Tahoma" panose="020B0604030504040204" pitchFamily="34" charset="0"/>
            </a:endParaRPr>
          </a:p>
        </p:txBody>
      </p:sp>
    </p:spTree>
    <p:extLst>
      <p:ext uri="{BB962C8B-B14F-4D97-AF65-F5344CB8AC3E}">
        <p14:creationId xmlns:p14="http://schemas.microsoft.com/office/powerpoint/2010/main" val="2211372142"/>
      </p:ext>
    </p:extLst>
  </p:cSld>
  <p:clrMapOvr>
    <a:masterClrMapping/>
  </p:clrMapOvr>
  <p:transition spd="med">
    <p:zoom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511729" y="1285860"/>
            <a:ext cx="10976078" cy="5072996"/>
          </a:xfrm>
        </p:spPr>
        <p:style>
          <a:lnRef idx="1">
            <a:schemeClr val="accent3"/>
          </a:lnRef>
          <a:fillRef idx="2">
            <a:schemeClr val="accent3"/>
          </a:fillRef>
          <a:effectRef idx="1">
            <a:schemeClr val="accent3"/>
          </a:effectRef>
          <a:fontRef idx="minor">
            <a:schemeClr val="dk1"/>
          </a:fontRef>
        </p:style>
        <p:txBody>
          <a:bodyPr>
            <a:noAutofit/>
          </a:bodyPr>
          <a:lstStyle/>
          <a:p>
            <a:pPr algn="just" rtl="1">
              <a:lnSpc>
                <a:spcPct val="150000"/>
              </a:lnSpc>
            </a:pPr>
            <a:r>
              <a:rPr lang="fa-IR" sz="2000" b="1" dirty="0">
                <a:solidFill>
                  <a:srgbClr val="FF0000"/>
                </a:solidFill>
                <a:cs typeface="B Nazanin" pitchFamily="2" charset="-78"/>
              </a:rPr>
              <a:t>تجربه سقوط فرد سالمند موجب:</a:t>
            </a:r>
          </a:p>
          <a:p>
            <a:pPr algn="just" rtl="1">
              <a:buFontTx/>
              <a:buChar char="-"/>
            </a:pPr>
            <a:r>
              <a:rPr lang="fa-IR" sz="2000" b="1" dirty="0">
                <a:cs typeface="B Nazanin" pitchFamily="2" charset="-78"/>
              </a:rPr>
              <a:t>ترس از سقوط مجدد،</a:t>
            </a:r>
          </a:p>
          <a:p>
            <a:pPr algn="just" rtl="1">
              <a:buFontTx/>
              <a:buChar char="-"/>
            </a:pPr>
            <a:r>
              <a:rPr lang="fa-IR" sz="2000" b="1" dirty="0">
                <a:cs typeface="B Nazanin" pitchFamily="2" charset="-78"/>
              </a:rPr>
              <a:t>اجتناب از فعالیت روزانه زندگی خود، </a:t>
            </a:r>
          </a:p>
          <a:p>
            <a:pPr algn="just" rtl="1">
              <a:buFontTx/>
              <a:buChar char="-"/>
            </a:pPr>
            <a:r>
              <a:rPr lang="fa-IR" sz="2000" b="1" dirty="0">
                <a:cs typeface="B Nazanin" pitchFamily="2" charset="-78"/>
              </a:rPr>
              <a:t>محدود شدن تحرک،</a:t>
            </a:r>
          </a:p>
          <a:p>
            <a:pPr algn="just" rtl="1">
              <a:buFontTx/>
              <a:buChar char="-"/>
            </a:pPr>
            <a:r>
              <a:rPr lang="fa-IR" sz="2000" b="1" dirty="0">
                <a:cs typeface="B Nazanin" pitchFamily="2" charset="-78"/>
              </a:rPr>
              <a:t> افت های روانشناختی و غیره</a:t>
            </a:r>
          </a:p>
          <a:p>
            <a:pPr algn="just" rtl="1">
              <a:lnSpc>
                <a:spcPct val="150000"/>
              </a:lnSpc>
            </a:pPr>
            <a:r>
              <a:rPr lang="fa-IR" sz="2000" b="1" dirty="0">
                <a:cs typeface="B Nazanin" pitchFamily="2" charset="-78"/>
              </a:rPr>
              <a:t>بار مالی ناشی از سقوط فرد سالمند، بر روی فرد، خانواده و جامعه</a:t>
            </a:r>
          </a:p>
          <a:p>
            <a:pPr algn="just" rtl="1">
              <a:lnSpc>
                <a:spcPct val="150000"/>
              </a:lnSpc>
            </a:pPr>
            <a:r>
              <a:rPr lang="ar-SA" sz="2000" b="1" dirty="0">
                <a:cs typeface="B Nazanin" pitchFamily="2" charset="-78"/>
              </a:rPr>
              <a:t>سقوط همراه با عوارضی است که باعث دوره های بستری طولانی مدت و افزایش هزینه های درمانی</a:t>
            </a:r>
            <a:endParaRPr lang="fa-IR" sz="2000" b="1" dirty="0">
              <a:cs typeface="B Nazanin" pitchFamily="2" charset="-78"/>
            </a:endParaRPr>
          </a:p>
          <a:p>
            <a:pPr marL="0" indent="0" algn="just" rtl="1">
              <a:lnSpc>
                <a:spcPct val="150000"/>
              </a:lnSpc>
              <a:buNone/>
            </a:pPr>
            <a:r>
              <a:rPr lang="ar-SA" sz="2000" b="1" dirty="0">
                <a:cs typeface="B Nazanin" pitchFamily="2" charset="-78"/>
              </a:rPr>
              <a:t>مي شود</a:t>
            </a:r>
            <a:r>
              <a:rPr lang="fa-IR" sz="2000" b="1" dirty="0">
                <a:cs typeface="B Nazanin" pitchFamily="2" charset="-78"/>
              </a:rPr>
              <a:t>.</a:t>
            </a:r>
          </a:p>
          <a:p>
            <a:pPr marL="0" indent="0" algn="just" rtl="1">
              <a:lnSpc>
                <a:spcPct val="150000"/>
              </a:lnSpc>
              <a:buNone/>
            </a:pPr>
            <a:r>
              <a:rPr lang="fa-IR" sz="2000" b="1" dirty="0">
                <a:cs typeface="B Nazanin" pitchFamily="2" charset="-78"/>
              </a:rPr>
              <a:t>بی شک </a:t>
            </a:r>
            <a:r>
              <a:rPr lang="fa-IR" sz="2000" b="1" dirty="0">
                <a:solidFill>
                  <a:srgbClr val="FF0000"/>
                </a:solidFill>
                <a:cs typeface="B Nazanin" pitchFamily="2" charset="-78"/>
              </a:rPr>
              <a:t>سقوط یک رویداد کاملاً تصادفی نیست، بلکه می توان با ارزیابی تعدادی از عوامل خطر، آن را پیش بینی  و پیشگیری کنیم.</a:t>
            </a:r>
            <a:r>
              <a:rPr lang="fa-IR" sz="2000" b="1" dirty="0">
                <a:cs typeface="B Nazanin" pitchFamily="2" charset="-78"/>
              </a:rPr>
              <a:t> یکی از مهمترین راهبرد ها برای کاهش افتادن در سالمندان، </a:t>
            </a:r>
            <a:r>
              <a:rPr lang="fa-IR" sz="2000" b="1" dirty="0">
                <a:solidFill>
                  <a:srgbClr val="FF0000"/>
                </a:solidFill>
                <a:cs typeface="B Nazanin" pitchFamily="2" charset="-78"/>
              </a:rPr>
              <a:t>حفظ سبک زندگی فعال از لحاظ جسمانی در سالمندان است. </a:t>
            </a:r>
            <a:endParaRPr lang="en-US" sz="2000" b="1" dirty="0">
              <a:solidFill>
                <a:srgbClr val="FF0000"/>
              </a:solidFill>
              <a:cs typeface="B Nazanin" pitchFamily="2" charset="-78"/>
            </a:endParaRPr>
          </a:p>
          <a:p>
            <a:pPr algn="just" rtl="1">
              <a:buFontTx/>
              <a:buChar char="-"/>
            </a:pPr>
            <a:endParaRPr lang="fa-IR" sz="2000" b="1" dirty="0">
              <a:cs typeface="B Nazanin" pitchFamily="2" charset="-78"/>
            </a:endParaRPr>
          </a:p>
          <a:p>
            <a:pPr algn="just" rtl="1">
              <a:buFontTx/>
              <a:buChar char="-"/>
            </a:pPr>
            <a:endParaRPr lang="fa-IR" sz="2000" b="1" dirty="0">
              <a:cs typeface="B Nazanin" pitchFamily="2" charset="-78"/>
            </a:endParaRPr>
          </a:p>
        </p:txBody>
      </p:sp>
      <p:pic>
        <p:nvPicPr>
          <p:cNvPr id="6" name="Picture 18" descr="ph1.jpg"/>
          <p:cNvPicPr>
            <a:picLocks noChangeAspect="1" noChangeArrowheads="1"/>
          </p:cNvPicPr>
          <p:nvPr/>
        </p:nvPicPr>
        <p:blipFill>
          <a:blip r:embed="rId3" cstate="print"/>
          <a:srcRect/>
          <a:stretch>
            <a:fillRect/>
          </a:stretch>
        </p:blipFill>
        <p:spPr bwMode="auto">
          <a:xfrm>
            <a:off x="1595406" y="71414"/>
            <a:ext cx="1285884" cy="1143008"/>
          </a:xfrm>
          <a:prstGeom prst="rect">
            <a:avLst/>
          </a:prstGeom>
          <a:noFill/>
        </p:spPr>
      </p:pic>
      <p:sp>
        <p:nvSpPr>
          <p:cNvPr id="8" name="Rectangle 2"/>
          <p:cNvSpPr>
            <a:spLocks noGrp="1" noRot="1" noChangeArrowheads="1"/>
          </p:cNvSpPr>
          <p:nvPr>
            <p:ph type="title"/>
          </p:nvPr>
        </p:nvSpPr>
        <p:spPr>
          <a:xfrm>
            <a:off x="3024166" y="71414"/>
            <a:ext cx="7400948" cy="1143000"/>
          </a:xfrm>
        </p:spPr>
        <p:style>
          <a:lnRef idx="1">
            <a:schemeClr val="dk1"/>
          </a:lnRef>
          <a:fillRef idx="2">
            <a:schemeClr val="dk1"/>
          </a:fillRef>
          <a:effectRef idx="1">
            <a:schemeClr val="dk1"/>
          </a:effectRef>
          <a:fontRef idx="minor">
            <a:schemeClr val="dk1"/>
          </a:fontRef>
        </p:style>
        <p:txBody>
          <a:bodyPr>
            <a:normAutofit/>
          </a:bodyPr>
          <a:lstStyle/>
          <a:p>
            <a:r>
              <a:rPr lang="fa-IR" sz="2400" b="1" dirty="0">
                <a:latin typeface="Times New Roman"/>
                <a:ea typeface="Times New Roman"/>
                <a:cs typeface="B Nazanin"/>
              </a:rPr>
              <a:t>مقدمه اي در ارتباط با ضرورت پیشگیری از سقوط افراد سالمند</a:t>
            </a:r>
            <a:endParaRPr lang="en-US" sz="2400" dirty="0">
              <a:latin typeface="Franklin Gothic Book" pitchFamily="34" charset="0"/>
              <a:cs typeface="B Nazanin" pitchFamily="2" charset="-78"/>
            </a:endParaRPr>
          </a:p>
        </p:txBody>
      </p:sp>
    </p:spTree>
    <p:extLst>
      <p:ext uri="{BB962C8B-B14F-4D97-AF65-F5344CB8AC3E}">
        <p14:creationId xmlns:p14="http://schemas.microsoft.com/office/powerpoint/2010/main" val="29363836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3863752" y="71414"/>
            <a:ext cx="6561362" cy="1143000"/>
          </a:xfrm>
        </p:spPr>
        <p:style>
          <a:lnRef idx="1">
            <a:schemeClr val="dk1"/>
          </a:lnRef>
          <a:fillRef idx="2">
            <a:schemeClr val="dk1"/>
          </a:fillRef>
          <a:effectRef idx="1">
            <a:schemeClr val="dk1"/>
          </a:effectRef>
          <a:fontRef idx="minor">
            <a:schemeClr val="dk1"/>
          </a:fontRef>
        </p:style>
        <p:txBody>
          <a:bodyPr>
            <a:normAutofit/>
          </a:bodyPr>
          <a:lstStyle/>
          <a:p>
            <a:r>
              <a:rPr lang="fa-IR" sz="2400" b="1" dirty="0">
                <a:latin typeface="Times New Roman"/>
                <a:ea typeface="Times New Roman"/>
                <a:cs typeface="B Nazanin"/>
              </a:rPr>
              <a:t>عوامل موثر در خطر سقوط در افراد سالمند</a:t>
            </a:r>
            <a:endParaRPr lang="en-US" sz="2400" dirty="0">
              <a:latin typeface="Franklin Gothic Book" pitchFamily="34" charset="0"/>
              <a:cs typeface="B Nazanin" pitchFamily="2" charset="-78"/>
            </a:endParaRPr>
          </a:p>
        </p:txBody>
      </p:sp>
      <p:sp>
        <p:nvSpPr>
          <p:cNvPr id="7" name="Content Placeholder 1"/>
          <p:cNvSpPr>
            <a:spLocks noGrp="1"/>
          </p:cNvSpPr>
          <p:nvPr>
            <p:ph idx="1"/>
          </p:nvPr>
        </p:nvSpPr>
        <p:spPr>
          <a:xfrm>
            <a:off x="2238348" y="2143117"/>
            <a:ext cx="7972452" cy="3864175"/>
          </a:xfrm>
        </p:spPr>
        <p:txBody>
          <a:bodyPr>
            <a:noAutofit/>
          </a:bodyPr>
          <a:lstStyle/>
          <a:p>
            <a:pPr algn="just" rtl="1">
              <a:lnSpc>
                <a:spcPct val="150000"/>
              </a:lnSpc>
            </a:pPr>
            <a:r>
              <a:rPr lang="fa-IR" sz="2400" b="1" dirty="0">
                <a:solidFill>
                  <a:schemeClr val="dk1"/>
                </a:solidFill>
                <a:latin typeface="Times New Roman"/>
                <a:ea typeface="Times New Roman"/>
                <a:cs typeface="B Nazanin"/>
              </a:rPr>
              <a:t> </a:t>
            </a:r>
            <a:endParaRPr lang="en-US" sz="2400" b="1" dirty="0">
              <a:solidFill>
                <a:schemeClr val="dk1"/>
              </a:solidFill>
              <a:latin typeface="Times New Roman"/>
              <a:ea typeface="Times New Roman"/>
              <a:cs typeface="B Nazanin"/>
            </a:endParaRPr>
          </a:p>
        </p:txBody>
      </p:sp>
      <p:pic>
        <p:nvPicPr>
          <p:cNvPr id="9" name="Picture 2" descr="http://gibbyandrylaw.com/wp-content/uploads/2011/02/elderly_fall.gif"/>
          <p:cNvPicPr>
            <a:picLocks noChangeAspect="1" noChangeArrowheads="1"/>
          </p:cNvPicPr>
          <p:nvPr/>
        </p:nvPicPr>
        <p:blipFill>
          <a:blip r:embed="rId3" cstate="print"/>
          <a:srcRect/>
          <a:stretch>
            <a:fillRect/>
          </a:stretch>
        </p:blipFill>
        <p:spPr bwMode="auto">
          <a:xfrm>
            <a:off x="1631505" y="44625"/>
            <a:ext cx="2092225" cy="1203027"/>
          </a:xfrm>
          <a:prstGeom prst="rect">
            <a:avLst/>
          </a:prstGeom>
          <a:noFill/>
          <a:ln w="9525">
            <a:noFill/>
            <a:miter lim="800000"/>
            <a:headEnd/>
            <a:tailEnd/>
          </a:ln>
        </p:spPr>
      </p:pic>
      <p:sp>
        <p:nvSpPr>
          <p:cNvPr id="5" name="Content Placeholder 2"/>
          <p:cNvSpPr txBox="1">
            <a:spLocks/>
          </p:cNvSpPr>
          <p:nvPr/>
        </p:nvSpPr>
        <p:spPr>
          <a:xfrm>
            <a:off x="1981200" y="1412777"/>
            <a:ext cx="8229600" cy="471338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endParaRPr lang="en-US" dirty="0">
              <a:solidFill>
                <a:prstClr val="black"/>
              </a:solidFill>
              <a:latin typeface="Calibri"/>
            </a:endParaRPr>
          </a:p>
        </p:txBody>
      </p:sp>
      <p:sp>
        <p:nvSpPr>
          <p:cNvPr id="2" name="Rectangle 1"/>
          <p:cNvSpPr/>
          <p:nvPr/>
        </p:nvSpPr>
        <p:spPr>
          <a:xfrm>
            <a:off x="1775520" y="1628801"/>
            <a:ext cx="8640960" cy="4893647"/>
          </a:xfrm>
          <a:prstGeom prst="rect">
            <a:avLst/>
          </a:prstGeom>
        </p:spPr>
        <p:txBody>
          <a:bodyPr wrap="square">
            <a:spAutoFit/>
          </a:bodyPr>
          <a:lstStyle/>
          <a:p>
            <a:pPr algn="just" rtl="1">
              <a:lnSpc>
                <a:spcPct val="150000"/>
              </a:lnSpc>
            </a:pPr>
            <a:r>
              <a:rPr lang="fa-IR" sz="2800" b="1" dirty="0">
                <a:solidFill>
                  <a:srgbClr val="7030A0"/>
                </a:solidFill>
                <a:latin typeface="Times New Roman"/>
                <a:ea typeface="Times New Roman"/>
                <a:cs typeface="B Nazanin"/>
              </a:rPr>
              <a:t>عوامل خطر سقوط معمولاً به دو گروه اصلی تقسیم بندی می‌شود:</a:t>
            </a:r>
            <a:endParaRPr lang="en-US" sz="2800" b="1" dirty="0">
              <a:solidFill>
                <a:srgbClr val="7030A0"/>
              </a:solidFill>
              <a:latin typeface="Times New Roman"/>
              <a:ea typeface="Times New Roman"/>
              <a:cs typeface="B Nazanin"/>
            </a:endParaRPr>
          </a:p>
          <a:p>
            <a:pPr algn="just" rtl="1">
              <a:lnSpc>
                <a:spcPct val="150000"/>
              </a:lnSpc>
            </a:pPr>
            <a:r>
              <a:rPr lang="fa-IR" sz="2800" b="1" dirty="0">
                <a:solidFill>
                  <a:srgbClr val="FF0000"/>
                </a:solidFill>
                <a:latin typeface="Times New Roman"/>
                <a:ea typeface="Times New Roman"/>
                <a:cs typeface="B Nazanin"/>
              </a:rPr>
              <a:t>عوامل خطر درونی: </a:t>
            </a:r>
            <a:r>
              <a:rPr lang="fa-IR" sz="2400" b="1" dirty="0">
                <a:solidFill>
                  <a:prstClr val="black"/>
                </a:solidFill>
                <a:latin typeface="Times New Roman"/>
                <a:ea typeface="Times New Roman"/>
                <a:cs typeface="B Nazanin"/>
              </a:rPr>
              <a:t>یعنی عوامل شخصی فرد سالمند برای افزایش خطر سقوط، مانند بیماری ها و عوارض جانبی دارو ها؛ که می‌توانند بر توانایی شخص جهت حفظ تعادلش تأثیر داشته باشد.</a:t>
            </a:r>
            <a:endParaRPr lang="en-US" sz="2400" b="1" dirty="0">
              <a:solidFill>
                <a:prstClr val="black"/>
              </a:solidFill>
              <a:latin typeface="Times New Roman"/>
              <a:ea typeface="Times New Roman"/>
              <a:cs typeface="B Nazanin"/>
            </a:endParaRPr>
          </a:p>
          <a:p>
            <a:pPr algn="just" rtl="1">
              <a:lnSpc>
                <a:spcPct val="150000"/>
              </a:lnSpc>
            </a:pPr>
            <a:r>
              <a:rPr lang="fa-IR" sz="2800" b="1" dirty="0">
                <a:solidFill>
                  <a:srgbClr val="FF0000"/>
                </a:solidFill>
                <a:latin typeface="Times New Roman"/>
                <a:ea typeface="Times New Roman"/>
                <a:cs typeface="B Nazanin"/>
              </a:rPr>
              <a:t>عوامل بیرونی: </a:t>
            </a:r>
            <a:r>
              <a:rPr lang="fa-IR" sz="2400" b="1" dirty="0">
                <a:solidFill>
                  <a:prstClr val="black"/>
                </a:solidFill>
                <a:latin typeface="Times New Roman"/>
                <a:ea typeface="Times New Roman"/>
                <a:cs typeface="B Nazanin"/>
              </a:rPr>
              <a:t>یعنی عوامل محیطی که خطر سقوط را افزایش می دهند، مانند سطوح لغزنده، موانع، روشنایی کم و دیگر خطرات امنیتی؛ که می‌توانند زمینه را برای سُر خوردن و لغزیدن سالمندان فراهم نمایند.</a:t>
            </a:r>
            <a:endParaRPr lang="en-US" sz="2400" b="1" dirty="0">
              <a:solidFill>
                <a:prstClr val="black"/>
              </a:solidFill>
              <a:latin typeface="Times New Roman"/>
              <a:ea typeface="Times New Roman"/>
              <a:cs typeface="B Nazanin"/>
            </a:endParaRPr>
          </a:p>
          <a:p>
            <a:pPr algn="just" rtl="1">
              <a:lnSpc>
                <a:spcPct val="150000"/>
              </a:lnSpc>
            </a:pPr>
            <a:endParaRPr lang="en-US" sz="2800" b="1" dirty="0">
              <a:solidFill>
                <a:prstClr val="black"/>
              </a:solidFill>
              <a:latin typeface="Times New Roman"/>
              <a:ea typeface="Times New Roman"/>
              <a:cs typeface="B Nazanin"/>
            </a:endParaRPr>
          </a:p>
        </p:txBody>
      </p:sp>
    </p:spTree>
    <p:extLst>
      <p:ext uri="{BB962C8B-B14F-4D97-AF65-F5344CB8AC3E}">
        <p14:creationId xmlns:p14="http://schemas.microsoft.com/office/powerpoint/2010/main" val="24101458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3723730" y="71414"/>
            <a:ext cx="6836767" cy="1143000"/>
          </a:xfrm>
        </p:spPr>
        <p:style>
          <a:lnRef idx="1">
            <a:schemeClr val="dk1"/>
          </a:lnRef>
          <a:fillRef idx="2">
            <a:schemeClr val="dk1"/>
          </a:fillRef>
          <a:effectRef idx="1">
            <a:schemeClr val="dk1"/>
          </a:effectRef>
          <a:fontRef idx="minor">
            <a:schemeClr val="dk1"/>
          </a:fontRef>
        </p:style>
        <p:txBody>
          <a:bodyPr>
            <a:normAutofit/>
          </a:bodyPr>
          <a:lstStyle/>
          <a:p>
            <a:r>
              <a:rPr lang="fa-IR" sz="2400" b="1" dirty="0">
                <a:latin typeface="Times New Roman"/>
                <a:ea typeface="Times New Roman"/>
                <a:cs typeface="B Nazanin"/>
              </a:rPr>
              <a:t>عوامل موثر در خطر سقوط در افراد سالمند- عوامل خطر درونی</a:t>
            </a:r>
            <a:endParaRPr lang="en-US" sz="2400" dirty="0">
              <a:latin typeface="Franklin Gothic Book" pitchFamily="34" charset="0"/>
              <a:cs typeface="B Nazanin" pitchFamily="2" charset="-78"/>
            </a:endParaRPr>
          </a:p>
        </p:txBody>
      </p:sp>
      <p:sp>
        <p:nvSpPr>
          <p:cNvPr id="7" name="Content Placeholder 1"/>
          <p:cNvSpPr>
            <a:spLocks noGrp="1"/>
          </p:cNvSpPr>
          <p:nvPr>
            <p:ph idx="1"/>
          </p:nvPr>
        </p:nvSpPr>
        <p:spPr>
          <a:xfrm>
            <a:off x="2238348" y="2143117"/>
            <a:ext cx="7972452" cy="3864175"/>
          </a:xfrm>
        </p:spPr>
        <p:txBody>
          <a:bodyPr>
            <a:noAutofit/>
          </a:bodyPr>
          <a:lstStyle/>
          <a:p>
            <a:pPr algn="just" rtl="1">
              <a:lnSpc>
                <a:spcPct val="150000"/>
              </a:lnSpc>
            </a:pPr>
            <a:r>
              <a:rPr lang="fa-IR" sz="2400" b="1" dirty="0">
                <a:solidFill>
                  <a:schemeClr val="dk1"/>
                </a:solidFill>
                <a:latin typeface="Times New Roman"/>
                <a:ea typeface="Times New Roman"/>
                <a:cs typeface="B Nazanin"/>
              </a:rPr>
              <a:t> </a:t>
            </a:r>
            <a:endParaRPr lang="en-US" sz="2400" b="1" dirty="0">
              <a:solidFill>
                <a:schemeClr val="dk1"/>
              </a:solidFill>
              <a:latin typeface="Times New Roman"/>
              <a:ea typeface="Times New Roman"/>
              <a:cs typeface="B Nazanin"/>
            </a:endParaRPr>
          </a:p>
        </p:txBody>
      </p:sp>
      <p:pic>
        <p:nvPicPr>
          <p:cNvPr id="9" name="Picture 2" descr="http://gibbyandrylaw.com/wp-content/uploads/2011/02/elderly_fall.gif"/>
          <p:cNvPicPr>
            <a:picLocks noChangeAspect="1" noChangeArrowheads="1"/>
          </p:cNvPicPr>
          <p:nvPr/>
        </p:nvPicPr>
        <p:blipFill>
          <a:blip r:embed="rId3" cstate="print"/>
          <a:srcRect/>
          <a:stretch>
            <a:fillRect/>
          </a:stretch>
        </p:blipFill>
        <p:spPr bwMode="auto">
          <a:xfrm>
            <a:off x="1631505" y="44625"/>
            <a:ext cx="2092225" cy="1203027"/>
          </a:xfrm>
          <a:prstGeom prst="rect">
            <a:avLst/>
          </a:prstGeom>
          <a:noFill/>
          <a:ln w="9525">
            <a:noFill/>
            <a:miter lim="800000"/>
            <a:headEnd/>
            <a:tailEnd/>
          </a:ln>
        </p:spPr>
      </p:pic>
      <p:sp>
        <p:nvSpPr>
          <p:cNvPr id="5" name="Content Placeholder 2"/>
          <p:cNvSpPr txBox="1">
            <a:spLocks/>
          </p:cNvSpPr>
          <p:nvPr/>
        </p:nvSpPr>
        <p:spPr>
          <a:xfrm>
            <a:off x="1981200" y="1412777"/>
            <a:ext cx="8229600" cy="471338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endParaRPr lang="en-US" dirty="0">
              <a:solidFill>
                <a:prstClr val="black"/>
              </a:solidFill>
              <a:latin typeface="Calibri"/>
            </a:endParaRPr>
          </a:p>
        </p:txBody>
      </p:sp>
      <p:sp>
        <p:nvSpPr>
          <p:cNvPr id="3" name="Rectangle 2"/>
          <p:cNvSpPr/>
          <p:nvPr/>
        </p:nvSpPr>
        <p:spPr>
          <a:xfrm>
            <a:off x="1775520" y="1340769"/>
            <a:ext cx="8640960" cy="1846659"/>
          </a:xfrm>
          <a:prstGeom prst="rect">
            <a:avLst/>
          </a:prstGeom>
        </p:spPr>
        <p:txBody>
          <a:bodyPr wrap="square">
            <a:spAutoFit/>
          </a:bodyPr>
          <a:lstStyle/>
          <a:p>
            <a:pPr algn="just" rtl="1">
              <a:lnSpc>
                <a:spcPct val="150000"/>
              </a:lnSpc>
            </a:pPr>
            <a:r>
              <a:rPr lang="fa-IR" sz="2800" b="1" dirty="0">
                <a:solidFill>
                  <a:srgbClr val="FF0000"/>
                </a:solidFill>
                <a:latin typeface="Times New Roman"/>
                <a:ea typeface="Times New Roman"/>
                <a:cs typeface="B Nazanin"/>
              </a:rPr>
              <a:t>-سقوط های قبلی: </a:t>
            </a:r>
            <a:r>
              <a:rPr lang="fa-IR" sz="2400" dirty="0">
                <a:solidFill>
                  <a:prstClr val="black"/>
                </a:solidFill>
                <a:latin typeface="Times New Roman"/>
                <a:ea typeface="Times New Roman"/>
                <a:cs typeface="B Nazanin"/>
              </a:rPr>
              <a:t>سالمندانی که قبلاً زمین خورده باشند، احتمال زیاد تری وجود دارد که مجدداً زمین بخورند. زمین خوردن ها اغلب یک نشانه ای از یک مشکل یا چند مشکل و یا شرایط و اوضاع خطرناک محیطی.</a:t>
            </a:r>
            <a:endParaRPr lang="en-US" sz="2400" dirty="0">
              <a:solidFill>
                <a:prstClr val="black"/>
              </a:solidFill>
              <a:latin typeface="Times New Roman"/>
              <a:ea typeface="Times New Roman"/>
              <a:cs typeface="B Nazanin"/>
            </a:endParaRPr>
          </a:p>
        </p:txBody>
      </p:sp>
      <p:sp>
        <p:nvSpPr>
          <p:cNvPr id="10" name="Rectangle 9"/>
          <p:cNvSpPr/>
          <p:nvPr/>
        </p:nvSpPr>
        <p:spPr>
          <a:xfrm>
            <a:off x="1847528" y="3212976"/>
            <a:ext cx="8640960" cy="1292662"/>
          </a:xfrm>
          <a:prstGeom prst="rect">
            <a:avLst/>
          </a:prstGeom>
        </p:spPr>
        <p:txBody>
          <a:bodyPr wrap="square">
            <a:spAutoFit/>
          </a:bodyPr>
          <a:lstStyle/>
          <a:p>
            <a:pPr algn="just" rtl="1">
              <a:lnSpc>
                <a:spcPct val="150000"/>
              </a:lnSpc>
            </a:pPr>
            <a:r>
              <a:rPr lang="fa-IR" sz="2800" b="1" dirty="0">
                <a:solidFill>
                  <a:srgbClr val="FF0000"/>
                </a:solidFill>
                <a:latin typeface="Times New Roman"/>
                <a:ea typeface="Times New Roman"/>
                <a:cs typeface="B Nazanin"/>
              </a:rPr>
              <a:t>-سقوط های آسیب زا: </a:t>
            </a:r>
            <a:r>
              <a:rPr lang="fa-IR" sz="2400" dirty="0">
                <a:solidFill>
                  <a:prstClr val="black"/>
                </a:solidFill>
                <a:latin typeface="Times New Roman"/>
                <a:ea typeface="Times New Roman"/>
                <a:cs typeface="B Nazanin"/>
              </a:rPr>
              <a:t>هر گونه دردی در پی سقوط می‌تواند به سختی و مشکل حرکتی منجر شود که می‌تواند تعادل و توانایی راه رفتن ایمن را تحت تأثیر قرار دهد.</a:t>
            </a:r>
            <a:endParaRPr lang="en-US" sz="2400" dirty="0">
              <a:solidFill>
                <a:prstClr val="black"/>
              </a:solidFill>
              <a:latin typeface="Times New Roman"/>
              <a:ea typeface="Times New Roman"/>
              <a:cs typeface="B Nazanin"/>
            </a:endParaRPr>
          </a:p>
        </p:txBody>
      </p:sp>
      <p:sp>
        <p:nvSpPr>
          <p:cNvPr id="11" name="Rectangle 10"/>
          <p:cNvSpPr/>
          <p:nvPr/>
        </p:nvSpPr>
        <p:spPr>
          <a:xfrm>
            <a:off x="696286" y="4505637"/>
            <a:ext cx="10486239" cy="1846659"/>
          </a:xfrm>
          <a:prstGeom prst="rect">
            <a:avLst/>
          </a:prstGeom>
        </p:spPr>
        <p:txBody>
          <a:bodyPr wrap="square">
            <a:spAutoFit/>
          </a:bodyPr>
          <a:lstStyle/>
          <a:p>
            <a:pPr algn="just" rtl="1">
              <a:lnSpc>
                <a:spcPct val="150000"/>
              </a:lnSpc>
            </a:pPr>
            <a:r>
              <a:rPr lang="fa-IR" sz="2800" b="1" dirty="0">
                <a:solidFill>
                  <a:srgbClr val="FF0000"/>
                </a:solidFill>
                <a:latin typeface="Times New Roman"/>
                <a:ea typeface="Times New Roman"/>
                <a:cs typeface="B Nazanin"/>
              </a:rPr>
              <a:t>تغییر در وضعیت فعلی: </a:t>
            </a:r>
            <a:r>
              <a:rPr lang="fa-IR" sz="2400" dirty="0">
                <a:solidFill>
                  <a:prstClr val="black"/>
                </a:solidFill>
                <a:latin typeface="Times New Roman"/>
                <a:ea typeface="Times New Roman"/>
                <a:cs typeface="B Nazanin"/>
              </a:rPr>
              <a:t>هر وقت یک بیماری حاد در یک فرد سالمند آشکار گردد، مانند عفونت مجاری ادرار (</a:t>
            </a:r>
            <a:r>
              <a:rPr lang="en-US" sz="2400" dirty="0">
                <a:solidFill>
                  <a:prstClr val="black"/>
                </a:solidFill>
                <a:latin typeface="Times New Roman"/>
                <a:ea typeface="Times New Roman"/>
                <a:cs typeface="B Nazanin"/>
              </a:rPr>
              <a:t>UTI</a:t>
            </a:r>
            <a:r>
              <a:rPr lang="fa-IR" sz="2400" dirty="0">
                <a:solidFill>
                  <a:prstClr val="black"/>
                </a:solidFill>
                <a:latin typeface="Times New Roman"/>
                <a:ea typeface="Times New Roman"/>
                <a:cs typeface="B Nazanin"/>
              </a:rPr>
              <a:t>)، پنومونی و یا افت قند خون، گفته می‌شود که این فرد </a:t>
            </a:r>
            <a:r>
              <a:rPr lang="fa-IR" sz="2400" dirty="0">
                <a:solidFill>
                  <a:srgbClr val="7030A0"/>
                </a:solidFill>
                <a:latin typeface="Times New Roman"/>
                <a:ea typeface="Times New Roman"/>
                <a:cs typeface="B Nazanin"/>
              </a:rPr>
              <a:t>تغییر در وضعیت را متحمل </a:t>
            </a:r>
            <a:r>
              <a:rPr lang="fa-IR" sz="2400" dirty="0">
                <a:solidFill>
                  <a:prstClr val="black"/>
                </a:solidFill>
                <a:latin typeface="Times New Roman"/>
                <a:ea typeface="Times New Roman"/>
                <a:cs typeface="B Nazanin"/>
              </a:rPr>
              <a:t>شده است. </a:t>
            </a:r>
            <a:r>
              <a:rPr lang="fa-IR" sz="2400" dirty="0">
                <a:solidFill>
                  <a:srgbClr val="7030A0"/>
                </a:solidFill>
                <a:latin typeface="Times New Roman"/>
                <a:ea typeface="Times New Roman"/>
                <a:cs typeface="B Nazanin"/>
              </a:rPr>
              <a:t>هر بیماری که سبب تغییر در وضعیت </a:t>
            </a:r>
            <a:r>
              <a:rPr lang="fa-IR" sz="2400" dirty="0">
                <a:solidFill>
                  <a:prstClr val="black"/>
                </a:solidFill>
                <a:latin typeface="Times New Roman"/>
                <a:ea typeface="Times New Roman"/>
                <a:cs typeface="B Nazanin"/>
              </a:rPr>
              <a:t>گردد، می‌تواند خطر سقوط را افزایش دهد.</a:t>
            </a:r>
            <a:endParaRPr lang="en-US" sz="2400" dirty="0">
              <a:solidFill>
                <a:prstClr val="black"/>
              </a:solidFill>
              <a:latin typeface="Times New Roman"/>
              <a:ea typeface="Times New Roman"/>
              <a:cs typeface="B Nazanin"/>
            </a:endParaRPr>
          </a:p>
        </p:txBody>
      </p:sp>
    </p:spTree>
    <p:extLst>
      <p:ext uri="{BB962C8B-B14F-4D97-AF65-F5344CB8AC3E}">
        <p14:creationId xmlns:p14="http://schemas.microsoft.com/office/powerpoint/2010/main" val="14233291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3723730" y="33928"/>
            <a:ext cx="6836767" cy="1143000"/>
          </a:xfrm>
        </p:spPr>
        <p:style>
          <a:lnRef idx="1">
            <a:schemeClr val="dk1"/>
          </a:lnRef>
          <a:fillRef idx="2">
            <a:schemeClr val="dk1"/>
          </a:fillRef>
          <a:effectRef idx="1">
            <a:schemeClr val="dk1"/>
          </a:effectRef>
          <a:fontRef idx="minor">
            <a:schemeClr val="dk1"/>
          </a:fontRef>
        </p:style>
        <p:txBody>
          <a:bodyPr>
            <a:normAutofit/>
          </a:bodyPr>
          <a:lstStyle/>
          <a:p>
            <a:r>
              <a:rPr lang="fa-IR" sz="2400" b="1" dirty="0">
                <a:latin typeface="Times New Roman"/>
                <a:ea typeface="Times New Roman"/>
                <a:cs typeface="B Nazanin"/>
              </a:rPr>
              <a:t>عوامل موثر در خطر سقوط در افراد سالمند- عوامل خطر درونی</a:t>
            </a:r>
            <a:endParaRPr lang="en-US" sz="2400" dirty="0">
              <a:latin typeface="Franklin Gothic Book" pitchFamily="34" charset="0"/>
              <a:cs typeface="B Nazanin" pitchFamily="2" charset="-78"/>
            </a:endParaRPr>
          </a:p>
        </p:txBody>
      </p:sp>
      <p:sp>
        <p:nvSpPr>
          <p:cNvPr id="7" name="Content Placeholder 1"/>
          <p:cNvSpPr>
            <a:spLocks noGrp="1"/>
          </p:cNvSpPr>
          <p:nvPr>
            <p:ph idx="1"/>
          </p:nvPr>
        </p:nvSpPr>
        <p:spPr>
          <a:xfrm>
            <a:off x="2238348" y="2143117"/>
            <a:ext cx="7972452" cy="3864175"/>
          </a:xfrm>
        </p:spPr>
        <p:txBody>
          <a:bodyPr>
            <a:noAutofit/>
          </a:bodyPr>
          <a:lstStyle/>
          <a:p>
            <a:pPr algn="just" rtl="1">
              <a:lnSpc>
                <a:spcPct val="150000"/>
              </a:lnSpc>
            </a:pPr>
            <a:r>
              <a:rPr lang="fa-IR" sz="2400" b="1" dirty="0">
                <a:solidFill>
                  <a:schemeClr val="dk1"/>
                </a:solidFill>
                <a:latin typeface="Times New Roman"/>
                <a:ea typeface="Times New Roman"/>
                <a:cs typeface="B Nazanin"/>
              </a:rPr>
              <a:t> </a:t>
            </a:r>
            <a:endParaRPr lang="en-US" sz="2400" b="1" dirty="0">
              <a:solidFill>
                <a:schemeClr val="dk1"/>
              </a:solidFill>
              <a:latin typeface="Times New Roman"/>
              <a:ea typeface="Times New Roman"/>
              <a:cs typeface="B Nazanin"/>
            </a:endParaRPr>
          </a:p>
        </p:txBody>
      </p:sp>
      <p:pic>
        <p:nvPicPr>
          <p:cNvPr id="9" name="Picture 2" descr="http://gibbyandrylaw.com/wp-content/uploads/2011/02/elderly_fall.gif"/>
          <p:cNvPicPr>
            <a:picLocks noChangeAspect="1" noChangeArrowheads="1"/>
          </p:cNvPicPr>
          <p:nvPr/>
        </p:nvPicPr>
        <p:blipFill>
          <a:blip r:embed="rId3" cstate="print"/>
          <a:srcRect/>
          <a:stretch>
            <a:fillRect/>
          </a:stretch>
        </p:blipFill>
        <p:spPr bwMode="auto">
          <a:xfrm>
            <a:off x="1631505" y="44625"/>
            <a:ext cx="2092225" cy="1203027"/>
          </a:xfrm>
          <a:prstGeom prst="rect">
            <a:avLst/>
          </a:prstGeom>
          <a:noFill/>
          <a:ln w="9525">
            <a:noFill/>
            <a:miter lim="800000"/>
            <a:headEnd/>
            <a:tailEnd/>
          </a:ln>
        </p:spPr>
      </p:pic>
      <p:sp>
        <p:nvSpPr>
          <p:cNvPr id="5" name="Content Placeholder 2"/>
          <p:cNvSpPr txBox="1">
            <a:spLocks/>
          </p:cNvSpPr>
          <p:nvPr/>
        </p:nvSpPr>
        <p:spPr>
          <a:xfrm>
            <a:off x="1981200" y="1412777"/>
            <a:ext cx="8229600" cy="471338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endParaRPr lang="en-US" dirty="0">
              <a:solidFill>
                <a:prstClr val="black"/>
              </a:solidFill>
              <a:latin typeface="Calibri"/>
            </a:endParaRPr>
          </a:p>
        </p:txBody>
      </p:sp>
      <p:sp>
        <p:nvSpPr>
          <p:cNvPr id="3" name="Rectangle 2"/>
          <p:cNvSpPr/>
          <p:nvPr/>
        </p:nvSpPr>
        <p:spPr>
          <a:xfrm>
            <a:off x="855676" y="1435636"/>
            <a:ext cx="10201013" cy="5078313"/>
          </a:xfrm>
          <a:prstGeom prst="rect">
            <a:avLst/>
          </a:prstGeom>
        </p:spPr>
        <p:txBody>
          <a:bodyPr wrap="square">
            <a:spAutoFit/>
          </a:bodyPr>
          <a:lstStyle/>
          <a:p>
            <a:pPr algn="just" rtl="1">
              <a:lnSpc>
                <a:spcPct val="150000"/>
              </a:lnSpc>
            </a:pPr>
            <a:r>
              <a:rPr lang="fa-IR" sz="2400" b="1" dirty="0">
                <a:solidFill>
                  <a:srgbClr val="FF0000"/>
                </a:solidFill>
                <a:latin typeface="Times New Roman"/>
                <a:ea typeface="Times New Roman"/>
                <a:cs typeface="B Nazanin"/>
              </a:rPr>
              <a:t>افت قدرت بينايي: </a:t>
            </a:r>
            <a:r>
              <a:rPr lang="fa-IR" sz="2000" b="1" dirty="0">
                <a:solidFill>
                  <a:prstClr val="black"/>
                </a:solidFill>
                <a:latin typeface="Times New Roman"/>
                <a:ea typeface="Times New Roman"/>
                <a:cs typeface="B Nazanin"/>
              </a:rPr>
              <a:t>بيماري هاي چشمي از قبيل گلوكوم، آب مرواريد مي توانند </a:t>
            </a:r>
            <a:r>
              <a:rPr lang="fa-IR" sz="2000" b="1" dirty="0">
                <a:solidFill>
                  <a:srgbClr val="7030A0"/>
                </a:solidFill>
                <a:latin typeface="Times New Roman"/>
                <a:ea typeface="Times New Roman"/>
                <a:cs typeface="B Nazanin"/>
              </a:rPr>
              <a:t>ادراك عمقي را تغيير داده و تيرگي و عدم وضوح </a:t>
            </a:r>
            <a:r>
              <a:rPr lang="fa-IR" sz="2000" b="1" dirty="0">
                <a:solidFill>
                  <a:prstClr val="black"/>
                </a:solidFill>
                <a:latin typeface="Times New Roman"/>
                <a:ea typeface="Times New Roman"/>
                <a:cs typeface="B Nazanin"/>
              </a:rPr>
              <a:t>را سبب مي شوند. اين باعث مي شود كه سالمندان موانع و خطرات سر راهشان را نبينند و مي تواند به </a:t>
            </a:r>
            <a:r>
              <a:rPr lang="fa-IR" sz="2000" b="1" dirty="0">
                <a:solidFill>
                  <a:srgbClr val="7030A0"/>
                </a:solidFill>
                <a:latin typeface="Times New Roman"/>
                <a:ea typeface="Times New Roman"/>
                <a:cs typeface="B Nazanin"/>
              </a:rPr>
              <a:t>سر خوردن و لغزيدن</a:t>
            </a:r>
            <a:r>
              <a:rPr lang="fa-IR" sz="2000" b="1" dirty="0">
                <a:solidFill>
                  <a:prstClr val="black"/>
                </a:solidFill>
                <a:latin typeface="Times New Roman"/>
                <a:ea typeface="Times New Roman"/>
                <a:cs typeface="B Nazanin"/>
              </a:rPr>
              <a:t> منجر شود.</a:t>
            </a:r>
            <a:endParaRPr lang="en-US" sz="2000" b="1" dirty="0">
              <a:solidFill>
                <a:prstClr val="black"/>
              </a:solidFill>
              <a:latin typeface="Times New Roman"/>
              <a:ea typeface="Times New Roman"/>
              <a:cs typeface="B Nazanin"/>
            </a:endParaRPr>
          </a:p>
          <a:p>
            <a:pPr algn="just" rtl="1">
              <a:lnSpc>
                <a:spcPct val="150000"/>
              </a:lnSpc>
            </a:pPr>
            <a:r>
              <a:rPr lang="fa-IR" sz="2000" b="1" dirty="0">
                <a:solidFill>
                  <a:srgbClr val="7030A0"/>
                </a:solidFill>
                <a:latin typeface="Times New Roman"/>
                <a:ea typeface="Times New Roman"/>
                <a:cs typeface="B Nazanin"/>
              </a:rPr>
              <a:t>عينك هاي كثيف و نا مرتب، </a:t>
            </a:r>
            <a:r>
              <a:rPr lang="fa-IR" sz="2000" b="1" dirty="0">
                <a:solidFill>
                  <a:prstClr val="black"/>
                </a:solidFill>
                <a:latin typeface="Times New Roman"/>
                <a:ea typeface="Times New Roman"/>
                <a:cs typeface="B Nazanin"/>
              </a:rPr>
              <a:t>و يا </a:t>
            </a:r>
            <a:r>
              <a:rPr lang="fa-IR" sz="2000" b="1" dirty="0">
                <a:solidFill>
                  <a:srgbClr val="7030A0"/>
                </a:solidFill>
                <a:latin typeface="Times New Roman"/>
                <a:ea typeface="Times New Roman"/>
                <a:cs typeface="B Nazanin"/>
              </a:rPr>
              <a:t>عدم استفاده از عينك به هنگام ضرورت</a:t>
            </a:r>
            <a:r>
              <a:rPr lang="fa-IR" sz="2000" b="1" dirty="0">
                <a:solidFill>
                  <a:prstClr val="black"/>
                </a:solidFill>
                <a:latin typeface="Times New Roman"/>
                <a:ea typeface="Times New Roman"/>
                <a:cs typeface="B Nazanin"/>
              </a:rPr>
              <a:t> نيز مي تواند خطر سقوط را افزايش دهد.</a:t>
            </a:r>
          </a:p>
          <a:p>
            <a:pPr algn="just" rtl="1">
              <a:lnSpc>
                <a:spcPct val="150000"/>
              </a:lnSpc>
            </a:pPr>
            <a:r>
              <a:rPr lang="fa-IR" sz="2000" b="1" dirty="0">
                <a:solidFill>
                  <a:prstClr val="black"/>
                </a:solidFill>
                <a:latin typeface="Times New Roman"/>
                <a:ea typeface="Times New Roman"/>
                <a:cs typeface="B Nazanin"/>
              </a:rPr>
              <a:t> </a:t>
            </a:r>
            <a:r>
              <a:rPr lang="fa-IR" sz="2000" b="1" dirty="0">
                <a:solidFill>
                  <a:srgbClr val="C00000"/>
                </a:solidFill>
                <a:latin typeface="Times New Roman"/>
                <a:ea typeface="Times New Roman"/>
                <a:cs typeface="B Nazanin"/>
              </a:rPr>
              <a:t>بينايي كم </a:t>
            </a:r>
            <a:r>
              <a:rPr lang="fa-IR" sz="2000" b="1" dirty="0">
                <a:solidFill>
                  <a:prstClr val="black"/>
                </a:solidFill>
                <a:latin typeface="Times New Roman"/>
                <a:ea typeface="Times New Roman"/>
                <a:cs typeface="B Nazanin"/>
              </a:rPr>
              <a:t>عامل مهمي در </a:t>
            </a:r>
            <a:r>
              <a:rPr lang="fa-IR" sz="2000" b="1" dirty="0">
                <a:solidFill>
                  <a:srgbClr val="7030A0"/>
                </a:solidFill>
                <a:latin typeface="Times New Roman"/>
                <a:ea typeface="Times New Roman"/>
                <a:cs typeface="B Nazanin"/>
              </a:rPr>
              <a:t>سقوط هاي همراه با آسيب </a:t>
            </a:r>
            <a:r>
              <a:rPr lang="fa-IR" sz="2000" b="1" dirty="0">
                <a:solidFill>
                  <a:prstClr val="black"/>
                </a:solidFill>
                <a:latin typeface="Times New Roman"/>
                <a:ea typeface="Times New Roman"/>
                <a:cs typeface="B Nazanin"/>
              </a:rPr>
              <a:t>محسوب مي شود. در حقيقت، بينايي كم به خطر مضاعف شكستگي لگن مربوط مي شود. </a:t>
            </a:r>
          </a:p>
          <a:p>
            <a:pPr algn="just" rtl="1">
              <a:lnSpc>
                <a:spcPct val="150000"/>
              </a:lnSpc>
            </a:pPr>
            <a:r>
              <a:rPr lang="fa-IR" sz="2000" b="1" dirty="0">
                <a:solidFill>
                  <a:srgbClr val="7030A0"/>
                </a:solidFill>
                <a:latin typeface="Times New Roman"/>
                <a:ea typeface="Times New Roman"/>
                <a:cs typeface="B Nazanin"/>
              </a:rPr>
              <a:t>بینایی کم همراه با کاهش روشنایی </a:t>
            </a:r>
            <a:r>
              <a:rPr lang="fa-IR" sz="2000" b="1" dirty="0">
                <a:solidFill>
                  <a:prstClr val="black"/>
                </a:solidFill>
                <a:latin typeface="Times New Roman"/>
                <a:ea typeface="Times New Roman"/>
                <a:cs typeface="B Nazanin"/>
              </a:rPr>
              <a:t>مي تواند به سُرخوردن ها و لغزيدن ها منجر شود.</a:t>
            </a:r>
          </a:p>
          <a:p>
            <a:pPr algn="just" rtl="1">
              <a:lnSpc>
                <a:spcPct val="150000"/>
              </a:lnSpc>
            </a:pPr>
            <a:r>
              <a:rPr lang="fa-IR" sz="2000" b="1" dirty="0">
                <a:solidFill>
                  <a:prstClr val="black"/>
                </a:solidFill>
                <a:latin typeface="Times New Roman"/>
                <a:ea typeface="Times New Roman"/>
                <a:cs typeface="B Nazanin"/>
              </a:rPr>
              <a:t> </a:t>
            </a:r>
            <a:r>
              <a:rPr lang="fa-IR" sz="2400" b="1" dirty="0">
                <a:solidFill>
                  <a:prstClr val="black"/>
                </a:solidFill>
                <a:latin typeface="Times New Roman"/>
                <a:ea typeface="Times New Roman"/>
                <a:cs typeface="B Nazanin"/>
              </a:rPr>
              <a:t>سالمندان با قدرت بينايي كم، ترس بيشتري از سقوط دارند.</a:t>
            </a:r>
          </a:p>
          <a:p>
            <a:pPr algn="just" rtl="1">
              <a:lnSpc>
                <a:spcPct val="150000"/>
              </a:lnSpc>
            </a:pPr>
            <a:r>
              <a:rPr lang="fa-IR" sz="2400" b="1" dirty="0">
                <a:solidFill>
                  <a:srgbClr val="7030A0"/>
                </a:solidFill>
                <a:latin typeface="Times New Roman"/>
                <a:ea typeface="Times New Roman"/>
                <a:cs typeface="B Nazanin"/>
              </a:rPr>
              <a:t>تركيب قدرت بينايي كم و ترس از سقوط </a:t>
            </a:r>
            <a:r>
              <a:rPr lang="fa-IR" sz="2000" b="1" dirty="0">
                <a:solidFill>
                  <a:prstClr val="black"/>
                </a:solidFill>
                <a:latin typeface="Times New Roman"/>
                <a:ea typeface="Times New Roman"/>
                <a:cs typeface="B Nazanin"/>
              </a:rPr>
              <a:t>مي تواند به </a:t>
            </a:r>
            <a:r>
              <a:rPr lang="fa-IR" sz="2000" b="1" dirty="0">
                <a:solidFill>
                  <a:srgbClr val="7030A0"/>
                </a:solidFill>
                <a:latin typeface="Times New Roman"/>
                <a:ea typeface="Times New Roman"/>
                <a:cs typeface="B Nazanin"/>
              </a:rPr>
              <a:t>ترس از راه رفتن </a:t>
            </a:r>
            <a:r>
              <a:rPr lang="fa-IR" sz="2000" b="1" dirty="0">
                <a:solidFill>
                  <a:prstClr val="black"/>
                </a:solidFill>
                <a:latin typeface="Times New Roman"/>
                <a:ea typeface="Times New Roman"/>
                <a:cs typeface="B Nazanin"/>
              </a:rPr>
              <a:t>منجر گردد كه اين خود مي تواند به </a:t>
            </a:r>
            <a:r>
              <a:rPr lang="fa-IR" sz="2400" b="1" dirty="0">
                <a:solidFill>
                  <a:prstClr val="black"/>
                </a:solidFill>
                <a:latin typeface="Times New Roman"/>
                <a:ea typeface="Times New Roman"/>
                <a:cs typeface="B Nazanin"/>
              </a:rPr>
              <a:t>ضعف عضلاني و افزايش خطر سقوط </a:t>
            </a:r>
            <a:r>
              <a:rPr lang="fa-IR" sz="2000" b="1" dirty="0">
                <a:solidFill>
                  <a:prstClr val="black"/>
                </a:solidFill>
                <a:latin typeface="Times New Roman"/>
                <a:ea typeface="Times New Roman"/>
                <a:cs typeface="B Nazanin"/>
              </a:rPr>
              <a:t>منتهي گردد.</a:t>
            </a:r>
            <a:endParaRPr lang="en-US" sz="2000" b="1" dirty="0">
              <a:solidFill>
                <a:prstClr val="black"/>
              </a:solidFill>
              <a:latin typeface="Times New Roman"/>
              <a:ea typeface="Times New Roman"/>
              <a:cs typeface="B Nazanin"/>
            </a:endParaRPr>
          </a:p>
        </p:txBody>
      </p:sp>
    </p:spTree>
    <p:extLst>
      <p:ext uri="{BB962C8B-B14F-4D97-AF65-F5344CB8AC3E}">
        <p14:creationId xmlns:p14="http://schemas.microsoft.com/office/powerpoint/2010/main" val="23060645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3723730" y="71414"/>
            <a:ext cx="6836767" cy="1143000"/>
          </a:xfrm>
        </p:spPr>
        <p:style>
          <a:lnRef idx="1">
            <a:schemeClr val="dk1"/>
          </a:lnRef>
          <a:fillRef idx="2">
            <a:schemeClr val="dk1"/>
          </a:fillRef>
          <a:effectRef idx="1">
            <a:schemeClr val="dk1"/>
          </a:effectRef>
          <a:fontRef idx="minor">
            <a:schemeClr val="dk1"/>
          </a:fontRef>
        </p:style>
        <p:txBody>
          <a:bodyPr>
            <a:normAutofit/>
          </a:bodyPr>
          <a:lstStyle/>
          <a:p>
            <a:r>
              <a:rPr lang="fa-IR" sz="2400" b="1" dirty="0">
                <a:latin typeface="Times New Roman"/>
                <a:ea typeface="Times New Roman"/>
                <a:cs typeface="B Nazanin"/>
              </a:rPr>
              <a:t>عوامل موثر در خطر سقوط در افراد سالمند- عوامل خطر درونی</a:t>
            </a:r>
            <a:endParaRPr lang="en-US" sz="2400" dirty="0">
              <a:latin typeface="Franklin Gothic Book" pitchFamily="34" charset="0"/>
              <a:cs typeface="B Nazanin" pitchFamily="2" charset="-78"/>
            </a:endParaRPr>
          </a:p>
        </p:txBody>
      </p:sp>
      <p:sp>
        <p:nvSpPr>
          <p:cNvPr id="7" name="Content Placeholder 1"/>
          <p:cNvSpPr>
            <a:spLocks noGrp="1"/>
          </p:cNvSpPr>
          <p:nvPr>
            <p:ph idx="1"/>
          </p:nvPr>
        </p:nvSpPr>
        <p:spPr>
          <a:xfrm>
            <a:off x="2238348" y="2143117"/>
            <a:ext cx="7972452" cy="3864175"/>
          </a:xfrm>
        </p:spPr>
        <p:txBody>
          <a:bodyPr>
            <a:noAutofit/>
          </a:bodyPr>
          <a:lstStyle/>
          <a:p>
            <a:pPr algn="just" rtl="1">
              <a:lnSpc>
                <a:spcPct val="150000"/>
              </a:lnSpc>
            </a:pPr>
            <a:r>
              <a:rPr lang="fa-IR" sz="2400" b="1" dirty="0">
                <a:solidFill>
                  <a:schemeClr val="dk1"/>
                </a:solidFill>
                <a:latin typeface="Times New Roman"/>
                <a:ea typeface="Times New Roman"/>
                <a:cs typeface="B Nazanin"/>
              </a:rPr>
              <a:t> </a:t>
            </a:r>
            <a:endParaRPr lang="en-US" sz="2400" b="1" dirty="0">
              <a:solidFill>
                <a:schemeClr val="dk1"/>
              </a:solidFill>
              <a:latin typeface="Times New Roman"/>
              <a:ea typeface="Times New Roman"/>
              <a:cs typeface="B Nazanin"/>
            </a:endParaRPr>
          </a:p>
        </p:txBody>
      </p:sp>
      <p:pic>
        <p:nvPicPr>
          <p:cNvPr id="9" name="Picture 2" descr="http://gibbyandrylaw.com/wp-content/uploads/2011/02/elderly_fall.gif"/>
          <p:cNvPicPr>
            <a:picLocks noChangeAspect="1" noChangeArrowheads="1"/>
          </p:cNvPicPr>
          <p:nvPr/>
        </p:nvPicPr>
        <p:blipFill>
          <a:blip r:embed="rId3" cstate="print"/>
          <a:srcRect/>
          <a:stretch>
            <a:fillRect/>
          </a:stretch>
        </p:blipFill>
        <p:spPr bwMode="auto">
          <a:xfrm>
            <a:off x="1631505" y="44625"/>
            <a:ext cx="2092225" cy="1203027"/>
          </a:xfrm>
          <a:prstGeom prst="rect">
            <a:avLst/>
          </a:prstGeom>
          <a:noFill/>
          <a:ln w="9525">
            <a:noFill/>
            <a:miter lim="800000"/>
            <a:headEnd/>
            <a:tailEnd/>
          </a:ln>
        </p:spPr>
      </p:pic>
      <p:sp>
        <p:nvSpPr>
          <p:cNvPr id="5" name="Content Placeholder 2"/>
          <p:cNvSpPr txBox="1">
            <a:spLocks/>
          </p:cNvSpPr>
          <p:nvPr/>
        </p:nvSpPr>
        <p:spPr>
          <a:xfrm>
            <a:off x="1981200" y="1412777"/>
            <a:ext cx="8229600" cy="471338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endParaRPr lang="en-US" dirty="0">
              <a:solidFill>
                <a:prstClr val="black"/>
              </a:solidFill>
              <a:latin typeface="Calibri"/>
            </a:endParaRPr>
          </a:p>
        </p:txBody>
      </p:sp>
      <p:sp>
        <p:nvSpPr>
          <p:cNvPr id="3" name="Rectangle 2"/>
          <p:cNvSpPr/>
          <p:nvPr/>
        </p:nvSpPr>
        <p:spPr>
          <a:xfrm>
            <a:off x="1775520" y="1232749"/>
            <a:ext cx="8640960" cy="3323987"/>
          </a:xfrm>
          <a:prstGeom prst="rect">
            <a:avLst/>
          </a:prstGeom>
        </p:spPr>
        <p:txBody>
          <a:bodyPr wrap="square">
            <a:spAutoFit/>
          </a:bodyPr>
          <a:lstStyle/>
          <a:p>
            <a:pPr algn="just" rtl="1">
              <a:lnSpc>
                <a:spcPct val="150000"/>
              </a:lnSpc>
            </a:pPr>
            <a:r>
              <a:rPr lang="fa-IR" sz="2400" b="1" dirty="0">
                <a:solidFill>
                  <a:srgbClr val="FF0000"/>
                </a:solidFill>
                <a:latin typeface="Times New Roman"/>
                <a:ea typeface="Times New Roman"/>
                <a:cs typeface="B Nazanin"/>
              </a:rPr>
              <a:t>مشكلات ارتباطي: </a:t>
            </a:r>
            <a:r>
              <a:rPr lang="fa-IR" sz="2400" b="1" dirty="0">
                <a:solidFill>
                  <a:prstClr val="black"/>
                </a:solidFill>
                <a:latin typeface="Times New Roman"/>
                <a:ea typeface="Times New Roman"/>
                <a:cs typeface="B Nazanin"/>
              </a:rPr>
              <a:t>ارتباط معيوب به دلیل شرايطي مانند </a:t>
            </a:r>
            <a:r>
              <a:rPr lang="fa-IR" sz="2400" b="1" u="sng" dirty="0">
                <a:solidFill>
                  <a:prstClr val="black"/>
                </a:solidFill>
                <a:latin typeface="Times New Roman"/>
                <a:ea typeface="Times New Roman"/>
                <a:cs typeface="B Nazanin"/>
              </a:rPr>
              <a:t>سكته، دمانس </a:t>
            </a:r>
            <a:r>
              <a:rPr lang="fa-IR" sz="2400" b="1" dirty="0">
                <a:solidFill>
                  <a:prstClr val="black"/>
                </a:solidFill>
                <a:latin typeface="Times New Roman"/>
                <a:ea typeface="Times New Roman"/>
                <a:cs typeface="B Nazanin"/>
              </a:rPr>
              <a:t>و يا صحبت كردن به يك زبان دیگر، مي‌تواند بر امنيت سالمندان تأثير گذار باشد. </a:t>
            </a:r>
            <a:r>
              <a:rPr lang="fa-IR" sz="2400" b="1" dirty="0">
                <a:solidFill>
                  <a:srgbClr val="7030A0"/>
                </a:solidFill>
                <a:latin typeface="Times New Roman"/>
                <a:ea typeface="Times New Roman"/>
                <a:cs typeface="B Nazanin"/>
              </a:rPr>
              <a:t>عدم توانايي در آشكار ساختن نياز ها و خواسته ها و عدم توانايي درك احتياطات </a:t>
            </a:r>
            <a:r>
              <a:rPr lang="fa-IR" sz="2400" b="1" dirty="0">
                <a:solidFill>
                  <a:prstClr val="black"/>
                </a:solidFill>
                <a:latin typeface="Times New Roman"/>
                <a:ea typeface="Times New Roman"/>
                <a:cs typeface="B Nazanin"/>
              </a:rPr>
              <a:t>امنيتي ممكن است سبب شوند كه اين افراد براي انجام فعاليت هايي تلاش كنند كه نبايد بدون كمك آن ها را انجام دهند.</a:t>
            </a:r>
            <a:endParaRPr lang="en-US" sz="2400" b="1" dirty="0">
              <a:solidFill>
                <a:prstClr val="black"/>
              </a:solidFill>
              <a:latin typeface="Times New Roman"/>
              <a:ea typeface="Times New Roman"/>
              <a:cs typeface="B Nazanin"/>
            </a:endParaRPr>
          </a:p>
          <a:p>
            <a:pPr algn="just" rtl="1">
              <a:lnSpc>
                <a:spcPct val="150000"/>
              </a:lnSpc>
            </a:pPr>
            <a:endParaRPr lang="en-US" sz="2000" b="1" dirty="0">
              <a:solidFill>
                <a:prstClr val="black"/>
              </a:solidFill>
              <a:latin typeface="Times New Roman"/>
              <a:ea typeface="Times New Roman"/>
              <a:cs typeface="B Nazanin"/>
            </a:endParaRPr>
          </a:p>
        </p:txBody>
      </p:sp>
      <p:sp>
        <p:nvSpPr>
          <p:cNvPr id="2" name="Rectangle 1"/>
          <p:cNvSpPr/>
          <p:nvPr/>
        </p:nvSpPr>
        <p:spPr>
          <a:xfrm>
            <a:off x="1775520" y="4023063"/>
            <a:ext cx="8784976" cy="2954655"/>
          </a:xfrm>
          <a:prstGeom prst="rect">
            <a:avLst/>
          </a:prstGeom>
        </p:spPr>
        <p:txBody>
          <a:bodyPr wrap="square">
            <a:spAutoFit/>
          </a:bodyPr>
          <a:lstStyle/>
          <a:p>
            <a:pPr algn="just" rtl="1">
              <a:lnSpc>
                <a:spcPct val="150000"/>
              </a:lnSpc>
            </a:pPr>
            <a:r>
              <a:rPr lang="fa-IR" sz="2400" b="1" dirty="0">
                <a:solidFill>
                  <a:srgbClr val="FF0000"/>
                </a:solidFill>
                <a:latin typeface="Times New Roman"/>
                <a:ea typeface="Times New Roman"/>
                <a:cs typeface="B Nazanin"/>
              </a:rPr>
              <a:t>افت قدرت شنوايي: </a:t>
            </a:r>
            <a:r>
              <a:rPr lang="fa-IR" sz="2400" b="1" dirty="0">
                <a:solidFill>
                  <a:prstClr val="black"/>
                </a:solidFill>
                <a:latin typeface="Times New Roman"/>
                <a:ea typeface="Times New Roman"/>
                <a:cs typeface="B Nazanin"/>
              </a:rPr>
              <a:t>مكانيسم هاي حسي در گوش كمك مي كنند تا تعادل فردحفظ شود. در نتيجه هر نوع آسيب در شنوايي مي تواند به </a:t>
            </a:r>
            <a:r>
              <a:rPr lang="fa-IR" sz="2400" b="1" dirty="0">
                <a:solidFill>
                  <a:srgbClr val="7030A0"/>
                </a:solidFill>
                <a:latin typeface="Times New Roman"/>
                <a:ea typeface="Times New Roman"/>
                <a:cs typeface="B Nazanin"/>
              </a:rPr>
              <a:t>مشكلات تعادلي </a:t>
            </a:r>
            <a:r>
              <a:rPr lang="fa-IR" sz="2400" b="1" dirty="0">
                <a:solidFill>
                  <a:prstClr val="black"/>
                </a:solidFill>
                <a:latin typeface="Times New Roman"/>
                <a:ea typeface="Times New Roman"/>
                <a:cs typeface="B Nazanin"/>
              </a:rPr>
              <a:t>منجر گردد. </a:t>
            </a:r>
            <a:r>
              <a:rPr lang="fa-IR" sz="2800" b="1" dirty="0">
                <a:solidFill>
                  <a:prstClr val="black"/>
                </a:solidFill>
                <a:latin typeface="Times New Roman"/>
                <a:ea typeface="Times New Roman"/>
                <a:cs typeface="B Nazanin"/>
              </a:rPr>
              <a:t>واكس گوش فراوان و استفاده نكردن از سمعك فرد </a:t>
            </a:r>
            <a:r>
              <a:rPr lang="fa-IR" sz="2400" b="1" dirty="0">
                <a:solidFill>
                  <a:prstClr val="black"/>
                </a:solidFill>
                <a:latin typeface="Times New Roman"/>
                <a:ea typeface="Times New Roman"/>
                <a:cs typeface="B Nazanin"/>
              </a:rPr>
              <a:t>سالمند ممكن است قادر نباشند به طور واضح بشنوند و دستورالعمل هاي امنيتي را </a:t>
            </a:r>
            <a:r>
              <a:rPr lang="fa-IR" sz="2400" b="1" dirty="0">
                <a:solidFill>
                  <a:srgbClr val="7030A0"/>
                </a:solidFill>
                <a:latin typeface="Times New Roman"/>
                <a:ea typeface="Times New Roman"/>
                <a:cs typeface="B Nazanin"/>
              </a:rPr>
              <a:t>درك</a:t>
            </a:r>
            <a:r>
              <a:rPr lang="fa-IR" sz="2400" b="1" dirty="0">
                <a:solidFill>
                  <a:prstClr val="black"/>
                </a:solidFill>
                <a:latin typeface="Times New Roman"/>
                <a:ea typeface="Times New Roman"/>
                <a:cs typeface="B Nazanin"/>
              </a:rPr>
              <a:t> كنند، از قبيل درک آموزش لازم برای حفظ امنیت خود مانند چگونگی بلند شدن و نشستن</a:t>
            </a:r>
            <a:endParaRPr lang="en-US" sz="2400" b="1" dirty="0">
              <a:solidFill>
                <a:prstClr val="black"/>
              </a:solidFill>
              <a:latin typeface="Times New Roman"/>
              <a:ea typeface="Times New Roman"/>
              <a:cs typeface="B Nazanin"/>
            </a:endParaRPr>
          </a:p>
        </p:txBody>
      </p:sp>
    </p:spTree>
    <p:extLst>
      <p:ext uri="{BB962C8B-B14F-4D97-AF65-F5344CB8AC3E}">
        <p14:creationId xmlns:p14="http://schemas.microsoft.com/office/powerpoint/2010/main" val="32287161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3723730" y="71414"/>
            <a:ext cx="6836767" cy="1143000"/>
          </a:xfrm>
        </p:spPr>
        <p:style>
          <a:lnRef idx="1">
            <a:schemeClr val="dk1"/>
          </a:lnRef>
          <a:fillRef idx="2">
            <a:schemeClr val="dk1"/>
          </a:fillRef>
          <a:effectRef idx="1">
            <a:schemeClr val="dk1"/>
          </a:effectRef>
          <a:fontRef idx="minor">
            <a:schemeClr val="dk1"/>
          </a:fontRef>
        </p:style>
        <p:txBody>
          <a:bodyPr>
            <a:normAutofit/>
          </a:bodyPr>
          <a:lstStyle/>
          <a:p>
            <a:r>
              <a:rPr lang="fa-IR" sz="2400" b="1" dirty="0">
                <a:latin typeface="Times New Roman"/>
                <a:ea typeface="Times New Roman"/>
                <a:cs typeface="B Nazanin"/>
              </a:rPr>
              <a:t>عوامل موثر در خطر سقوط در افراد سالمند- عوامل خطر درونی</a:t>
            </a:r>
            <a:endParaRPr lang="en-US" sz="2400" dirty="0">
              <a:latin typeface="Franklin Gothic Book" pitchFamily="34" charset="0"/>
              <a:cs typeface="B Nazanin" pitchFamily="2" charset="-78"/>
            </a:endParaRPr>
          </a:p>
        </p:txBody>
      </p:sp>
      <p:sp>
        <p:nvSpPr>
          <p:cNvPr id="7" name="Content Placeholder 1"/>
          <p:cNvSpPr>
            <a:spLocks noGrp="1"/>
          </p:cNvSpPr>
          <p:nvPr>
            <p:ph idx="1"/>
          </p:nvPr>
        </p:nvSpPr>
        <p:spPr>
          <a:xfrm>
            <a:off x="2238348" y="2143117"/>
            <a:ext cx="7972452" cy="3864175"/>
          </a:xfrm>
        </p:spPr>
        <p:txBody>
          <a:bodyPr>
            <a:noAutofit/>
          </a:bodyPr>
          <a:lstStyle/>
          <a:p>
            <a:pPr algn="just" rtl="1">
              <a:lnSpc>
                <a:spcPct val="150000"/>
              </a:lnSpc>
            </a:pPr>
            <a:r>
              <a:rPr lang="fa-IR" sz="2400" b="1" dirty="0">
                <a:solidFill>
                  <a:schemeClr val="dk1"/>
                </a:solidFill>
                <a:latin typeface="Times New Roman"/>
                <a:ea typeface="Times New Roman"/>
                <a:cs typeface="B Nazanin"/>
              </a:rPr>
              <a:t> </a:t>
            </a:r>
            <a:endParaRPr lang="en-US" sz="2400" b="1" dirty="0">
              <a:solidFill>
                <a:schemeClr val="dk1"/>
              </a:solidFill>
              <a:latin typeface="Times New Roman"/>
              <a:ea typeface="Times New Roman"/>
              <a:cs typeface="B Nazanin"/>
            </a:endParaRPr>
          </a:p>
        </p:txBody>
      </p:sp>
      <p:pic>
        <p:nvPicPr>
          <p:cNvPr id="9" name="Picture 2" descr="http://gibbyandrylaw.com/wp-content/uploads/2011/02/elderly_fall.gif"/>
          <p:cNvPicPr>
            <a:picLocks noChangeAspect="1" noChangeArrowheads="1"/>
          </p:cNvPicPr>
          <p:nvPr/>
        </p:nvPicPr>
        <p:blipFill>
          <a:blip r:embed="rId3" cstate="print"/>
          <a:srcRect/>
          <a:stretch>
            <a:fillRect/>
          </a:stretch>
        </p:blipFill>
        <p:spPr bwMode="auto">
          <a:xfrm>
            <a:off x="1631505" y="44625"/>
            <a:ext cx="2092225" cy="1203027"/>
          </a:xfrm>
          <a:prstGeom prst="rect">
            <a:avLst/>
          </a:prstGeom>
          <a:noFill/>
          <a:ln w="9525">
            <a:noFill/>
            <a:miter lim="800000"/>
            <a:headEnd/>
            <a:tailEnd/>
          </a:ln>
        </p:spPr>
      </p:pic>
      <p:sp>
        <p:nvSpPr>
          <p:cNvPr id="5" name="Content Placeholder 2"/>
          <p:cNvSpPr txBox="1">
            <a:spLocks/>
          </p:cNvSpPr>
          <p:nvPr/>
        </p:nvSpPr>
        <p:spPr>
          <a:xfrm>
            <a:off x="1981200" y="1412777"/>
            <a:ext cx="8229600" cy="471338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endParaRPr lang="en-US" dirty="0">
              <a:solidFill>
                <a:prstClr val="black"/>
              </a:solidFill>
              <a:latin typeface="Calibri"/>
            </a:endParaRPr>
          </a:p>
        </p:txBody>
      </p:sp>
      <p:sp>
        <p:nvSpPr>
          <p:cNvPr id="4" name="Rectangle 3"/>
          <p:cNvSpPr/>
          <p:nvPr/>
        </p:nvSpPr>
        <p:spPr>
          <a:xfrm>
            <a:off x="1442906" y="1379539"/>
            <a:ext cx="9261446" cy="3970318"/>
          </a:xfrm>
          <a:prstGeom prst="rect">
            <a:avLst/>
          </a:prstGeom>
        </p:spPr>
        <p:txBody>
          <a:bodyPr wrap="square">
            <a:spAutoFit/>
          </a:bodyPr>
          <a:lstStyle/>
          <a:p>
            <a:pPr algn="just" rtl="1">
              <a:lnSpc>
                <a:spcPct val="150000"/>
              </a:lnSpc>
            </a:pPr>
            <a:r>
              <a:rPr lang="fa-IR" sz="2400" b="1" dirty="0">
                <a:solidFill>
                  <a:srgbClr val="FF0000"/>
                </a:solidFill>
                <a:latin typeface="Times New Roman"/>
                <a:ea typeface="Times New Roman"/>
                <a:cs typeface="B Nazanin"/>
              </a:rPr>
              <a:t>بي اختياري ادرار: </a:t>
            </a:r>
            <a:r>
              <a:rPr lang="fa-IR" sz="2400" dirty="0">
                <a:solidFill>
                  <a:prstClr val="black"/>
                </a:solidFill>
                <a:latin typeface="Times New Roman"/>
                <a:ea typeface="Times New Roman"/>
                <a:cs typeface="B Nazanin"/>
              </a:rPr>
              <a:t>عدم توانايي كنترل عملكرد </a:t>
            </a:r>
            <a:r>
              <a:rPr lang="fa-IR" sz="2400" dirty="0">
                <a:solidFill>
                  <a:srgbClr val="92D050"/>
                </a:solidFill>
                <a:latin typeface="Times New Roman"/>
                <a:ea typeface="Times New Roman"/>
                <a:cs typeface="B Nazanin"/>
              </a:rPr>
              <a:t>مثانه و ترس بی اختیاری ادراری </a:t>
            </a:r>
            <a:r>
              <a:rPr lang="fa-IR" sz="2400" dirty="0">
                <a:solidFill>
                  <a:prstClr val="black"/>
                </a:solidFill>
                <a:latin typeface="Times New Roman"/>
                <a:ea typeface="Times New Roman"/>
                <a:cs typeface="B Nazanin"/>
              </a:rPr>
              <a:t>منجر به حس فوريت در استفاده از دستشويي شود. اغلب سالمندان </a:t>
            </a:r>
            <a:r>
              <a:rPr lang="fa-IR" sz="2400" dirty="0">
                <a:solidFill>
                  <a:srgbClr val="7030A0"/>
                </a:solidFill>
                <a:latin typeface="Times New Roman"/>
                <a:ea typeface="Times New Roman"/>
                <a:cs typeface="B Nazanin"/>
              </a:rPr>
              <a:t>با عجله به سمت دستشويي</a:t>
            </a:r>
            <a:r>
              <a:rPr lang="fa-IR" sz="2400" dirty="0">
                <a:solidFill>
                  <a:prstClr val="black"/>
                </a:solidFill>
                <a:latin typeface="Times New Roman"/>
                <a:ea typeface="Times New Roman"/>
                <a:cs typeface="B Nazanin"/>
              </a:rPr>
              <a:t> مي روند، كه در این شرایط ایمنی کاهش یافته و در نتيجه به احتمال زياد دچار سقوط مي شوند.</a:t>
            </a:r>
          </a:p>
          <a:p>
            <a:pPr algn="just" rtl="1">
              <a:lnSpc>
                <a:spcPct val="150000"/>
              </a:lnSpc>
            </a:pPr>
            <a:r>
              <a:rPr lang="fa-IR" sz="2400" b="1" dirty="0">
                <a:solidFill>
                  <a:srgbClr val="7030A0"/>
                </a:solidFill>
                <a:latin typeface="Times New Roman"/>
                <a:ea typeface="Times New Roman"/>
                <a:cs typeface="B Nazanin"/>
              </a:rPr>
              <a:t>بلند شدن از خواب </a:t>
            </a:r>
            <a:r>
              <a:rPr lang="fa-IR" sz="2400" dirty="0">
                <a:solidFill>
                  <a:prstClr val="black"/>
                </a:solidFill>
                <a:latin typeface="Times New Roman"/>
                <a:ea typeface="Times New Roman"/>
                <a:cs typeface="B Nazanin"/>
              </a:rPr>
              <a:t>در طول شب جهت استفاده از دستشويي، ممكن است به </a:t>
            </a:r>
            <a:r>
              <a:rPr lang="fa-IR" sz="2400" b="1" dirty="0">
                <a:solidFill>
                  <a:srgbClr val="7030A0"/>
                </a:solidFill>
                <a:latin typeface="Times New Roman"/>
                <a:ea typeface="Times New Roman"/>
                <a:cs typeface="B Nazanin"/>
              </a:rPr>
              <a:t>خاطر خواب آلودگي و روشنايي كم</a:t>
            </a:r>
            <a:r>
              <a:rPr lang="fa-IR" sz="2400" dirty="0">
                <a:solidFill>
                  <a:prstClr val="black"/>
                </a:solidFill>
                <a:latin typeface="Times New Roman"/>
                <a:ea typeface="Times New Roman"/>
                <a:cs typeface="B Nazanin"/>
              </a:rPr>
              <a:t>، منجر به سقوط شود. </a:t>
            </a:r>
          </a:p>
          <a:p>
            <a:pPr algn="just" rtl="1">
              <a:lnSpc>
                <a:spcPct val="150000"/>
              </a:lnSpc>
            </a:pPr>
            <a:r>
              <a:rPr lang="fa-IR" sz="2400" dirty="0">
                <a:solidFill>
                  <a:prstClr val="black"/>
                </a:solidFill>
                <a:latin typeface="Times New Roman"/>
                <a:ea typeface="Times New Roman"/>
                <a:cs typeface="B Nazanin"/>
              </a:rPr>
              <a:t>بعضي سالمندان ممكن است تا وقتي خود را به دستشويي برسانند، نتوانند ادرار خود را نگهدارند و احتمال دارد </a:t>
            </a:r>
            <a:r>
              <a:rPr lang="fa-IR" sz="2400" b="1" dirty="0">
                <a:solidFill>
                  <a:srgbClr val="7030A0"/>
                </a:solidFill>
                <a:latin typeface="Times New Roman"/>
                <a:ea typeface="Times New Roman"/>
                <a:cs typeface="B Nazanin"/>
              </a:rPr>
              <a:t>روي ادرار ریخته شده ی خود، در روی زمین سُر </a:t>
            </a:r>
            <a:r>
              <a:rPr lang="fa-IR" sz="2400" dirty="0">
                <a:solidFill>
                  <a:prstClr val="black"/>
                </a:solidFill>
                <a:latin typeface="Times New Roman"/>
                <a:ea typeface="Times New Roman"/>
                <a:cs typeface="B Nazanin"/>
              </a:rPr>
              <a:t>بخورند.</a:t>
            </a:r>
            <a:endParaRPr lang="en-US" sz="2400" dirty="0">
              <a:solidFill>
                <a:prstClr val="black"/>
              </a:solidFill>
              <a:latin typeface="Times New Roman"/>
              <a:ea typeface="Times New Roman"/>
              <a:cs typeface="B Nazanin"/>
            </a:endParaRPr>
          </a:p>
        </p:txBody>
      </p:sp>
    </p:spTree>
    <p:extLst>
      <p:ext uri="{BB962C8B-B14F-4D97-AF65-F5344CB8AC3E}">
        <p14:creationId xmlns:p14="http://schemas.microsoft.com/office/powerpoint/2010/main" val="12389431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3723730" y="71414"/>
            <a:ext cx="6836767" cy="1143000"/>
          </a:xfrm>
        </p:spPr>
        <p:style>
          <a:lnRef idx="1">
            <a:schemeClr val="dk1"/>
          </a:lnRef>
          <a:fillRef idx="2">
            <a:schemeClr val="dk1"/>
          </a:fillRef>
          <a:effectRef idx="1">
            <a:schemeClr val="dk1"/>
          </a:effectRef>
          <a:fontRef idx="minor">
            <a:schemeClr val="dk1"/>
          </a:fontRef>
        </p:style>
        <p:txBody>
          <a:bodyPr>
            <a:normAutofit/>
          </a:bodyPr>
          <a:lstStyle/>
          <a:p>
            <a:r>
              <a:rPr lang="fa-IR" sz="2400" b="1" dirty="0">
                <a:latin typeface="Times New Roman"/>
                <a:ea typeface="Times New Roman"/>
                <a:cs typeface="B Nazanin"/>
              </a:rPr>
              <a:t>عوامل موثر در خطر سقوط در افراد سالمند- عوامل خطر درونی</a:t>
            </a:r>
            <a:endParaRPr lang="en-US" sz="2400" dirty="0">
              <a:latin typeface="Franklin Gothic Book" pitchFamily="34" charset="0"/>
              <a:cs typeface="B Nazanin" pitchFamily="2" charset="-78"/>
            </a:endParaRPr>
          </a:p>
        </p:txBody>
      </p:sp>
      <p:sp>
        <p:nvSpPr>
          <p:cNvPr id="7" name="Content Placeholder 1"/>
          <p:cNvSpPr>
            <a:spLocks noGrp="1"/>
          </p:cNvSpPr>
          <p:nvPr>
            <p:ph idx="1"/>
          </p:nvPr>
        </p:nvSpPr>
        <p:spPr>
          <a:xfrm>
            <a:off x="1631504" y="1700808"/>
            <a:ext cx="9036496" cy="4752528"/>
          </a:xfrm>
        </p:spPr>
        <p:txBody>
          <a:bodyPr>
            <a:noAutofit/>
          </a:bodyPr>
          <a:lstStyle/>
          <a:p>
            <a:pPr algn="just" rtl="1">
              <a:lnSpc>
                <a:spcPct val="150000"/>
              </a:lnSpc>
            </a:pPr>
            <a:r>
              <a:rPr lang="fa-IR" sz="2400" b="1" dirty="0">
                <a:solidFill>
                  <a:schemeClr val="dk1"/>
                </a:solidFill>
                <a:latin typeface="Times New Roman"/>
                <a:ea typeface="Times New Roman"/>
                <a:cs typeface="B Nazanin"/>
              </a:rPr>
              <a:t> </a:t>
            </a:r>
            <a:endParaRPr lang="en-US" sz="2400" b="1" dirty="0">
              <a:solidFill>
                <a:schemeClr val="dk1"/>
              </a:solidFill>
              <a:latin typeface="Times New Roman"/>
              <a:ea typeface="Times New Roman"/>
              <a:cs typeface="B Nazanin"/>
            </a:endParaRPr>
          </a:p>
        </p:txBody>
      </p:sp>
      <p:pic>
        <p:nvPicPr>
          <p:cNvPr id="9" name="Picture 2" descr="http://gibbyandrylaw.com/wp-content/uploads/2011/02/elderly_fall.gif"/>
          <p:cNvPicPr>
            <a:picLocks noChangeAspect="1" noChangeArrowheads="1"/>
          </p:cNvPicPr>
          <p:nvPr/>
        </p:nvPicPr>
        <p:blipFill>
          <a:blip r:embed="rId3" cstate="print"/>
          <a:srcRect/>
          <a:stretch>
            <a:fillRect/>
          </a:stretch>
        </p:blipFill>
        <p:spPr bwMode="auto">
          <a:xfrm>
            <a:off x="1631505" y="44625"/>
            <a:ext cx="2092225" cy="1203027"/>
          </a:xfrm>
          <a:prstGeom prst="rect">
            <a:avLst/>
          </a:prstGeom>
          <a:noFill/>
          <a:ln w="9525">
            <a:noFill/>
            <a:miter lim="800000"/>
            <a:headEnd/>
            <a:tailEnd/>
          </a:ln>
        </p:spPr>
      </p:pic>
      <p:sp>
        <p:nvSpPr>
          <p:cNvPr id="5" name="Content Placeholder 2"/>
          <p:cNvSpPr txBox="1">
            <a:spLocks/>
          </p:cNvSpPr>
          <p:nvPr/>
        </p:nvSpPr>
        <p:spPr>
          <a:xfrm>
            <a:off x="1981200" y="1412777"/>
            <a:ext cx="8229600" cy="471338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endParaRPr lang="en-US" dirty="0">
              <a:solidFill>
                <a:prstClr val="black"/>
              </a:solidFill>
              <a:latin typeface="Calibri"/>
            </a:endParaRPr>
          </a:p>
        </p:txBody>
      </p:sp>
      <p:sp>
        <p:nvSpPr>
          <p:cNvPr id="4" name="Rectangle 3"/>
          <p:cNvSpPr/>
          <p:nvPr/>
        </p:nvSpPr>
        <p:spPr>
          <a:xfrm>
            <a:off x="1524000" y="1700809"/>
            <a:ext cx="9144000" cy="4524315"/>
          </a:xfrm>
          <a:prstGeom prst="rect">
            <a:avLst/>
          </a:prstGeom>
        </p:spPr>
        <p:txBody>
          <a:bodyPr wrap="square">
            <a:spAutoFit/>
          </a:bodyPr>
          <a:lstStyle/>
          <a:p>
            <a:pPr algn="just" rtl="1">
              <a:lnSpc>
                <a:spcPct val="150000"/>
              </a:lnSpc>
            </a:pPr>
            <a:r>
              <a:rPr lang="fa-IR" sz="2400" b="1" dirty="0">
                <a:solidFill>
                  <a:srgbClr val="FF0000"/>
                </a:solidFill>
                <a:latin typeface="Times New Roman"/>
                <a:ea typeface="Times New Roman"/>
                <a:cs typeface="B Nazanin"/>
              </a:rPr>
              <a:t>تحلیل قدرت عضلانی دست ها و پاها: </a:t>
            </a:r>
            <a:r>
              <a:rPr lang="fa-IR" sz="2400" dirty="0">
                <a:solidFill>
                  <a:prstClr val="black"/>
                </a:solidFill>
                <a:latin typeface="Times New Roman"/>
                <a:ea typeface="Times New Roman"/>
                <a:cs typeface="B Nazanin"/>
              </a:rPr>
              <a:t>بيماري هايي همچون </a:t>
            </a:r>
            <a:r>
              <a:rPr lang="fa-IR" sz="2400" b="1" dirty="0">
                <a:solidFill>
                  <a:prstClr val="black"/>
                </a:solidFill>
                <a:latin typeface="Times New Roman"/>
                <a:ea typeface="Times New Roman"/>
                <a:cs typeface="B Nazanin"/>
              </a:rPr>
              <a:t>آرتريت، ديابت و سكته </a:t>
            </a:r>
            <a:r>
              <a:rPr lang="fa-IR" sz="2400" dirty="0">
                <a:solidFill>
                  <a:prstClr val="black"/>
                </a:solidFill>
                <a:latin typeface="Times New Roman"/>
                <a:ea typeface="Times New Roman"/>
                <a:cs typeface="B Nazanin"/>
              </a:rPr>
              <a:t>مي توانند قدرت عضلاني در دست ها و پاها را تغيير دهند، در نتيجه استفاده از قدرت دست ها و پاها به </a:t>
            </a:r>
            <a:r>
              <a:rPr lang="fa-IR" sz="2400" dirty="0">
                <a:solidFill>
                  <a:srgbClr val="7030A0"/>
                </a:solidFill>
                <a:latin typeface="Times New Roman"/>
                <a:ea typeface="Times New Roman"/>
                <a:cs typeface="B Nazanin"/>
              </a:rPr>
              <a:t>هنگام بيرون آمدن از تخت و يا بلند شدن از روي صندلي يا رفتن به دستشويي</a:t>
            </a:r>
            <a:r>
              <a:rPr lang="fa-IR" sz="2400" dirty="0">
                <a:solidFill>
                  <a:prstClr val="black"/>
                </a:solidFill>
                <a:latin typeface="Times New Roman"/>
                <a:ea typeface="Times New Roman"/>
                <a:cs typeface="B Nazanin"/>
              </a:rPr>
              <a:t>، بسيار سخت تر مي گردد. كه مي تواند به راحتي باعث از دست رفتن تعادل و </a:t>
            </a:r>
            <a:r>
              <a:rPr lang="fa-IR" sz="2400" b="1" dirty="0">
                <a:solidFill>
                  <a:prstClr val="black"/>
                </a:solidFill>
                <a:latin typeface="Times New Roman"/>
                <a:ea typeface="Times New Roman"/>
                <a:cs typeface="B Nazanin"/>
              </a:rPr>
              <a:t>افزايش خطر سقوط </a:t>
            </a:r>
            <a:r>
              <a:rPr lang="fa-IR" sz="2400" dirty="0">
                <a:solidFill>
                  <a:prstClr val="black"/>
                </a:solidFill>
                <a:latin typeface="Times New Roman"/>
                <a:ea typeface="Times New Roman"/>
                <a:cs typeface="B Nazanin"/>
              </a:rPr>
              <a:t>شود.</a:t>
            </a:r>
          </a:p>
          <a:p>
            <a:pPr algn="just" rtl="1">
              <a:lnSpc>
                <a:spcPct val="150000"/>
              </a:lnSpc>
            </a:pPr>
            <a:endParaRPr lang="en-US" sz="2400" dirty="0">
              <a:solidFill>
                <a:prstClr val="black"/>
              </a:solidFill>
              <a:latin typeface="Times New Roman"/>
              <a:ea typeface="Times New Roman"/>
              <a:cs typeface="B Nazanin"/>
            </a:endParaRPr>
          </a:p>
          <a:p>
            <a:pPr algn="just" rtl="1">
              <a:lnSpc>
                <a:spcPct val="150000"/>
              </a:lnSpc>
            </a:pPr>
            <a:r>
              <a:rPr lang="fa-IR" sz="2400" b="1" dirty="0">
                <a:solidFill>
                  <a:srgbClr val="FF0000"/>
                </a:solidFill>
                <a:latin typeface="Times New Roman"/>
                <a:ea typeface="Times New Roman"/>
                <a:cs typeface="B Nazanin"/>
              </a:rPr>
              <a:t> مشكلات تعادل و راه رفتن: </a:t>
            </a:r>
            <a:r>
              <a:rPr lang="fa-IR" sz="2400" dirty="0">
                <a:solidFill>
                  <a:prstClr val="black"/>
                </a:solidFill>
                <a:latin typeface="Times New Roman"/>
                <a:ea typeface="Times New Roman"/>
                <a:cs typeface="B Nazanin"/>
              </a:rPr>
              <a:t>اختلالاتی همچون سکته، آرتریت، دیابت، بیماری پارکینسون ممکن است بر توانایی عضلانی سالمندان و زمان واکنش آنان تأثیر بگذارد. در نتیجه راه رفتن مشکل تر شده و کنترل تعادل و هماهنگی تحت تأثیر قرار می گیرد</a:t>
            </a:r>
            <a:r>
              <a:rPr lang="fa-IR" sz="2400" dirty="0">
                <a:solidFill>
                  <a:prstClr val="black"/>
                </a:solidFill>
                <a:latin typeface="Calibri"/>
                <a:cs typeface="Arial" panose="020B0604020202020204" pitchFamily="34" charset="0"/>
              </a:rPr>
              <a:t>.</a:t>
            </a:r>
            <a:endParaRPr lang="en-US" sz="2400" dirty="0">
              <a:solidFill>
                <a:prstClr val="black"/>
              </a:solidFill>
              <a:latin typeface="Calibri"/>
            </a:endParaRPr>
          </a:p>
        </p:txBody>
      </p:sp>
    </p:spTree>
    <p:extLst>
      <p:ext uri="{BB962C8B-B14F-4D97-AF65-F5344CB8AC3E}">
        <p14:creationId xmlns:p14="http://schemas.microsoft.com/office/powerpoint/2010/main" val="19823733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3723730" y="71414"/>
            <a:ext cx="6836767" cy="1143000"/>
          </a:xfrm>
        </p:spPr>
        <p:style>
          <a:lnRef idx="1">
            <a:schemeClr val="dk1"/>
          </a:lnRef>
          <a:fillRef idx="2">
            <a:schemeClr val="dk1"/>
          </a:fillRef>
          <a:effectRef idx="1">
            <a:schemeClr val="dk1"/>
          </a:effectRef>
          <a:fontRef idx="minor">
            <a:schemeClr val="dk1"/>
          </a:fontRef>
        </p:style>
        <p:txBody>
          <a:bodyPr>
            <a:normAutofit/>
          </a:bodyPr>
          <a:lstStyle/>
          <a:p>
            <a:r>
              <a:rPr lang="fa-IR" sz="2400" b="1" dirty="0">
                <a:latin typeface="Times New Roman"/>
                <a:ea typeface="Times New Roman"/>
                <a:cs typeface="B Nazanin"/>
              </a:rPr>
              <a:t>عوامل موثر در خطر سقوط در افراد سالمند- عوامل خطر درونی</a:t>
            </a:r>
            <a:endParaRPr lang="en-US" sz="2400" dirty="0">
              <a:latin typeface="Franklin Gothic Book" pitchFamily="34" charset="0"/>
              <a:cs typeface="B Nazanin" pitchFamily="2" charset="-78"/>
            </a:endParaRPr>
          </a:p>
        </p:txBody>
      </p:sp>
      <p:sp>
        <p:nvSpPr>
          <p:cNvPr id="7" name="Content Placeholder 1"/>
          <p:cNvSpPr>
            <a:spLocks noGrp="1"/>
          </p:cNvSpPr>
          <p:nvPr>
            <p:ph idx="1"/>
          </p:nvPr>
        </p:nvSpPr>
        <p:spPr>
          <a:xfrm>
            <a:off x="2238348" y="2143117"/>
            <a:ext cx="7972452" cy="3864175"/>
          </a:xfrm>
        </p:spPr>
        <p:txBody>
          <a:bodyPr>
            <a:noAutofit/>
          </a:bodyPr>
          <a:lstStyle/>
          <a:p>
            <a:pPr algn="just" rtl="1">
              <a:lnSpc>
                <a:spcPct val="150000"/>
              </a:lnSpc>
            </a:pPr>
            <a:r>
              <a:rPr lang="fa-IR" sz="2400" b="1" dirty="0">
                <a:solidFill>
                  <a:schemeClr val="dk1"/>
                </a:solidFill>
                <a:latin typeface="Times New Roman"/>
                <a:ea typeface="Times New Roman"/>
                <a:cs typeface="B Nazanin"/>
              </a:rPr>
              <a:t> </a:t>
            </a:r>
            <a:endParaRPr lang="en-US" sz="2400" b="1" dirty="0">
              <a:solidFill>
                <a:schemeClr val="dk1"/>
              </a:solidFill>
              <a:latin typeface="Times New Roman"/>
              <a:ea typeface="Times New Roman"/>
              <a:cs typeface="B Nazanin"/>
            </a:endParaRPr>
          </a:p>
        </p:txBody>
      </p:sp>
      <p:pic>
        <p:nvPicPr>
          <p:cNvPr id="9" name="Picture 2" descr="http://gibbyandrylaw.com/wp-content/uploads/2011/02/elderly_fall.gif"/>
          <p:cNvPicPr>
            <a:picLocks noChangeAspect="1" noChangeArrowheads="1"/>
          </p:cNvPicPr>
          <p:nvPr/>
        </p:nvPicPr>
        <p:blipFill>
          <a:blip r:embed="rId3" cstate="print"/>
          <a:srcRect/>
          <a:stretch>
            <a:fillRect/>
          </a:stretch>
        </p:blipFill>
        <p:spPr bwMode="auto">
          <a:xfrm>
            <a:off x="1631505" y="44625"/>
            <a:ext cx="2092225" cy="1203027"/>
          </a:xfrm>
          <a:prstGeom prst="rect">
            <a:avLst/>
          </a:prstGeom>
          <a:noFill/>
          <a:ln w="9525">
            <a:noFill/>
            <a:miter lim="800000"/>
            <a:headEnd/>
            <a:tailEnd/>
          </a:ln>
        </p:spPr>
      </p:pic>
      <p:sp>
        <p:nvSpPr>
          <p:cNvPr id="4" name="Rectangle 3"/>
          <p:cNvSpPr/>
          <p:nvPr/>
        </p:nvSpPr>
        <p:spPr>
          <a:xfrm>
            <a:off x="1524000" y="1447032"/>
            <a:ext cx="9144000" cy="5078313"/>
          </a:xfrm>
          <a:prstGeom prst="rect">
            <a:avLst/>
          </a:prstGeom>
        </p:spPr>
        <p:txBody>
          <a:bodyPr wrap="square">
            <a:spAutoFit/>
          </a:bodyPr>
          <a:lstStyle/>
          <a:p>
            <a:pPr algn="just" rtl="1">
              <a:lnSpc>
                <a:spcPct val="150000"/>
              </a:lnSpc>
            </a:pPr>
            <a:r>
              <a:rPr lang="fa-IR" sz="2400" b="1" dirty="0">
                <a:solidFill>
                  <a:srgbClr val="FF0000"/>
                </a:solidFill>
                <a:latin typeface="Times New Roman"/>
                <a:ea typeface="Times New Roman"/>
                <a:cs typeface="B Nazanin"/>
              </a:rPr>
              <a:t>استفاده از داروها: </a:t>
            </a:r>
            <a:r>
              <a:rPr lang="fa-IR" sz="2400" dirty="0">
                <a:solidFill>
                  <a:prstClr val="black"/>
                </a:solidFill>
                <a:latin typeface="Times New Roman"/>
                <a:ea typeface="Times New Roman"/>
                <a:cs typeface="B Nazanin"/>
              </a:rPr>
              <a:t>سالمندان ممکن است از یکسری بیماری ها رنج ببرند که نیاز به مصرف </a:t>
            </a:r>
            <a:r>
              <a:rPr lang="fa-IR" sz="2400" b="1" dirty="0">
                <a:solidFill>
                  <a:srgbClr val="7030A0"/>
                </a:solidFill>
                <a:latin typeface="Times New Roman"/>
                <a:ea typeface="Times New Roman"/>
                <a:cs typeface="B Nazanin"/>
              </a:rPr>
              <a:t>چندین دارو </a:t>
            </a:r>
            <a:r>
              <a:rPr lang="fa-IR" sz="2400" dirty="0">
                <a:solidFill>
                  <a:prstClr val="black"/>
                </a:solidFill>
                <a:latin typeface="Times New Roman"/>
                <a:ea typeface="Times New Roman"/>
                <a:cs typeface="B Nazanin"/>
              </a:rPr>
              <a:t>داشته باشند. مصرف دارو های زیاد یا تلفیق و ترکیب غلط دارویی می‌تواند بر </a:t>
            </a:r>
            <a:r>
              <a:rPr lang="fa-IR" sz="2400" dirty="0">
                <a:solidFill>
                  <a:srgbClr val="7030A0"/>
                </a:solidFill>
                <a:latin typeface="Times New Roman"/>
                <a:ea typeface="Times New Roman"/>
                <a:cs typeface="B Nazanin"/>
              </a:rPr>
              <a:t>قضاوت، هماهنگی و تعادل سالمندان </a:t>
            </a:r>
            <a:r>
              <a:rPr lang="fa-IR" sz="2400" dirty="0">
                <a:solidFill>
                  <a:prstClr val="black"/>
                </a:solidFill>
                <a:latin typeface="Times New Roman"/>
                <a:ea typeface="Times New Roman"/>
                <a:cs typeface="B Nazanin"/>
              </a:rPr>
              <a:t>تأثیر گذار باشد. </a:t>
            </a:r>
          </a:p>
          <a:p>
            <a:pPr algn="just" rtl="1">
              <a:lnSpc>
                <a:spcPct val="150000"/>
              </a:lnSpc>
            </a:pPr>
            <a:r>
              <a:rPr lang="fa-IR" sz="2400" dirty="0">
                <a:solidFill>
                  <a:srgbClr val="7030A0"/>
                </a:solidFill>
                <a:latin typeface="Times New Roman"/>
                <a:ea typeface="Times New Roman"/>
                <a:cs typeface="B Nazanin"/>
              </a:rPr>
              <a:t>عوارض جانبی معمول داروها </a:t>
            </a:r>
            <a:r>
              <a:rPr lang="fa-IR" sz="2400" dirty="0">
                <a:solidFill>
                  <a:prstClr val="black"/>
                </a:solidFill>
                <a:latin typeface="Times New Roman"/>
                <a:ea typeface="Times New Roman"/>
                <a:cs typeface="B Nazanin"/>
              </a:rPr>
              <a:t>که خطر سقوط را افزایش می‌دهند عبارتند از: سرگیجه، گیجی، حیرانی، خستگی مفرط و خواب آلودگی. </a:t>
            </a:r>
          </a:p>
          <a:p>
            <a:pPr algn="just" rtl="1">
              <a:lnSpc>
                <a:spcPct val="150000"/>
              </a:lnSpc>
              <a:spcAft>
                <a:spcPts val="1000"/>
              </a:spcAft>
              <a:buFont typeface="Times New Roman"/>
              <a:buChar char="-"/>
            </a:pPr>
            <a:r>
              <a:rPr lang="fa-IR" sz="2400" dirty="0">
                <a:solidFill>
                  <a:srgbClr val="7030A0"/>
                </a:solidFill>
                <a:latin typeface="Times New Roman"/>
                <a:ea typeface="Times New Roman"/>
                <a:cs typeface="B Nazanin"/>
              </a:rPr>
              <a:t>دارو هایی که خطر سقوط </a:t>
            </a:r>
            <a:r>
              <a:rPr lang="fa-IR" sz="2400" dirty="0">
                <a:solidFill>
                  <a:prstClr val="black"/>
                </a:solidFill>
                <a:latin typeface="Times New Roman"/>
                <a:ea typeface="Times New Roman"/>
                <a:cs typeface="B Nazanin"/>
              </a:rPr>
              <a:t>را افزایش می دهند عبارتند از: دارو های فشار خون، داروهای قلبی، قرص های مدر، آرام بخش ها و ضد افسردگی. سالمندان مصرف کننده ترکیبی از این داروها خطر سقوط بالایی دارند. </a:t>
            </a:r>
            <a:r>
              <a:rPr lang="fa-IR" sz="2400" dirty="0">
                <a:solidFill>
                  <a:srgbClr val="7030A0"/>
                </a:solidFill>
                <a:latin typeface="Times New Roman"/>
                <a:ea typeface="Times New Roman"/>
                <a:cs typeface="B Nazanin"/>
              </a:rPr>
              <a:t>به عنوان مثال مصرف داروهایی مانند:</a:t>
            </a:r>
            <a:r>
              <a:rPr lang="fa-IR" sz="2400" dirty="0">
                <a:solidFill>
                  <a:prstClr val="black"/>
                </a:solidFill>
                <a:latin typeface="Times New Roman"/>
                <a:ea typeface="Times New Roman"/>
                <a:cs typeface="B Nazanin"/>
              </a:rPr>
              <a:t>آنتی</a:t>
            </a:r>
            <a:r>
              <a:rPr lang="fa-IR" sz="2400" dirty="0">
                <a:solidFill>
                  <a:srgbClr val="7030A0"/>
                </a:solidFill>
                <a:latin typeface="Times New Roman"/>
                <a:ea typeface="Times New Roman"/>
                <a:cs typeface="B Nazanin"/>
              </a:rPr>
              <a:t> </a:t>
            </a:r>
            <a:r>
              <a:rPr lang="fa-IR" sz="2400" dirty="0">
                <a:solidFill>
                  <a:prstClr val="black"/>
                </a:solidFill>
                <a:latin typeface="Times New Roman"/>
                <a:ea typeface="Times New Roman"/>
                <a:cs typeface="B Nazanin"/>
              </a:rPr>
              <a:t>آریتمی ها،آنتی کولینزژیک ها، ضد تشنج ها، دیورتیک ها، بنزودپازپین ها و سایر خواب آورها، آنتی سایکوتیک ها، ضدافسردگی ها</a:t>
            </a:r>
            <a:endParaRPr lang="en-US" sz="2400" b="1" dirty="0">
              <a:solidFill>
                <a:prstClr val="black"/>
              </a:solidFill>
              <a:latin typeface="Times New Roman"/>
              <a:ea typeface="Times New Roman"/>
              <a:cs typeface="B Nazanin"/>
            </a:endParaRPr>
          </a:p>
        </p:txBody>
      </p:sp>
    </p:spTree>
    <p:extLst>
      <p:ext uri="{BB962C8B-B14F-4D97-AF65-F5344CB8AC3E}">
        <p14:creationId xmlns:p14="http://schemas.microsoft.com/office/powerpoint/2010/main" val="1462413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
          <p:cNvSpPr>
            <a:spLocks noGrp="1"/>
          </p:cNvSpPr>
          <p:nvPr>
            <p:ph idx="1"/>
          </p:nvPr>
        </p:nvSpPr>
        <p:spPr>
          <a:xfrm>
            <a:off x="2238348" y="2143117"/>
            <a:ext cx="7972452" cy="3864175"/>
          </a:xfrm>
        </p:spPr>
        <p:txBody>
          <a:bodyPr>
            <a:noAutofit/>
          </a:bodyPr>
          <a:lstStyle/>
          <a:p>
            <a:pPr algn="just" rtl="1">
              <a:lnSpc>
                <a:spcPct val="150000"/>
              </a:lnSpc>
            </a:pPr>
            <a:r>
              <a:rPr lang="fa-IR" sz="2000" b="1" dirty="0">
                <a:solidFill>
                  <a:schemeClr val="tx2"/>
                </a:solidFill>
                <a:effectLst>
                  <a:outerShdw blurRad="31750" dist="25400" dir="5400000" algn="tl" rotWithShape="0">
                    <a:srgbClr val="000000">
                      <a:alpha val="25000"/>
                    </a:srgbClr>
                  </a:outerShdw>
                </a:effectLst>
                <a:latin typeface="+mj-lt"/>
                <a:ea typeface="+mj-ea"/>
                <a:cs typeface="B Nazanin" pitchFamily="2" charset="-78"/>
              </a:rPr>
              <a:t> </a:t>
            </a:r>
            <a:endParaRPr lang="en-US" sz="2000" b="1" dirty="0">
              <a:solidFill>
                <a:schemeClr val="tx2"/>
              </a:solidFill>
              <a:effectLst>
                <a:outerShdw blurRad="31750" dist="25400" dir="5400000" algn="tl" rotWithShape="0">
                  <a:srgbClr val="000000">
                    <a:alpha val="25000"/>
                  </a:srgbClr>
                </a:outerShdw>
              </a:effectLst>
              <a:latin typeface="+mj-lt"/>
              <a:ea typeface="+mj-ea"/>
              <a:cs typeface="B Nazanin" pitchFamily="2" charset="-78"/>
            </a:endParaRPr>
          </a:p>
        </p:txBody>
      </p:sp>
      <p:pic>
        <p:nvPicPr>
          <p:cNvPr id="9" name="Picture 2" descr="http://gibbyandrylaw.com/wp-content/uploads/2011/02/elderly_fall.gif"/>
          <p:cNvPicPr>
            <a:picLocks noChangeAspect="1" noChangeArrowheads="1"/>
          </p:cNvPicPr>
          <p:nvPr/>
        </p:nvPicPr>
        <p:blipFill>
          <a:blip r:embed="rId3" cstate="print"/>
          <a:srcRect/>
          <a:stretch>
            <a:fillRect/>
          </a:stretch>
        </p:blipFill>
        <p:spPr bwMode="auto">
          <a:xfrm>
            <a:off x="1631505" y="44625"/>
            <a:ext cx="2092225" cy="1203027"/>
          </a:xfrm>
          <a:prstGeom prst="rect">
            <a:avLst/>
          </a:prstGeom>
          <a:noFill/>
          <a:ln w="9525">
            <a:noFill/>
            <a:miter lim="800000"/>
            <a:headEnd/>
            <a:tailEnd/>
          </a:ln>
        </p:spPr>
      </p:pic>
      <p:sp>
        <p:nvSpPr>
          <p:cNvPr id="5" name="Content Placeholder 2"/>
          <p:cNvSpPr txBox="1">
            <a:spLocks/>
          </p:cNvSpPr>
          <p:nvPr/>
        </p:nvSpPr>
        <p:spPr>
          <a:xfrm>
            <a:off x="1981200" y="1392538"/>
            <a:ext cx="8229600" cy="471338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sz="3000" b="1" dirty="0">
                <a:solidFill>
                  <a:prstClr val="black"/>
                </a:solidFill>
                <a:latin typeface="Calibri"/>
                <a:cs typeface="B Nazanin"/>
              </a:rPr>
              <a:t>همچنین سایر شرایط دیگر مانند:</a:t>
            </a:r>
          </a:p>
          <a:p>
            <a:pPr marL="0" indent="0" algn="just" rtl="1">
              <a:lnSpc>
                <a:spcPct val="150000"/>
              </a:lnSpc>
              <a:buNone/>
            </a:pPr>
            <a:r>
              <a:rPr lang="fa-IR" b="1" dirty="0">
                <a:solidFill>
                  <a:prstClr val="black"/>
                </a:solidFill>
                <a:latin typeface="Calibri"/>
                <a:cs typeface="B Nazanin"/>
              </a:rPr>
              <a:t>-</a:t>
            </a:r>
            <a:r>
              <a:rPr lang="fa-IR" sz="2800" dirty="0">
                <a:solidFill>
                  <a:srgbClr val="7030A0"/>
                </a:solidFill>
                <a:latin typeface="Calibri"/>
                <a:cs typeface="B Nazanin"/>
              </a:rPr>
              <a:t>فشارخون پایین</a:t>
            </a:r>
          </a:p>
          <a:p>
            <a:pPr marL="0" indent="0" algn="just" rtl="1">
              <a:lnSpc>
                <a:spcPct val="150000"/>
              </a:lnSpc>
              <a:buNone/>
            </a:pPr>
            <a:r>
              <a:rPr lang="fa-IR" sz="2800" dirty="0">
                <a:solidFill>
                  <a:srgbClr val="7030A0"/>
                </a:solidFill>
                <a:latin typeface="Calibri"/>
                <a:cs typeface="B Nazanin"/>
              </a:rPr>
              <a:t>-تغییر در الگوی خواب</a:t>
            </a:r>
          </a:p>
          <a:p>
            <a:pPr marL="0" indent="0" algn="just" rtl="1">
              <a:lnSpc>
                <a:spcPct val="150000"/>
              </a:lnSpc>
              <a:buNone/>
            </a:pPr>
            <a:r>
              <a:rPr lang="fa-IR" sz="2800">
                <a:solidFill>
                  <a:srgbClr val="7030A0"/>
                </a:solidFill>
                <a:latin typeface="Calibri"/>
                <a:cs typeface="B Nazanin"/>
              </a:rPr>
              <a:t>--</a:t>
            </a:r>
            <a:r>
              <a:rPr lang="fa-IR" sz="2800" dirty="0">
                <a:solidFill>
                  <a:srgbClr val="7030A0"/>
                </a:solidFill>
                <a:latin typeface="Calibri"/>
                <a:cs typeface="B Nazanin"/>
              </a:rPr>
              <a:t>افسردگی و اضطراب</a:t>
            </a:r>
          </a:p>
          <a:p>
            <a:pPr marL="0" indent="0" algn="just" rtl="1">
              <a:lnSpc>
                <a:spcPct val="150000"/>
              </a:lnSpc>
              <a:buNone/>
            </a:pPr>
            <a:r>
              <a:rPr lang="fa-IR" sz="2800" dirty="0">
                <a:solidFill>
                  <a:srgbClr val="7030A0"/>
                </a:solidFill>
                <a:latin typeface="Calibri"/>
                <a:cs typeface="B Nazanin"/>
              </a:rPr>
              <a:t>-عدم فعالیت</a:t>
            </a:r>
          </a:p>
          <a:p>
            <a:pPr marL="0" indent="0" algn="just" rtl="1">
              <a:buNone/>
            </a:pPr>
            <a:r>
              <a:rPr lang="fa-IR" b="1" dirty="0">
                <a:solidFill>
                  <a:srgbClr val="FF0000"/>
                </a:solidFill>
                <a:latin typeface="Calibri"/>
                <a:cs typeface="B Nazanin"/>
              </a:rPr>
              <a:t>خطر سقوط در فرد سالمند را افزایش می دهند.</a:t>
            </a:r>
          </a:p>
          <a:p>
            <a:pPr marL="0" indent="0" algn="r">
              <a:buNone/>
            </a:pPr>
            <a:endParaRPr lang="en-US" dirty="0">
              <a:solidFill>
                <a:prstClr val="black"/>
              </a:solidFill>
              <a:latin typeface="Calibri"/>
            </a:endParaRPr>
          </a:p>
        </p:txBody>
      </p:sp>
      <p:sp>
        <p:nvSpPr>
          <p:cNvPr id="10" name="Rectangle 2"/>
          <p:cNvSpPr txBox="1">
            <a:spLocks noRot="1" noChangeArrowheads="1"/>
          </p:cNvSpPr>
          <p:nvPr/>
        </p:nvSpPr>
        <p:spPr>
          <a:xfrm>
            <a:off x="3723730" y="71414"/>
            <a:ext cx="6836767" cy="1143000"/>
          </a:xfrm>
          <a:prstGeom prst="rect">
            <a:avLst/>
          </a:prstGeom>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a-IR" sz="2400" b="1">
                <a:solidFill>
                  <a:prstClr val="black"/>
                </a:solidFill>
                <a:latin typeface="Times New Roman"/>
                <a:ea typeface="Times New Roman"/>
                <a:cs typeface="B Nazanin"/>
              </a:rPr>
              <a:t>عوامل موثر در خطر سقوط در افراد سالمند- عوامل خطر درونی</a:t>
            </a:r>
            <a:endParaRPr lang="en-US" sz="2400" dirty="0">
              <a:solidFill>
                <a:prstClr val="black"/>
              </a:solidFill>
              <a:latin typeface="Franklin Gothic Book" pitchFamily="34" charset="0"/>
              <a:cs typeface="B Nazanin" pitchFamily="2" charset="-78"/>
            </a:endParaRPr>
          </a:p>
        </p:txBody>
      </p:sp>
    </p:spTree>
    <p:extLst>
      <p:ext uri="{BB962C8B-B14F-4D97-AF65-F5344CB8AC3E}">
        <p14:creationId xmlns:p14="http://schemas.microsoft.com/office/powerpoint/2010/main" val="15560396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3723730" y="71414"/>
            <a:ext cx="6836767" cy="1143000"/>
          </a:xfrm>
        </p:spPr>
        <p:style>
          <a:lnRef idx="1">
            <a:schemeClr val="dk1"/>
          </a:lnRef>
          <a:fillRef idx="2">
            <a:schemeClr val="dk1"/>
          </a:fillRef>
          <a:effectRef idx="1">
            <a:schemeClr val="dk1"/>
          </a:effectRef>
          <a:fontRef idx="minor">
            <a:schemeClr val="dk1"/>
          </a:fontRef>
        </p:style>
        <p:txBody>
          <a:bodyPr>
            <a:normAutofit/>
          </a:bodyPr>
          <a:lstStyle/>
          <a:p>
            <a:r>
              <a:rPr lang="fa-IR" sz="2400" b="1" dirty="0">
                <a:latin typeface="Times New Roman"/>
                <a:ea typeface="Times New Roman"/>
                <a:cs typeface="B Nazanin"/>
              </a:rPr>
              <a:t>عوامل موثر در خطر سقوط در افراد سالمند- عوامل خطر بیرونی</a:t>
            </a:r>
            <a:endParaRPr lang="en-US" sz="2400" dirty="0">
              <a:latin typeface="Franklin Gothic Book" pitchFamily="34" charset="0"/>
              <a:cs typeface="B Nazanin" pitchFamily="2" charset="-78"/>
            </a:endParaRPr>
          </a:p>
        </p:txBody>
      </p:sp>
      <p:sp>
        <p:nvSpPr>
          <p:cNvPr id="7" name="Content Placeholder 1"/>
          <p:cNvSpPr>
            <a:spLocks noGrp="1"/>
          </p:cNvSpPr>
          <p:nvPr>
            <p:ph idx="1"/>
          </p:nvPr>
        </p:nvSpPr>
        <p:spPr>
          <a:xfrm>
            <a:off x="2238348" y="2143117"/>
            <a:ext cx="7972452" cy="3864175"/>
          </a:xfrm>
        </p:spPr>
        <p:txBody>
          <a:bodyPr>
            <a:noAutofit/>
          </a:bodyPr>
          <a:lstStyle/>
          <a:p>
            <a:pPr algn="just" rtl="1">
              <a:lnSpc>
                <a:spcPct val="150000"/>
              </a:lnSpc>
            </a:pPr>
            <a:r>
              <a:rPr lang="fa-IR" sz="2400" b="1" dirty="0">
                <a:solidFill>
                  <a:schemeClr val="dk1"/>
                </a:solidFill>
                <a:latin typeface="Times New Roman"/>
                <a:ea typeface="Times New Roman"/>
                <a:cs typeface="B Nazanin"/>
              </a:rPr>
              <a:t> </a:t>
            </a:r>
            <a:endParaRPr lang="en-US" sz="2400" b="1" dirty="0">
              <a:solidFill>
                <a:schemeClr val="dk1"/>
              </a:solidFill>
              <a:latin typeface="Times New Roman"/>
              <a:ea typeface="Times New Roman"/>
              <a:cs typeface="B Nazanin"/>
            </a:endParaRPr>
          </a:p>
        </p:txBody>
      </p:sp>
      <p:pic>
        <p:nvPicPr>
          <p:cNvPr id="9" name="Picture 2" descr="http://gibbyandrylaw.com/wp-content/uploads/2011/02/elderly_fall.gif"/>
          <p:cNvPicPr>
            <a:picLocks noChangeAspect="1" noChangeArrowheads="1"/>
          </p:cNvPicPr>
          <p:nvPr/>
        </p:nvPicPr>
        <p:blipFill>
          <a:blip r:embed="rId3" cstate="print"/>
          <a:srcRect/>
          <a:stretch>
            <a:fillRect/>
          </a:stretch>
        </p:blipFill>
        <p:spPr bwMode="auto">
          <a:xfrm>
            <a:off x="1631505" y="44625"/>
            <a:ext cx="2092225" cy="1203027"/>
          </a:xfrm>
          <a:prstGeom prst="rect">
            <a:avLst/>
          </a:prstGeom>
          <a:noFill/>
          <a:ln w="9525">
            <a:noFill/>
            <a:miter lim="800000"/>
            <a:headEnd/>
            <a:tailEnd/>
          </a:ln>
        </p:spPr>
      </p:pic>
      <p:sp>
        <p:nvSpPr>
          <p:cNvPr id="11" name="Content Placeholder 2"/>
          <p:cNvSpPr txBox="1">
            <a:spLocks/>
          </p:cNvSpPr>
          <p:nvPr/>
        </p:nvSpPr>
        <p:spPr>
          <a:xfrm>
            <a:off x="1981199" y="1442906"/>
            <a:ext cx="9646297" cy="4194496"/>
          </a:xfrm>
          <a:prstGeom prst="rect">
            <a:avLst/>
          </a:prstGeom>
        </p:spPr>
        <p:txBody>
          <a:bodyPr vert="horz" lIns="91440" tIns="45720" rIns="91440" bIns="45720" rtlCol="0">
            <a:normAutofit fontScale="2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algn="just" rtl="1">
              <a:lnSpc>
                <a:spcPct val="170000"/>
              </a:lnSpc>
              <a:spcBef>
                <a:spcPts val="0"/>
              </a:spcBef>
              <a:spcAft>
                <a:spcPts val="1000"/>
              </a:spcAft>
            </a:pPr>
            <a:r>
              <a:rPr lang="fa-IR" sz="7400" b="1" dirty="0">
                <a:solidFill>
                  <a:srgbClr val="FF0000"/>
                </a:solidFill>
                <a:latin typeface="Calibri"/>
                <a:ea typeface="Calibri"/>
                <a:cs typeface="B Nazanin"/>
              </a:rPr>
              <a:t>عوامل محیطی </a:t>
            </a:r>
            <a:endParaRPr lang="en-US" sz="7400" b="1" dirty="0">
              <a:solidFill>
                <a:srgbClr val="FF0000"/>
              </a:solidFill>
              <a:latin typeface="Calibri"/>
              <a:ea typeface="Calibri"/>
              <a:cs typeface="B Nazanin"/>
            </a:endParaRPr>
          </a:p>
          <a:p>
            <a:pPr marL="0" algn="just" rtl="1">
              <a:lnSpc>
                <a:spcPct val="170000"/>
              </a:lnSpc>
              <a:spcBef>
                <a:spcPts val="0"/>
              </a:spcBef>
              <a:spcAft>
                <a:spcPts val="1000"/>
              </a:spcAft>
            </a:pPr>
            <a:r>
              <a:rPr lang="fa-IR" sz="5000" b="1" dirty="0">
                <a:solidFill>
                  <a:prstClr val="black"/>
                </a:solidFill>
                <a:latin typeface="Calibri"/>
                <a:ea typeface="Calibri"/>
                <a:cs typeface="B Nazanin"/>
              </a:rPr>
              <a:t>- </a:t>
            </a:r>
            <a:r>
              <a:rPr lang="fa-IR" sz="6200" b="1" dirty="0">
                <a:solidFill>
                  <a:prstClr val="black"/>
                </a:solidFill>
                <a:latin typeface="Calibri"/>
                <a:ea typeface="Calibri"/>
                <a:cs typeface="B Nazanin"/>
              </a:rPr>
              <a:t>نور ناکافی </a:t>
            </a:r>
            <a:endParaRPr lang="en-US" sz="3400" b="1" dirty="0">
              <a:solidFill>
                <a:prstClr val="black"/>
              </a:solidFill>
              <a:latin typeface="Calibri"/>
              <a:ea typeface="Calibri"/>
              <a:cs typeface="Arial"/>
            </a:endParaRPr>
          </a:p>
          <a:p>
            <a:pPr marL="0" algn="just" rtl="1">
              <a:lnSpc>
                <a:spcPct val="170000"/>
              </a:lnSpc>
              <a:spcBef>
                <a:spcPts val="0"/>
              </a:spcBef>
              <a:spcAft>
                <a:spcPts val="1000"/>
              </a:spcAft>
            </a:pPr>
            <a:r>
              <a:rPr lang="fa-IR" sz="6200" b="1" dirty="0">
                <a:solidFill>
                  <a:prstClr val="black"/>
                </a:solidFill>
                <a:latin typeface="Calibri"/>
                <a:ea typeface="Calibri"/>
                <a:cs typeface="B Nazanin"/>
              </a:rPr>
              <a:t>- نبود نرده محافظ بر روی پله ها </a:t>
            </a:r>
            <a:endParaRPr lang="en-US" sz="3400" b="1" dirty="0">
              <a:solidFill>
                <a:prstClr val="black"/>
              </a:solidFill>
              <a:latin typeface="Calibri"/>
              <a:ea typeface="Calibri"/>
              <a:cs typeface="Arial"/>
            </a:endParaRPr>
          </a:p>
          <a:p>
            <a:pPr marL="0" algn="just" rtl="1">
              <a:lnSpc>
                <a:spcPct val="170000"/>
              </a:lnSpc>
              <a:spcBef>
                <a:spcPts val="0"/>
              </a:spcBef>
              <a:spcAft>
                <a:spcPts val="1000"/>
              </a:spcAft>
            </a:pPr>
            <a:r>
              <a:rPr lang="fa-IR" sz="6200" b="1" dirty="0">
                <a:solidFill>
                  <a:prstClr val="black"/>
                </a:solidFill>
                <a:latin typeface="Calibri"/>
                <a:ea typeface="Calibri"/>
                <a:cs typeface="B Nazanin"/>
              </a:rPr>
              <a:t>- سطوح سُر </a:t>
            </a:r>
            <a:endParaRPr lang="en-US" sz="3400" b="1" dirty="0">
              <a:solidFill>
                <a:prstClr val="black"/>
              </a:solidFill>
              <a:latin typeface="Calibri"/>
              <a:ea typeface="Calibri"/>
              <a:cs typeface="Arial"/>
            </a:endParaRPr>
          </a:p>
          <a:p>
            <a:pPr marL="0" algn="just" rtl="1">
              <a:lnSpc>
                <a:spcPct val="170000"/>
              </a:lnSpc>
              <a:spcBef>
                <a:spcPts val="0"/>
              </a:spcBef>
              <a:spcAft>
                <a:spcPts val="1000"/>
              </a:spcAft>
            </a:pPr>
            <a:r>
              <a:rPr lang="fa-IR" sz="6200" b="1" dirty="0">
                <a:solidFill>
                  <a:prstClr val="black"/>
                </a:solidFill>
                <a:latin typeface="Calibri"/>
                <a:ea typeface="Calibri"/>
                <a:cs typeface="B Nazanin"/>
              </a:rPr>
              <a:t>- پادری ها</a:t>
            </a:r>
            <a:endParaRPr lang="en-US" sz="3400" b="1" dirty="0">
              <a:solidFill>
                <a:prstClr val="black"/>
              </a:solidFill>
              <a:latin typeface="Calibri"/>
              <a:ea typeface="Calibri"/>
              <a:cs typeface="Arial"/>
            </a:endParaRPr>
          </a:p>
          <a:p>
            <a:pPr marL="0" algn="just" rtl="1">
              <a:lnSpc>
                <a:spcPct val="170000"/>
              </a:lnSpc>
              <a:spcBef>
                <a:spcPts val="0"/>
              </a:spcBef>
              <a:spcAft>
                <a:spcPts val="1000"/>
              </a:spcAft>
            </a:pPr>
            <a:r>
              <a:rPr lang="fa-IR" sz="6200" b="1" dirty="0">
                <a:solidFill>
                  <a:prstClr val="black"/>
                </a:solidFill>
                <a:latin typeface="Calibri"/>
                <a:ea typeface="Calibri"/>
                <a:cs typeface="B Nazanin"/>
              </a:rPr>
              <a:t>سیم ها و بندها ( طناب ) و به هم ریختگی های محیط منزل </a:t>
            </a:r>
            <a:endParaRPr lang="en-US" sz="3400" b="1" dirty="0">
              <a:solidFill>
                <a:prstClr val="black"/>
              </a:solidFill>
              <a:latin typeface="Calibri"/>
              <a:ea typeface="Calibri"/>
              <a:cs typeface="Arial"/>
            </a:endParaRPr>
          </a:p>
          <a:p>
            <a:pPr marL="0" algn="just" rtl="1">
              <a:lnSpc>
                <a:spcPct val="170000"/>
              </a:lnSpc>
              <a:spcBef>
                <a:spcPts val="0"/>
              </a:spcBef>
              <a:spcAft>
                <a:spcPts val="1000"/>
              </a:spcAft>
            </a:pPr>
            <a:r>
              <a:rPr lang="fa-IR" sz="6200" b="1" dirty="0">
                <a:solidFill>
                  <a:prstClr val="black"/>
                </a:solidFill>
                <a:latin typeface="Calibri"/>
                <a:ea typeface="Calibri"/>
                <a:cs typeface="B Nazanin"/>
              </a:rPr>
              <a:t>- سطوح روغنی </a:t>
            </a:r>
            <a:endParaRPr lang="en-US" sz="3400" b="1" dirty="0">
              <a:solidFill>
                <a:prstClr val="black"/>
              </a:solidFill>
              <a:latin typeface="Calibri"/>
              <a:ea typeface="Calibri"/>
              <a:cs typeface="Arial"/>
            </a:endParaRPr>
          </a:p>
          <a:p>
            <a:pPr marL="0" algn="just" rtl="1">
              <a:lnSpc>
                <a:spcPct val="170000"/>
              </a:lnSpc>
              <a:spcBef>
                <a:spcPts val="0"/>
              </a:spcBef>
              <a:spcAft>
                <a:spcPts val="1000"/>
              </a:spcAft>
            </a:pPr>
            <a:r>
              <a:rPr lang="fa-IR" sz="6200" b="1" dirty="0">
                <a:solidFill>
                  <a:prstClr val="black"/>
                </a:solidFill>
                <a:latin typeface="Calibri"/>
                <a:ea typeface="Calibri"/>
                <a:cs typeface="B Nazanin"/>
              </a:rPr>
              <a:t>- ارتفاع نامناسب تخت خواب ها، صندلی ها و یا توالت ها</a:t>
            </a:r>
            <a:endParaRPr lang="en-US" sz="3400" b="1" dirty="0">
              <a:solidFill>
                <a:prstClr val="black"/>
              </a:solidFill>
              <a:latin typeface="Calibri"/>
              <a:ea typeface="Calibri"/>
              <a:cs typeface="Arial"/>
            </a:endParaRPr>
          </a:p>
          <a:p>
            <a:pPr marL="0" algn="just" rtl="1">
              <a:lnSpc>
                <a:spcPct val="170000"/>
              </a:lnSpc>
              <a:spcBef>
                <a:spcPts val="0"/>
              </a:spcBef>
              <a:spcAft>
                <a:spcPts val="1000"/>
              </a:spcAft>
            </a:pPr>
            <a:r>
              <a:rPr lang="fa-IR" sz="6200" b="1" dirty="0">
                <a:solidFill>
                  <a:prstClr val="black"/>
                </a:solidFill>
                <a:latin typeface="Calibri"/>
                <a:ea typeface="Calibri"/>
                <a:cs typeface="B Nazanin"/>
              </a:rPr>
              <a:t>- ایمنی های فیزیکی ، شامل نرده های تخت خواب </a:t>
            </a:r>
            <a:endParaRPr lang="en-US" sz="3400" b="1" dirty="0">
              <a:solidFill>
                <a:prstClr val="black"/>
              </a:solidFill>
              <a:latin typeface="Calibri"/>
              <a:ea typeface="Calibri"/>
              <a:cs typeface="Arial"/>
            </a:endParaRPr>
          </a:p>
          <a:p>
            <a:pPr>
              <a:lnSpc>
                <a:spcPct val="170000"/>
              </a:lnSpc>
            </a:pPr>
            <a:endParaRPr lang="en-US" dirty="0">
              <a:solidFill>
                <a:prstClr val="black"/>
              </a:solidFill>
              <a:latin typeface="Calibri"/>
            </a:endParaRPr>
          </a:p>
        </p:txBody>
      </p:sp>
      <p:pic>
        <p:nvPicPr>
          <p:cNvPr id="2" name="Picture 1"/>
          <p:cNvPicPr>
            <a:picLocks noChangeAspect="1"/>
          </p:cNvPicPr>
          <p:nvPr/>
        </p:nvPicPr>
        <p:blipFill>
          <a:blip r:embed="rId4"/>
          <a:stretch>
            <a:fillRect/>
          </a:stretch>
        </p:blipFill>
        <p:spPr>
          <a:xfrm>
            <a:off x="469237" y="5903374"/>
            <a:ext cx="11738062" cy="954626"/>
          </a:xfrm>
          <a:prstGeom prst="rect">
            <a:avLst/>
          </a:prstGeom>
        </p:spPr>
      </p:pic>
    </p:spTree>
    <p:extLst>
      <p:ext uri="{BB962C8B-B14F-4D97-AF65-F5344CB8AC3E}">
        <p14:creationId xmlns:p14="http://schemas.microsoft.com/office/powerpoint/2010/main" val="2260466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78795" y="682579"/>
            <a:ext cx="10560676" cy="4708981"/>
          </a:xfrm>
          <a:prstGeom prst="rect">
            <a:avLst/>
          </a:prstGeom>
          <a:noFill/>
        </p:spPr>
        <p:txBody>
          <a:bodyPr wrap="square" rtlCol="0">
            <a:spAutoFit/>
          </a:bodyPr>
          <a:lstStyle/>
          <a:p>
            <a:pPr algn="r" defTabSz="457200" rtl="1">
              <a:defRPr/>
            </a:pPr>
            <a:r>
              <a:rPr lang="fa-IR" sz="2000" b="1" dirty="0" smtClean="0">
                <a:solidFill>
                  <a:srgbClr val="FF0000"/>
                </a:solidFill>
                <a:latin typeface="Tw Cen MT" panose="020B0602020104020603"/>
              </a:rPr>
              <a:t>خدمات مراقب سلامت/بهورز در برنامه سلامت سالمندان:</a:t>
            </a:r>
          </a:p>
          <a:p>
            <a:pPr algn="r" defTabSz="457200" rtl="1">
              <a:defRPr/>
            </a:pPr>
            <a:r>
              <a:rPr lang="fa-IR" sz="2000" b="1" dirty="0">
                <a:solidFill>
                  <a:prstClr val="black"/>
                </a:solidFill>
                <a:latin typeface="Tw Cen MT" panose="020B0602020104020603"/>
              </a:rPr>
              <a:t>مراقبت دوره ای سالمندان عبارتند از:</a:t>
            </a:r>
          </a:p>
          <a:p>
            <a:pPr algn="r" defTabSz="457200" rtl="1">
              <a:defRPr/>
            </a:pPr>
            <a:endParaRPr lang="fa-IR" sz="2000" b="1" dirty="0" smtClean="0">
              <a:solidFill>
                <a:srgbClr val="FF0000"/>
              </a:solidFill>
              <a:latin typeface="Tw Cen MT" panose="020B0602020104020603"/>
            </a:endParaRPr>
          </a:p>
          <a:p>
            <a:pPr marL="342900" indent="-342900" algn="r" defTabSz="457200" rtl="1">
              <a:buFont typeface="Arial" panose="020B0604020202020204" pitchFamily="34" charset="0"/>
              <a:buChar char="•"/>
              <a:defRPr/>
            </a:pPr>
            <a:r>
              <a:rPr lang="fa-IR" sz="2000" b="1" dirty="0" smtClean="0">
                <a:solidFill>
                  <a:prstClr val="black"/>
                </a:solidFill>
                <a:latin typeface="Tw Cen MT" panose="020B0602020104020603"/>
              </a:rPr>
              <a:t>پیشگیری از سکته های قلبی و مغزی از طریق خطر سنجی و مراقبت های ادغام یافته دیابت، فشار خون بالا و اختلالات چربی خون</a:t>
            </a:r>
          </a:p>
          <a:p>
            <a:pPr marL="342900" indent="-342900" algn="r" defTabSz="457200" rtl="1">
              <a:buFont typeface="Arial" panose="020B0604020202020204" pitchFamily="34" charset="0"/>
              <a:buChar char="•"/>
              <a:defRPr/>
            </a:pPr>
            <a:r>
              <a:rPr lang="fa-IR" sz="2000" b="1" dirty="0" smtClean="0">
                <a:solidFill>
                  <a:prstClr val="black"/>
                </a:solidFill>
                <a:latin typeface="Tw Cen MT" panose="020B0602020104020603"/>
              </a:rPr>
              <a:t>بررسی </a:t>
            </a:r>
            <a:r>
              <a:rPr lang="fa-IR" sz="2000" b="1" dirty="0" smtClean="0">
                <a:solidFill>
                  <a:prstClr val="black"/>
                </a:solidFill>
                <a:latin typeface="Tw Cen MT" panose="020B0602020104020603"/>
              </a:rPr>
              <a:t>و شناسایی اختلالات تغذیه ای</a:t>
            </a:r>
          </a:p>
          <a:p>
            <a:pPr marL="342900" indent="-342900" algn="r" defTabSz="457200" rtl="1">
              <a:buFont typeface="Arial" panose="020B0604020202020204" pitchFamily="34" charset="0"/>
              <a:buChar char="•"/>
              <a:defRPr/>
            </a:pPr>
            <a:r>
              <a:rPr lang="fa-IR" sz="2000" b="1" dirty="0" smtClean="0">
                <a:solidFill>
                  <a:prstClr val="black"/>
                </a:solidFill>
                <a:latin typeface="Tw Cen MT" panose="020B0602020104020603"/>
              </a:rPr>
              <a:t>بررسی </a:t>
            </a:r>
            <a:r>
              <a:rPr lang="fa-IR" sz="2000" b="1" dirty="0" smtClean="0">
                <a:solidFill>
                  <a:prstClr val="black"/>
                </a:solidFill>
                <a:latin typeface="Tw Cen MT" panose="020B0602020104020603"/>
              </a:rPr>
              <a:t>سقوط(زمین خوردن) </a:t>
            </a:r>
            <a:r>
              <a:rPr lang="fa-IR" sz="2000" b="1" dirty="0" smtClean="0">
                <a:solidFill>
                  <a:prstClr val="black"/>
                </a:solidFill>
                <a:latin typeface="Tw Cen MT" panose="020B0602020104020603"/>
              </a:rPr>
              <a:t>و عدم تعادل</a:t>
            </a:r>
          </a:p>
          <a:p>
            <a:pPr marL="342900" indent="-342900" algn="r" defTabSz="457200" rtl="1">
              <a:buFont typeface="Arial" panose="020B0604020202020204" pitchFamily="34" charset="0"/>
              <a:buChar char="•"/>
              <a:defRPr/>
            </a:pPr>
            <a:r>
              <a:rPr lang="fa-IR" sz="2000" b="1" dirty="0" smtClean="0">
                <a:solidFill>
                  <a:prstClr val="black"/>
                </a:solidFill>
                <a:latin typeface="Tw Cen MT" panose="020B0602020104020603"/>
              </a:rPr>
              <a:t>بررسی و شناسایی افسردگی</a:t>
            </a:r>
          </a:p>
          <a:p>
            <a:pPr marL="342900" indent="-342900" algn="r" defTabSz="457200" rtl="1">
              <a:buFont typeface="Arial" panose="020B0604020202020204" pitchFamily="34" charset="0"/>
              <a:buChar char="•"/>
              <a:defRPr/>
            </a:pPr>
            <a:r>
              <a:rPr lang="fa-IR" sz="2000" b="1" dirty="0" smtClean="0">
                <a:solidFill>
                  <a:prstClr val="black"/>
                </a:solidFill>
                <a:latin typeface="Tw Cen MT" panose="020B0602020104020603"/>
              </a:rPr>
              <a:t>تشخیص زود هنگام و غربالگری سرطان پستان (60تا69)</a:t>
            </a:r>
            <a:endParaRPr lang="en-US" sz="2000" b="1" dirty="0" smtClean="0">
              <a:solidFill>
                <a:prstClr val="black"/>
              </a:solidFill>
              <a:latin typeface="Tw Cen MT" panose="020B0602020104020603"/>
              <a:cs typeface="Arial" panose="020B0604020202020204" pitchFamily="34" charset="0"/>
            </a:endParaRPr>
          </a:p>
          <a:p>
            <a:pPr marL="342900" indent="-342900" algn="r" defTabSz="457200" rtl="1">
              <a:buFont typeface="Arial" panose="020B0604020202020204" pitchFamily="34" charset="0"/>
              <a:buChar char="•"/>
              <a:defRPr/>
            </a:pPr>
            <a:r>
              <a:rPr lang="fa-IR" sz="2000" b="1" dirty="0">
                <a:solidFill>
                  <a:prstClr val="black"/>
                </a:solidFill>
                <a:latin typeface="Tw Cen MT" panose="020B0602020104020603"/>
              </a:rPr>
              <a:t>تشخیص زود هنگام و غربالگری سرطان </a:t>
            </a:r>
            <a:r>
              <a:rPr lang="fa-IR" sz="2000" b="1" dirty="0" smtClean="0">
                <a:solidFill>
                  <a:prstClr val="black"/>
                </a:solidFill>
                <a:latin typeface="Tw Cen MT" panose="020B0602020104020603"/>
              </a:rPr>
              <a:t>سرویکس(60 تا69)</a:t>
            </a:r>
          </a:p>
          <a:p>
            <a:pPr marL="342900" indent="-342900" algn="r" defTabSz="457200" rtl="1">
              <a:buFont typeface="Arial" panose="020B0604020202020204" pitchFamily="34" charset="0"/>
              <a:buChar char="•"/>
              <a:defRPr/>
            </a:pPr>
            <a:r>
              <a:rPr lang="fa-IR" sz="2000" b="1" dirty="0" smtClean="0">
                <a:solidFill>
                  <a:prstClr val="black"/>
                </a:solidFill>
                <a:latin typeface="Tw Cen MT" panose="020B0602020104020603"/>
              </a:rPr>
              <a:t>تشخیص زود هنگام و غربالگری سرطان کولورکتال(60 تا69)</a:t>
            </a:r>
          </a:p>
          <a:p>
            <a:pPr marL="342900" indent="-342900" algn="r" defTabSz="457200" rtl="1">
              <a:buFont typeface="Arial" panose="020B0604020202020204" pitchFamily="34" charset="0"/>
              <a:buChar char="•"/>
              <a:defRPr/>
            </a:pPr>
            <a:endParaRPr lang="fa-IR" sz="2000" b="1" dirty="0">
              <a:solidFill>
                <a:prstClr val="black"/>
              </a:solidFill>
              <a:latin typeface="Tw Cen MT" panose="020B0602020104020603"/>
            </a:endParaRPr>
          </a:p>
          <a:p>
            <a:pPr marL="342900" indent="-342900" algn="r" defTabSz="457200" rtl="1">
              <a:buFont typeface="Arial" panose="020B0604020202020204" pitchFamily="34" charset="0"/>
              <a:buChar char="•"/>
              <a:defRPr/>
            </a:pPr>
            <a:r>
              <a:rPr lang="fa-IR" sz="2000" dirty="0" smtClean="0">
                <a:solidFill>
                  <a:srgbClr val="FF0000"/>
                </a:solidFill>
                <a:latin typeface="Tw Cen MT" panose="020B0602020104020603"/>
              </a:rPr>
              <a:t>پوشش مراقبت سالمندان توسط غیرپزشک: </a:t>
            </a:r>
            <a:r>
              <a:rPr lang="fa-IR" sz="2000" dirty="0" smtClean="0">
                <a:solidFill>
                  <a:srgbClr val="FF0000"/>
                </a:solidFill>
                <a:latin typeface="Tw Cen MT" panose="020B0602020104020603"/>
              </a:rPr>
              <a:t>درصد فراوانی </a:t>
            </a:r>
            <a:r>
              <a:rPr lang="fa-IR" sz="2000" dirty="0" smtClean="0">
                <a:solidFill>
                  <a:srgbClr val="FF0000"/>
                </a:solidFill>
                <a:latin typeface="Tw Cen MT" panose="020B0602020104020603"/>
              </a:rPr>
              <a:t>سالمندانی که تمام خدمات بسته سالمندان را دریافت کردند</a:t>
            </a:r>
          </a:p>
          <a:p>
            <a:pPr marL="342900" indent="-342900" algn="r" defTabSz="457200" rtl="1">
              <a:buFont typeface="Arial" panose="020B0604020202020204" pitchFamily="34" charset="0"/>
              <a:buChar char="•"/>
              <a:defRPr/>
            </a:pPr>
            <a:r>
              <a:rPr lang="fa-IR" sz="2000" dirty="0" smtClean="0">
                <a:solidFill>
                  <a:srgbClr val="FF0000"/>
                </a:solidFill>
                <a:latin typeface="Tw Cen MT" panose="020B0602020104020603"/>
              </a:rPr>
              <a:t>پوشش یکبار خدمت سالمندان : درصد سالمندانی که حداقل یک خدمت از خدمات بسته سالمندان را دریافت نمودند</a:t>
            </a:r>
          </a:p>
          <a:p>
            <a:pPr algn="ctr" defTabSz="457200" rtl="1">
              <a:defRPr/>
            </a:pPr>
            <a:endParaRPr lang="fa-IR" sz="2000" dirty="0" smtClean="0">
              <a:solidFill>
                <a:srgbClr val="FF0000"/>
              </a:solidFill>
              <a:latin typeface="Tw Cen MT" panose="020B0602020104020603"/>
            </a:endParaRPr>
          </a:p>
        </p:txBody>
      </p:sp>
    </p:spTree>
    <p:extLst>
      <p:ext uri="{BB962C8B-B14F-4D97-AF65-F5344CB8AC3E}">
        <p14:creationId xmlns:p14="http://schemas.microsoft.com/office/powerpoint/2010/main" val="15945039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3340036" y="1628800"/>
            <a:ext cx="5655002" cy="1303784"/>
          </a:xfrm>
        </p:spPr>
        <p:txBody>
          <a:bodyPr>
            <a:noAutofit/>
          </a:bodyPr>
          <a:lstStyle/>
          <a:p>
            <a:pPr rtl="1">
              <a:lnSpc>
                <a:spcPct val="150000"/>
              </a:lnSpc>
            </a:pPr>
            <a:r>
              <a:rPr lang="fa-IR" sz="3600" b="1" dirty="0">
                <a:cs typeface="B Nazanin" pitchFamily="2" charset="-78"/>
              </a:rPr>
              <a:t>ارزیابی افراد سالمند در خصوص </a:t>
            </a:r>
            <a:r>
              <a:rPr lang="fa-IR" sz="3600" b="1" dirty="0" smtClean="0">
                <a:cs typeface="B Nazanin" pitchFamily="2" charset="-78"/>
              </a:rPr>
              <a:t>زمین خوردن </a:t>
            </a:r>
            <a:r>
              <a:rPr lang="fa-IR" sz="3600" b="1" dirty="0">
                <a:cs typeface="B Nazanin" pitchFamily="2" charset="-78"/>
              </a:rPr>
              <a:t>و عدم تعادل</a:t>
            </a:r>
            <a:r>
              <a:rPr lang="fa-IR" sz="2800" b="1" dirty="0">
                <a:cs typeface="B Nazanin" pitchFamily="2" charset="-78"/>
              </a:rPr>
              <a:t/>
            </a:r>
            <a:br>
              <a:rPr lang="fa-IR" sz="2800" b="1" dirty="0">
                <a:cs typeface="B Nazanin" pitchFamily="2" charset="-78"/>
              </a:rPr>
            </a:br>
            <a:r>
              <a:rPr lang="en-US" sz="1600" b="1" dirty="0"/>
              <a:t> </a:t>
            </a:r>
            <a:r>
              <a:rPr lang="fa-IR" sz="1600" dirty="0">
                <a:cs typeface="B Nazanin" pitchFamily="2" charset="-78"/>
              </a:rPr>
              <a:t/>
            </a:r>
            <a:br>
              <a:rPr lang="fa-IR" sz="1600" dirty="0">
                <a:cs typeface="B Nazanin" pitchFamily="2" charset="-78"/>
              </a:rPr>
            </a:br>
            <a:endParaRPr lang="en-US" sz="1600" dirty="0">
              <a:cs typeface="B Nazanin" pitchFamily="2" charset="-78"/>
            </a:endParaRPr>
          </a:p>
        </p:txBody>
      </p:sp>
      <p:pic>
        <p:nvPicPr>
          <p:cNvPr id="8" name="Picture 6" descr="hands1"/>
          <p:cNvPicPr>
            <a:picLocks noChangeAspect="1" noChangeArrowheads="1"/>
          </p:cNvPicPr>
          <p:nvPr/>
        </p:nvPicPr>
        <p:blipFill>
          <a:blip r:embed="rId3"/>
          <a:srcRect/>
          <a:stretch>
            <a:fillRect/>
          </a:stretch>
        </p:blipFill>
        <p:spPr bwMode="auto">
          <a:xfrm>
            <a:off x="3561601" y="3068961"/>
            <a:ext cx="5327650" cy="2095493"/>
          </a:xfrm>
          <a:prstGeom prst="rect">
            <a:avLst/>
          </a:prstGeom>
          <a:noFill/>
          <a:ln w="9525">
            <a:noFill/>
            <a:miter lim="800000"/>
            <a:headEnd/>
            <a:tailEnd/>
          </a:ln>
        </p:spPr>
      </p:pic>
    </p:spTree>
    <p:extLst>
      <p:ext uri="{BB962C8B-B14F-4D97-AF65-F5344CB8AC3E}">
        <p14:creationId xmlns:p14="http://schemas.microsoft.com/office/powerpoint/2010/main" val="3932191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ext uri="{D42A27DB-BD31-4B8C-83A1-F6EECF244321}">
                <p14:modId xmlns:p14="http://schemas.microsoft.com/office/powerpoint/2010/main" val="4060647952"/>
              </p:ext>
            </p:extLst>
          </p:nvPr>
        </p:nvGraphicFramePr>
        <p:xfrm>
          <a:off x="1191237" y="304802"/>
          <a:ext cx="9019563" cy="6087611"/>
        </p:xfrm>
        <a:graphic>
          <a:graphicData uri="http://schemas.openxmlformats.org/drawingml/2006/table">
            <a:tbl>
              <a:tblPr/>
              <a:tblGrid>
                <a:gridCol w="9019563">
                  <a:extLst>
                    <a:ext uri="{9D8B030D-6E8A-4147-A177-3AD203B41FA5}">
                      <a16:colId xmlns:a16="http://schemas.microsoft.com/office/drawing/2014/main" val="20000"/>
                    </a:ext>
                  </a:extLst>
                </a:gridCol>
              </a:tblGrid>
              <a:tr h="316151">
                <a:tc>
                  <a:txBody>
                    <a:bodyPr/>
                    <a:lstStyle/>
                    <a:p>
                      <a:pPr marL="0" marR="0" algn="just" rtl="1">
                        <a:lnSpc>
                          <a:spcPct val="115000"/>
                        </a:lnSpc>
                        <a:spcBef>
                          <a:spcPts val="0"/>
                        </a:spcBef>
                        <a:spcAft>
                          <a:spcPts val="0"/>
                        </a:spcAft>
                        <a:tabLst>
                          <a:tab pos="28575" algn="l"/>
                          <a:tab pos="108585" algn="l"/>
                          <a:tab pos="609600" algn="l"/>
                          <a:tab pos="699770" algn="l"/>
                        </a:tabLst>
                      </a:pPr>
                      <a:r>
                        <a:rPr lang="ar-SA" sz="1200" b="1" dirty="0">
                          <a:solidFill>
                            <a:srgbClr val="000000"/>
                          </a:solidFill>
                          <a:latin typeface="Calibri"/>
                          <a:ea typeface="Calibri"/>
                          <a:cs typeface="B Titr" pitchFamily="2" charset="-78"/>
                        </a:rPr>
                        <a:t>ارزیابی کنید :</a:t>
                      </a:r>
                      <a:endParaRPr lang="en-US" sz="1100" dirty="0">
                        <a:latin typeface="Calibri"/>
                        <a:ea typeface="Calibri"/>
                        <a:cs typeface="B Titr"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6151">
                <a:tc>
                  <a:txBody>
                    <a:bodyPr/>
                    <a:lstStyle/>
                    <a:p>
                      <a:pPr marL="0" marR="0" algn="just" rtl="1">
                        <a:lnSpc>
                          <a:spcPct val="115000"/>
                        </a:lnSpc>
                        <a:spcBef>
                          <a:spcPts val="0"/>
                        </a:spcBef>
                        <a:spcAft>
                          <a:spcPts val="0"/>
                        </a:spcAft>
                        <a:tabLst>
                          <a:tab pos="28575" algn="l"/>
                          <a:tab pos="108585" algn="l"/>
                          <a:tab pos="609600" algn="l"/>
                          <a:tab pos="699770" algn="l"/>
                        </a:tabLst>
                      </a:pPr>
                      <a:r>
                        <a:rPr lang="ar-SA" sz="1200" b="1" dirty="0">
                          <a:latin typeface="Calibri"/>
                          <a:ea typeface="Calibri"/>
                          <a:cs typeface="B Titr" pitchFamily="2" charset="-78"/>
                        </a:rPr>
                        <a:t>از سالمند يا همراه وي</a:t>
                      </a:r>
                      <a:r>
                        <a:rPr lang="fa-IR" sz="1200" b="1" dirty="0">
                          <a:latin typeface="Calibri"/>
                          <a:ea typeface="Calibri"/>
                          <a:cs typeface="B Titr" pitchFamily="2" charset="-78"/>
                        </a:rPr>
                        <a:t> </a:t>
                      </a:r>
                      <a:r>
                        <a:rPr lang="ar-SA" sz="1200" b="1" dirty="0">
                          <a:latin typeface="Calibri"/>
                          <a:ea typeface="Calibri"/>
                          <a:cs typeface="B Titr" pitchFamily="2" charset="-78"/>
                        </a:rPr>
                        <a:t>سؤال</a:t>
                      </a:r>
                      <a:r>
                        <a:rPr lang="fa-IR" sz="1200" b="1" dirty="0">
                          <a:latin typeface="Calibri"/>
                          <a:ea typeface="Calibri"/>
                          <a:cs typeface="B Titr" pitchFamily="2" charset="-78"/>
                        </a:rPr>
                        <a:t> </a:t>
                      </a:r>
                      <a:r>
                        <a:rPr lang="ar-SA" sz="1200" b="1" dirty="0">
                          <a:latin typeface="Calibri"/>
                          <a:ea typeface="Calibri"/>
                          <a:cs typeface="B Titr" pitchFamily="2" charset="-78"/>
                        </a:rPr>
                        <a:t>كنيد   </a:t>
                      </a:r>
                      <a:endParaRPr lang="en-US" sz="1100" dirty="0">
                        <a:latin typeface="Calibri"/>
                        <a:ea typeface="Calibri"/>
                        <a:cs typeface="B Titr"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647948">
                <a:tc>
                  <a:txBody>
                    <a:bodyPr/>
                    <a:lstStyle/>
                    <a:p>
                      <a:pPr marL="342900" marR="0" lvl="0" indent="-342900" algn="r" rtl="1">
                        <a:lnSpc>
                          <a:spcPct val="107000"/>
                        </a:lnSpc>
                        <a:spcBef>
                          <a:spcPts val="0"/>
                        </a:spcBef>
                        <a:spcAft>
                          <a:spcPts val="0"/>
                        </a:spcAft>
                        <a:buSzPts val="1000"/>
                        <a:buFont typeface="+mj-lt"/>
                        <a:buAutoNum type="arabicPeriod"/>
                        <a:tabLst>
                          <a:tab pos="-47625" algn="l"/>
                          <a:tab pos="41910" algn="l"/>
                          <a:tab pos="132080" algn="l"/>
                        </a:tabLst>
                      </a:pPr>
                      <a:r>
                        <a:rPr lang="fa-IR" sz="1200" b="1" i="0" dirty="0">
                          <a:latin typeface="Times New Roman"/>
                          <a:ea typeface="Times New Roman"/>
                          <a:cs typeface="B Mitra" panose="00000400000000000000" pitchFamily="2" charset="-78"/>
                        </a:rPr>
                        <a:t> 1- آیا در یکسال اخیر سابقه سقوط داشته اید؟ اگر بلی چندبار؟ در چه مکانی؟ در حین انجام چه فعالیتی؟ آیا دچار صدمه هم شده اید؟</a:t>
                      </a:r>
                      <a:endParaRPr lang="en-US" sz="1100" b="1" i="1" dirty="0">
                        <a:latin typeface="Times New Roman"/>
                        <a:ea typeface="Times New Roman"/>
                        <a:cs typeface="B Mitra" panose="00000400000000000000" pitchFamily="2" charset="-78"/>
                      </a:endParaRPr>
                    </a:p>
                    <a:p>
                      <a:pPr marL="342900" marR="0" lvl="0" indent="-342900" algn="r" rtl="1">
                        <a:lnSpc>
                          <a:spcPct val="107000"/>
                        </a:lnSpc>
                        <a:spcBef>
                          <a:spcPts val="0"/>
                        </a:spcBef>
                        <a:spcAft>
                          <a:spcPts val="0"/>
                        </a:spcAft>
                        <a:buSzPts val="1000"/>
                        <a:buFont typeface="+mj-lt"/>
                        <a:buAutoNum type="arabicPeriod"/>
                        <a:tabLst>
                          <a:tab pos="-47625" algn="l"/>
                          <a:tab pos="41910" algn="l"/>
                          <a:tab pos="132080" algn="l"/>
                        </a:tabLst>
                      </a:pPr>
                      <a:r>
                        <a:rPr lang="fa-IR" sz="1200" b="0" i="0" dirty="0">
                          <a:latin typeface="Times New Roman"/>
                          <a:ea typeface="Times New Roman"/>
                          <a:cs typeface="B Mitra" panose="00000400000000000000" pitchFamily="2" charset="-78"/>
                        </a:rPr>
                        <a:t>آ</a:t>
                      </a:r>
                      <a:r>
                        <a:rPr lang="ar-SA" sz="1200" b="0" i="0" dirty="0">
                          <a:latin typeface="Times New Roman"/>
                          <a:ea typeface="Times New Roman"/>
                          <a:cs typeface="B Mitra" panose="00000400000000000000" pitchFamily="2" charset="-78"/>
                        </a:rPr>
                        <a:t>یا هنگام راه رفتن یا ایستادن احساس ناپایداری و عدم تعادل داشته اید؟</a:t>
                      </a:r>
                      <a:endParaRPr lang="en-US" sz="1100" b="1" i="1" dirty="0">
                        <a:latin typeface="Times New Roman"/>
                        <a:ea typeface="Times New Roman"/>
                        <a:cs typeface="B Mitra" panose="00000400000000000000" pitchFamily="2" charset="-78"/>
                      </a:endParaRPr>
                    </a:p>
                    <a:p>
                      <a:pPr marL="342900" marR="0" lvl="0" indent="-342900" algn="r" rtl="1">
                        <a:lnSpc>
                          <a:spcPct val="107000"/>
                        </a:lnSpc>
                        <a:spcBef>
                          <a:spcPts val="0"/>
                        </a:spcBef>
                        <a:spcAft>
                          <a:spcPts val="0"/>
                        </a:spcAft>
                        <a:buSzPts val="1000"/>
                        <a:buFont typeface="+mj-lt"/>
                        <a:buAutoNum type="arabicPeriod"/>
                        <a:tabLst>
                          <a:tab pos="-47625" algn="l"/>
                          <a:tab pos="41910" algn="l"/>
                          <a:tab pos="132080" algn="l"/>
                        </a:tabLst>
                      </a:pPr>
                      <a:r>
                        <a:rPr lang="ar-SA" sz="1200" b="0" i="0" dirty="0">
                          <a:latin typeface="Times New Roman"/>
                          <a:ea typeface="Times New Roman"/>
                          <a:cs typeface="B Mitra" panose="00000400000000000000" pitchFamily="2" charset="-78"/>
                        </a:rPr>
                        <a:t>آیا از</a:t>
                      </a:r>
                      <a:r>
                        <a:rPr lang="fa-IR" sz="1200" b="0" i="0" dirty="0">
                          <a:latin typeface="Times New Roman"/>
                          <a:ea typeface="Times New Roman"/>
                          <a:cs typeface="B Mitra" panose="00000400000000000000" pitchFamily="2" charset="-78"/>
                        </a:rPr>
                        <a:t> اینکه سقوط کنید می ترسید</a:t>
                      </a:r>
                      <a:r>
                        <a:rPr lang="ar-SA" sz="1200" b="0" i="0" dirty="0">
                          <a:latin typeface="Times New Roman"/>
                          <a:ea typeface="Times New Roman"/>
                          <a:cs typeface="B Mitra" panose="00000400000000000000" pitchFamily="2" charset="-78"/>
                        </a:rPr>
                        <a:t>؟ </a:t>
                      </a:r>
                      <a:endParaRPr lang="en-US" sz="1100" b="1" i="1" dirty="0">
                        <a:latin typeface="Times New Roman"/>
                        <a:ea typeface="Times New Roman"/>
                        <a:cs typeface="B Mitra" panose="00000400000000000000" pitchFamily="2" charset="-78"/>
                      </a:endParaRPr>
                    </a:p>
                    <a:p>
                      <a:pPr marL="0" marR="0" algn="r" rtl="1">
                        <a:lnSpc>
                          <a:spcPct val="115000"/>
                        </a:lnSpc>
                        <a:spcBef>
                          <a:spcPts val="0"/>
                        </a:spcBef>
                        <a:spcAft>
                          <a:spcPts val="0"/>
                        </a:spcAft>
                      </a:pPr>
                      <a:r>
                        <a:rPr lang="fa-IR" sz="1200" dirty="0">
                          <a:latin typeface="Times New Roman"/>
                          <a:ea typeface="Times New Roman"/>
                          <a:cs typeface="2  Titr" pitchFamily="2" charset="-78"/>
                        </a:rPr>
                        <a:t>(</a:t>
                      </a:r>
                      <a:r>
                        <a:rPr lang="fa-IR" sz="1200" dirty="0">
                          <a:latin typeface="Times New Roman"/>
                          <a:ea typeface="Times New Roman"/>
                          <a:cs typeface="B Titr" panose="00000700000000000000" pitchFamily="2" charset="-78"/>
                        </a:rPr>
                        <a:t>در صورت پاسخ مثبت به هر یک از سوالات بالا تست تعادل در وضعیت حرکت را انجام دهید.)</a:t>
                      </a:r>
                      <a:endParaRPr lang="en-US" sz="1100" dirty="0">
                        <a:latin typeface="Calibri"/>
                        <a:ea typeface="Calibri"/>
                        <a:cs typeface="B Titr" panose="000007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9961">
                <a:tc>
                  <a:txBody>
                    <a:bodyPr/>
                    <a:lstStyle/>
                    <a:p>
                      <a:pPr marL="0" marR="0" algn="just" rtl="1">
                        <a:lnSpc>
                          <a:spcPct val="115000"/>
                        </a:lnSpc>
                        <a:spcBef>
                          <a:spcPts val="0"/>
                        </a:spcBef>
                        <a:spcAft>
                          <a:spcPts val="0"/>
                        </a:spcAft>
                        <a:tabLst>
                          <a:tab pos="28575" algn="l"/>
                          <a:tab pos="108585" algn="l"/>
                          <a:tab pos="609600" algn="l"/>
                          <a:tab pos="699770" algn="l"/>
                        </a:tabLst>
                      </a:pPr>
                      <a:r>
                        <a:rPr lang="ar-SA" sz="1200" b="1" dirty="0">
                          <a:solidFill>
                            <a:srgbClr val="000000"/>
                          </a:solidFill>
                          <a:latin typeface="Calibri"/>
                          <a:ea typeface="Calibri"/>
                          <a:cs typeface="B Titr" pitchFamily="2" charset="-78"/>
                        </a:rPr>
                        <a:t>اقدام کنید :</a:t>
                      </a:r>
                      <a:endParaRPr lang="en-US" sz="1100" dirty="0">
                        <a:latin typeface="Calibri"/>
                        <a:ea typeface="Calibri"/>
                        <a:cs typeface="B Titr"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407400">
                <a:tc>
                  <a:txBody>
                    <a:bodyPr/>
                    <a:lstStyle/>
                    <a:p>
                      <a:pPr marL="342900" marR="0" lvl="0" indent="-342900" algn="just" rtl="1" fontAlgn="base">
                        <a:lnSpc>
                          <a:spcPct val="107000"/>
                        </a:lnSpc>
                        <a:spcBef>
                          <a:spcPts val="0"/>
                        </a:spcBef>
                        <a:spcAft>
                          <a:spcPts val="0"/>
                        </a:spcAft>
                        <a:buSzPts val="1200"/>
                        <a:buFont typeface="Symbol"/>
                        <a:buChar char=""/>
                        <a:tabLst>
                          <a:tab pos="28575" algn="l"/>
                          <a:tab pos="108585" algn="l"/>
                          <a:tab pos="609600" algn="l"/>
                          <a:tab pos="699770" algn="l"/>
                        </a:tabLst>
                      </a:pPr>
                      <a:r>
                        <a:rPr lang="ar-SA" sz="1200" dirty="0">
                          <a:latin typeface="Times New Roman"/>
                          <a:ea typeface="Times New Roman"/>
                          <a:cs typeface="B Titr" panose="00000700000000000000" pitchFamily="2" charset="-78"/>
                        </a:rPr>
                        <a:t>تست تعادل در وضعیت حرکت را برای سالمند انجام دهید.</a:t>
                      </a:r>
                      <a:endParaRPr lang="en-US" sz="1200" dirty="0">
                        <a:latin typeface="Times New Roman"/>
                        <a:ea typeface="Times New Roman"/>
                        <a:cs typeface="B Titr" panose="00000700000000000000" pitchFamily="2" charset="-78"/>
                      </a:endParaRPr>
                    </a:p>
                    <a:p>
                      <a:pPr marL="342900" marR="0" lvl="0" indent="-342900" algn="just" rtl="1" fontAlgn="base">
                        <a:lnSpc>
                          <a:spcPct val="107000"/>
                        </a:lnSpc>
                        <a:spcBef>
                          <a:spcPts val="0"/>
                        </a:spcBef>
                        <a:spcAft>
                          <a:spcPts val="0"/>
                        </a:spcAft>
                        <a:buSzPts val="1200"/>
                        <a:buFont typeface="Symbol"/>
                        <a:buChar char=""/>
                        <a:tabLst>
                          <a:tab pos="28575" algn="l"/>
                          <a:tab pos="108585" algn="l"/>
                          <a:tab pos="609600" algn="l"/>
                          <a:tab pos="699770" algn="l"/>
                        </a:tabLst>
                      </a:pPr>
                      <a:r>
                        <a:rPr lang="ar-SA" sz="1200" dirty="0">
                          <a:latin typeface="Times New Roman"/>
                          <a:ea typeface="Times New Roman"/>
                          <a:cs typeface="B Titr" panose="00000700000000000000" pitchFamily="2" charset="-78"/>
                        </a:rPr>
                        <a:t>اگر اختلال در تست تعادل در وضعیت حرکت بود، پرسشنامه فعالیت های روزانه زندگی </a:t>
                      </a:r>
                      <a:r>
                        <a:rPr lang="fa-IR" sz="1100" dirty="0">
                          <a:latin typeface="Times New Roman"/>
                          <a:ea typeface="Times New Roman"/>
                          <a:cs typeface="B Titr" panose="00000700000000000000" pitchFamily="2" charset="-78"/>
                        </a:rPr>
                        <a:t>(</a:t>
                      </a:r>
                      <a:r>
                        <a:rPr lang="en-US" sz="1100" dirty="0">
                          <a:latin typeface="Times New Roman"/>
                          <a:ea typeface="Times New Roman"/>
                          <a:cs typeface="B Titr" panose="00000700000000000000" pitchFamily="2" charset="-78"/>
                        </a:rPr>
                        <a:t>ADL</a:t>
                      </a:r>
                      <a:r>
                        <a:rPr lang="ar-SA" sz="1100" dirty="0">
                          <a:latin typeface="Times New Roman"/>
                          <a:ea typeface="Times New Roman"/>
                          <a:cs typeface="B Titr" panose="00000700000000000000" pitchFamily="2" charset="-78"/>
                        </a:rPr>
                        <a:t>)</a:t>
                      </a:r>
                      <a:r>
                        <a:rPr lang="ar-SA" sz="1200" dirty="0">
                          <a:latin typeface="Times New Roman"/>
                          <a:ea typeface="Times New Roman"/>
                          <a:cs typeface="B Titr" panose="00000700000000000000" pitchFamily="2" charset="-78"/>
                        </a:rPr>
                        <a:t> را برای سالمند تکمیل نموده و سالمند را همراه با نتیجه آن به پزشک ارجاع دهید</a:t>
                      </a:r>
                      <a:r>
                        <a:rPr lang="fa-IR" sz="1200" b="1" dirty="0">
                          <a:solidFill>
                            <a:srgbClr val="000000"/>
                          </a:solidFill>
                          <a:latin typeface="Times New Roman"/>
                          <a:ea typeface="Times New Roman"/>
                          <a:cs typeface="B Titr" panose="00000700000000000000" pitchFamily="2" charset="-78"/>
                        </a:rPr>
                        <a:t>.</a:t>
                      </a:r>
                      <a:endParaRPr lang="en-US" sz="1200" dirty="0">
                        <a:latin typeface="Times New Roman"/>
                        <a:ea typeface="Times New Roman"/>
                        <a:cs typeface="B Titr" panose="000007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2556763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560" y="332656"/>
            <a:ext cx="8229600" cy="778098"/>
          </a:xfrm>
        </p:spPr>
        <p:txBody>
          <a:bodyPr>
            <a:normAutofit/>
          </a:bodyPr>
          <a:lstStyle/>
          <a:p>
            <a:pPr algn="ctr"/>
            <a:r>
              <a:rPr lang="fa-IR" sz="2800" dirty="0">
                <a:solidFill>
                  <a:srgbClr val="FF0000"/>
                </a:solidFill>
                <a:cs typeface="B Titr" pitchFamily="2" charset="-78"/>
              </a:rPr>
              <a:t>تست تعادل در وضعیت حرکت</a:t>
            </a:r>
            <a:endParaRPr lang="en-US" sz="2800" dirty="0">
              <a:solidFill>
                <a:srgbClr val="FF0000"/>
              </a:solidFill>
              <a:cs typeface="B Titr" pitchFamily="2" charset="-78"/>
            </a:endParaRPr>
          </a:p>
        </p:txBody>
      </p:sp>
      <p:sp>
        <p:nvSpPr>
          <p:cNvPr id="3" name="Content Placeholder 2"/>
          <p:cNvSpPr>
            <a:spLocks noGrp="1"/>
          </p:cNvSpPr>
          <p:nvPr>
            <p:ph sz="quarter" idx="1"/>
          </p:nvPr>
        </p:nvSpPr>
        <p:spPr>
          <a:xfrm>
            <a:off x="2135560" y="1196753"/>
            <a:ext cx="8229600" cy="4525963"/>
          </a:xfrm>
        </p:spPr>
        <p:txBody>
          <a:bodyPr>
            <a:noAutofit/>
          </a:bodyPr>
          <a:lstStyle/>
          <a:p>
            <a:pPr marL="0" indent="0" algn="just" rtl="1">
              <a:lnSpc>
                <a:spcPct val="150000"/>
              </a:lnSpc>
              <a:buNone/>
            </a:pPr>
            <a:r>
              <a:rPr lang="ar-SA" sz="2000" dirty="0">
                <a:cs typeface="B Mitra" panose="00000400000000000000" pitchFamily="2" charset="-78"/>
              </a:rPr>
              <a:t>از سالمند بخواهید از روی صندلی</a:t>
            </a:r>
            <a:r>
              <a:rPr lang="fa-IR" sz="2000" dirty="0">
                <a:cs typeface="B Mitra" panose="00000400000000000000" pitchFamily="2" charset="-78"/>
              </a:rPr>
              <a:t> دارای دسته</a:t>
            </a:r>
            <a:r>
              <a:rPr lang="ar-SA" sz="2000" dirty="0">
                <a:cs typeface="B Mitra" panose="00000400000000000000" pitchFamily="2" charset="-78"/>
              </a:rPr>
              <a:t> بلند شود و به اندازه سه متر  در مسیر مستقیم تا نقطه ای که شما روی زمین با علامت مشخص کرده اید با سرعت معمولی به طرف جلو برود، سپس برگردد و به طرف صندلی آمده و مجدداً روی صندلی بنشیند. از زمان شروع حرکت سالمند برای برخاستن از صندلی تا نشستن مجدد وی، با ثانیه شمار زمان بگیرید. چنانچه زمان انجام این فعالیت حداکثر 12 ثانیه به طول  بیانجامد، تست را طبیعی و در غیر این صورت یعنی اگر زمان تست بیش از 12 ثانیه طول بکشد، تست را غیرطبیعی قلمداد کنید. اگر سالمند با ابزار کمکی مثل عصا یا واکر راه می رود، این تست را با استفاده از آن، انجام دهد. در تمامی مراحل انجام تست، ایمنی سالمند را در نظر بگیرید</a:t>
            </a:r>
            <a:r>
              <a:rPr lang="fa-IR" sz="2000" dirty="0">
                <a:cs typeface="B Mitra" panose="00000400000000000000" pitchFamily="2" charset="-78"/>
              </a:rPr>
              <a:t>. در صورت اختلال در تست تعادل، </a:t>
            </a:r>
            <a:r>
              <a:rPr lang="ar-SA" sz="2000" dirty="0">
                <a:cs typeface="B Mitra" panose="00000400000000000000" pitchFamily="2" charset="-78"/>
              </a:rPr>
              <a:t>پرسشنامه فعالیت های روزانه زندگی </a:t>
            </a:r>
            <a:r>
              <a:rPr lang="fa-IR" sz="2000" dirty="0">
                <a:cs typeface="B Mitra" panose="00000400000000000000" pitchFamily="2" charset="-78"/>
              </a:rPr>
              <a:t>(</a:t>
            </a:r>
            <a:r>
              <a:rPr lang="en-US" sz="2000" dirty="0">
                <a:cs typeface="B Mitra" panose="00000400000000000000" pitchFamily="2" charset="-78"/>
              </a:rPr>
              <a:t>ADL</a:t>
            </a:r>
            <a:r>
              <a:rPr lang="ar-SA" sz="2000" dirty="0">
                <a:cs typeface="B Mitra" panose="00000400000000000000" pitchFamily="2" charset="-78"/>
              </a:rPr>
              <a:t>) را برای سالمند تکمیل نمایید و سالمند را همراه با نتیجه آن به </a:t>
            </a:r>
            <a:r>
              <a:rPr lang="ar-SA" sz="2000" dirty="0">
                <a:solidFill>
                  <a:srgbClr val="00B0F0"/>
                </a:solidFill>
                <a:cs typeface="B Mitra" panose="00000400000000000000" pitchFamily="2" charset="-78"/>
              </a:rPr>
              <a:t>پزشک </a:t>
            </a:r>
            <a:r>
              <a:rPr lang="ar-SA" sz="2000" dirty="0">
                <a:cs typeface="B Mitra" panose="00000400000000000000" pitchFamily="2" charset="-78"/>
              </a:rPr>
              <a:t>ارجاع دهید</a:t>
            </a:r>
            <a:r>
              <a:rPr lang="fa-IR" sz="2000" dirty="0">
                <a:cs typeface="B Mitra" panose="00000400000000000000" pitchFamily="2" charset="-78"/>
              </a:rPr>
              <a:t>.</a:t>
            </a:r>
            <a:r>
              <a:rPr lang="ar-SA" sz="2000" dirty="0">
                <a:cs typeface="B Mitra" panose="00000400000000000000" pitchFamily="2" charset="-78"/>
              </a:rPr>
              <a:t> امتیاز کامل این تست 6 بوده و امتیاز کمتر از 6 یک عامل خطر محسوب می شود.</a:t>
            </a:r>
            <a:endParaRPr lang="en-US" sz="2000" dirty="0">
              <a:cs typeface="B Mitra" panose="00000400000000000000" pitchFamily="2" charset="-78"/>
            </a:endParaRPr>
          </a:p>
        </p:txBody>
      </p:sp>
    </p:spTree>
    <p:extLst>
      <p:ext uri="{BB962C8B-B14F-4D97-AF65-F5344CB8AC3E}">
        <p14:creationId xmlns:p14="http://schemas.microsoft.com/office/powerpoint/2010/main" val="22180804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nvPr>
        </p:nvGraphicFramePr>
        <p:xfrm>
          <a:off x="1775520" y="404664"/>
          <a:ext cx="8610600" cy="6172198"/>
        </p:xfrm>
        <a:graphic>
          <a:graphicData uri="http://schemas.openxmlformats.org/drawingml/2006/table">
            <a:tbl>
              <a:tblPr/>
              <a:tblGrid>
                <a:gridCol w="5682701">
                  <a:extLst>
                    <a:ext uri="{9D8B030D-6E8A-4147-A177-3AD203B41FA5}">
                      <a16:colId xmlns:a16="http://schemas.microsoft.com/office/drawing/2014/main" val="20000"/>
                    </a:ext>
                  </a:extLst>
                </a:gridCol>
                <a:gridCol w="1115297">
                  <a:extLst>
                    <a:ext uri="{9D8B030D-6E8A-4147-A177-3AD203B41FA5}">
                      <a16:colId xmlns:a16="http://schemas.microsoft.com/office/drawing/2014/main" val="20001"/>
                    </a:ext>
                  </a:extLst>
                </a:gridCol>
                <a:gridCol w="1812602">
                  <a:extLst>
                    <a:ext uri="{9D8B030D-6E8A-4147-A177-3AD203B41FA5}">
                      <a16:colId xmlns:a16="http://schemas.microsoft.com/office/drawing/2014/main" val="20002"/>
                    </a:ext>
                  </a:extLst>
                </a:gridCol>
              </a:tblGrid>
              <a:tr h="313619">
                <a:tc>
                  <a:txBody>
                    <a:bodyPr/>
                    <a:lstStyle/>
                    <a:p>
                      <a:pPr marL="0" marR="0" algn="ctr" rtl="1">
                        <a:lnSpc>
                          <a:spcPct val="115000"/>
                        </a:lnSpc>
                        <a:spcBef>
                          <a:spcPts val="0"/>
                        </a:spcBef>
                        <a:spcAft>
                          <a:spcPts val="0"/>
                        </a:spcAft>
                      </a:pPr>
                      <a:r>
                        <a:rPr lang="ar-SA" sz="1200" b="1" dirty="0">
                          <a:latin typeface="Calibri"/>
                          <a:ea typeface="Calibri"/>
                          <a:cs typeface="B Zar"/>
                        </a:rPr>
                        <a:t>اقدام</a:t>
                      </a:r>
                      <a:endParaRPr lang="en-US" sz="1100" dirty="0">
                        <a:latin typeface="Calibri"/>
                        <a:ea typeface="Calibri"/>
                        <a:cs typeface="Arial"/>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marL="0" marR="0" algn="ctr" rtl="1">
                        <a:lnSpc>
                          <a:spcPct val="115000"/>
                        </a:lnSpc>
                        <a:spcBef>
                          <a:spcPts val="0"/>
                        </a:spcBef>
                        <a:spcAft>
                          <a:spcPts val="0"/>
                        </a:spcAft>
                      </a:pPr>
                      <a:r>
                        <a:rPr lang="ar-SA" sz="1200" b="1">
                          <a:latin typeface="Calibri"/>
                          <a:ea typeface="Calibri"/>
                          <a:cs typeface="B Zar"/>
                        </a:rPr>
                        <a:t>طبقه بندي</a:t>
                      </a:r>
                      <a:endParaRPr lang="en-US" sz="11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marL="0" marR="0" algn="r" rtl="1">
                        <a:lnSpc>
                          <a:spcPct val="115000"/>
                        </a:lnSpc>
                        <a:spcBef>
                          <a:spcPts val="0"/>
                        </a:spcBef>
                        <a:spcAft>
                          <a:spcPts val="0"/>
                        </a:spcAft>
                      </a:pPr>
                      <a:r>
                        <a:rPr lang="fa-IR" sz="1200" b="1">
                          <a:latin typeface="Calibri"/>
                          <a:ea typeface="Calibri"/>
                          <a:cs typeface="B Zar"/>
                        </a:rPr>
                        <a:t>نتیجه ارزیابی</a:t>
                      </a:r>
                      <a:endParaRPr lang="en-US" sz="11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3619">
                <a:tc>
                  <a:txBody>
                    <a:bodyPr/>
                    <a:lstStyle/>
                    <a:p>
                      <a:pPr marL="0" marR="0" algn="ctr" rtl="1">
                        <a:lnSpc>
                          <a:spcPct val="115000"/>
                        </a:lnSpc>
                        <a:spcBef>
                          <a:spcPts val="0"/>
                        </a:spcBef>
                        <a:spcAft>
                          <a:spcPts val="0"/>
                        </a:spcAft>
                      </a:pPr>
                      <a:r>
                        <a:rPr lang="ar-SA" sz="1200" b="1" dirty="0">
                          <a:latin typeface="Calibri"/>
                          <a:ea typeface="Calibri"/>
                          <a:cs typeface="B Zar"/>
                        </a:rPr>
                        <a:t>توصیه، اقدامات درمانی، ارجاع، پیگیری</a:t>
                      </a:r>
                      <a:endParaRPr lang="en-US" sz="1100" dirty="0">
                        <a:latin typeface="Calibri"/>
                        <a:ea typeface="Calibri"/>
                        <a:cs typeface="Arial"/>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3502080">
                <a:tc>
                  <a:txBody>
                    <a:bodyPr/>
                    <a:lstStyle/>
                    <a:p>
                      <a:pPr marL="342900" marR="0" lvl="0" indent="-342900" algn="just" rtl="1">
                        <a:lnSpc>
                          <a:spcPct val="107000"/>
                        </a:lnSpc>
                        <a:spcBef>
                          <a:spcPts val="0"/>
                        </a:spcBef>
                        <a:spcAft>
                          <a:spcPts val="0"/>
                        </a:spcAft>
                        <a:buSzPts val="1200"/>
                        <a:buFont typeface="Symbol"/>
                        <a:buChar char=""/>
                        <a:tabLst>
                          <a:tab pos="0" algn="l"/>
                          <a:tab pos="111760" algn="l"/>
                        </a:tabLst>
                      </a:pPr>
                      <a:r>
                        <a:rPr lang="ar-SA" sz="1200" b="1" dirty="0">
                          <a:latin typeface="Times New Roman"/>
                          <a:ea typeface="Times New Roman"/>
                          <a:cs typeface="B Mitra" panose="00000400000000000000" pitchFamily="2" charset="-78"/>
                        </a:rPr>
                        <a:t>با توجه به نتایج تست تعادل و پرسشنامه فعالیت های روزانه زندگی </a:t>
                      </a:r>
                      <a:r>
                        <a:rPr lang="fa-IR" sz="1100" b="1" dirty="0">
                          <a:latin typeface="Times New Roman"/>
                          <a:ea typeface="Times New Roman"/>
                          <a:cs typeface="B Mitra" panose="00000400000000000000" pitchFamily="2" charset="-78"/>
                        </a:rPr>
                        <a:t>(</a:t>
                      </a:r>
                      <a:r>
                        <a:rPr lang="en-US" sz="1100" b="1" dirty="0">
                          <a:latin typeface="Times New Roman"/>
                          <a:ea typeface="Times New Roman"/>
                          <a:cs typeface="B Mitra" panose="00000400000000000000" pitchFamily="2" charset="-78"/>
                        </a:rPr>
                        <a:t>ADL</a:t>
                      </a:r>
                      <a:r>
                        <a:rPr lang="ar-SA" sz="1100" b="1" dirty="0">
                          <a:latin typeface="Times New Roman"/>
                          <a:ea typeface="Times New Roman"/>
                          <a:cs typeface="B Mitra" panose="00000400000000000000" pitchFamily="2" charset="-78"/>
                        </a:rPr>
                        <a:t>)</a:t>
                      </a:r>
                      <a:r>
                        <a:rPr lang="ar-SA" sz="1200" b="1" dirty="0">
                          <a:latin typeface="Times New Roman"/>
                          <a:ea typeface="Times New Roman"/>
                          <a:cs typeface="B Mitra" panose="00000400000000000000" pitchFamily="2" charset="-78"/>
                        </a:rPr>
                        <a:t>، سالمند و همراه وي را در خصوص پيشگيري از سقوط و حوادث و تمرینات تعادلی آموزش دهيد.</a:t>
                      </a:r>
                      <a:endParaRPr lang="en-US" sz="1200" b="1" dirty="0">
                        <a:latin typeface="Times New Roman"/>
                        <a:ea typeface="Times New Roman"/>
                        <a:cs typeface="B Mitra" panose="00000400000000000000" pitchFamily="2" charset="-78"/>
                      </a:endParaRPr>
                    </a:p>
                    <a:p>
                      <a:pPr marL="342900" marR="0" lvl="0" indent="-342900" algn="just" rtl="1">
                        <a:lnSpc>
                          <a:spcPct val="107000"/>
                        </a:lnSpc>
                        <a:spcBef>
                          <a:spcPts val="0"/>
                        </a:spcBef>
                        <a:spcAft>
                          <a:spcPts val="0"/>
                        </a:spcAft>
                        <a:buSzPts val="1200"/>
                        <a:buFont typeface="Symbol"/>
                        <a:buChar char=""/>
                        <a:tabLst>
                          <a:tab pos="-26035" algn="l"/>
                          <a:tab pos="0" algn="l"/>
                          <a:tab pos="111760" algn="l"/>
                        </a:tabLst>
                      </a:pPr>
                      <a:r>
                        <a:rPr lang="ar-SA" sz="1200" b="1" dirty="0">
                          <a:latin typeface="Times New Roman"/>
                          <a:ea typeface="Times New Roman"/>
                          <a:cs typeface="B Mitra" panose="00000400000000000000" pitchFamily="2" charset="-78"/>
                        </a:rPr>
                        <a:t>سالمند را به پزشک ارجاع غير فوري دهيد.</a:t>
                      </a:r>
                      <a:endParaRPr lang="en-US" sz="1200" b="1" dirty="0">
                        <a:latin typeface="Times New Roman"/>
                        <a:ea typeface="Times New Roman"/>
                        <a:cs typeface="B Mitra" panose="00000400000000000000" pitchFamily="2" charset="-78"/>
                      </a:endParaRPr>
                    </a:p>
                    <a:p>
                      <a:pPr marL="342900" marR="0" lvl="0" indent="-342900" algn="just" rtl="1">
                        <a:lnSpc>
                          <a:spcPct val="107000"/>
                        </a:lnSpc>
                        <a:spcBef>
                          <a:spcPts val="0"/>
                        </a:spcBef>
                        <a:spcAft>
                          <a:spcPts val="0"/>
                        </a:spcAft>
                        <a:buSzPts val="1200"/>
                        <a:buFont typeface="Symbol"/>
                        <a:buChar char=""/>
                        <a:tabLst>
                          <a:tab pos="-26035" algn="l"/>
                          <a:tab pos="0" algn="l"/>
                          <a:tab pos="111760" algn="l"/>
                        </a:tabLst>
                      </a:pPr>
                      <a:r>
                        <a:rPr lang="ar-SA" sz="1200" b="1" dirty="0">
                          <a:latin typeface="Times New Roman"/>
                          <a:ea typeface="Times New Roman"/>
                          <a:cs typeface="B Mitra" panose="00000400000000000000" pitchFamily="2" charset="-78"/>
                        </a:rPr>
                        <a:t>در صورتی که پزشک سالمند را به سطوح تخصصی ارجاع دهد، سالمند را تا سه هفته بعد پیگیری نمایید در غير اين صورت پيگيري را طبق نظر پزشك انجام دهيد.</a:t>
                      </a:r>
                      <a:endParaRPr lang="en-US" sz="1200" b="1" dirty="0">
                        <a:latin typeface="Times New Roman"/>
                        <a:ea typeface="Times New Roman"/>
                        <a:cs typeface="B Mitra" panose="00000400000000000000" pitchFamily="2" charset="-78"/>
                      </a:endParaRPr>
                    </a:p>
                    <a:p>
                      <a:pPr marL="342900" marR="0" lvl="0" indent="-342900" algn="just" rtl="1">
                        <a:lnSpc>
                          <a:spcPct val="107000"/>
                        </a:lnSpc>
                        <a:spcBef>
                          <a:spcPts val="0"/>
                        </a:spcBef>
                        <a:spcAft>
                          <a:spcPts val="0"/>
                        </a:spcAft>
                        <a:buSzPts val="1200"/>
                        <a:buFont typeface="Symbol"/>
                        <a:buChar char=""/>
                        <a:tabLst>
                          <a:tab pos="-26035" algn="l"/>
                          <a:tab pos="0" algn="l"/>
                          <a:tab pos="111760" algn="l"/>
                        </a:tabLst>
                      </a:pPr>
                      <a:r>
                        <a:rPr lang="ar-SA" sz="1200" b="1" dirty="0">
                          <a:latin typeface="Times New Roman"/>
                          <a:ea typeface="Times New Roman"/>
                          <a:cs typeface="B Mitra" panose="00000400000000000000" pitchFamily="2" charset="-78"/>
                        </a:rPr>
                        <a:t>به سالمند توصیه کنید سالی یک بار جهت ارزیابی بینایی و شنوایی به بینایی سنج و شنوایی سنج مراجعه نماید.</a:t>
                      </a:r>
                      <a:endParaRPr lang="en-US" sz="1200" b="1" dirty="0">
                        <a:latin typeface="Times New Roman"/>
                        <a:ea typeface="Times New Roman"/>
                        <a:cs typeface="B Mitra" panose="00000400000000000000" pitchFamily="2" charset="-78"/>
                      </a:endParaRPr>
                    </a:p>
                    <a:p>
                      <a:pPr marL="342900" marR="0" lvl="0" indent="-342900" algn="just" rtl="1">
                        <a:lnSpc>
                          <a:spcPct val="107000"/>
                        </a:lnSpc>
                        <a:spcBef>
                          <a:spcPts val="0"/>
                        </a:spcBef>
                        <a:spcAft>
                          <a:spcPts val="0"/>
                        </a:spcAft>
                        <a:buSzPts val="1200"/>
                        <a:buFont typeface="Symbol"/>
                        <a:buChar char=""/>
                        <a:tabLst>
                          <a:tab pos="-26035" algn="l"/>
                          <a:tab pos="0" algn="l"/>
                          <a:tab pos="111760" algn="l"/>
                        </a:tabLst>
                      </a:pPr>
                      <a:r>
                        <a:rPr lang="ar-SA" sz="1200" b="1" dirty="0">
                          <a:latin typeface="Times New Roman"/>
                          <a:ea typeface="Times New Roman"/>
                          <a:cs typeface="B Mitra" panose="00000400000000000000" pitchFamily="2" charset="-78"/>
                        </a:rPr>
                        <a:t>در صورت ارجاع سالمند برای احتمال فشارخون بالا یا افت فشارخون وضعیتی یا دیابت یا اختلالات شناختی، قید شود که سالمند در معرض سقوط قرار دارد. </a:t>
                      </a:r>
                      <a:endParaRPr lang="en-US" sz="1200" b="1" dirty="0">
                        <a:latin typeface="Times New Roman"/>
                        <a:ea typeface="Times New Roman"/>
                        <a:cs typeface="B Mitra" panose="00000400000000000000" pitchFamily="2" charset="-78"/>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tc>
                  <a:txBody>
                    <a:bodyPr/>
                    <a:lstStyle/>
                    <a:p>
                      <a:pPr marL="45720" marR="0" algn="ctr" rtl="1">
                        <a:lnSpc>
                          <a:spcPct val="115000"/>
                        </a:lnSpc>
                        <a:spcBef>
                          <a:spcPts val="0"/>
                        </a:spcBef>
                        <a:spcAft>
                          <a:spcPts val="0"/>
                        </a:spcAft>
                      </a:pPr>
                      <a:r>
                        <a:rPr lang="ar-SA" sz="1200" dirty="0">
                          <a:latin typeface="Calibri"/>
                          <a:ea typeface="Calibri"/>
                          <a:cs typeface="B Titr" panose="00000700000000000000" pitchFamily="2" charset="-78"/>
                        </a:rPr>
                        <a:t>احتمال سقوط</a:t>
                      </a:r>
                      <a:endParaRPr lang="en-US" sz="1100" dirty="0">
                        <a:latin typeface="Calibri"/>
                        <a:ea typeface="Calibri"/>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tc>
                  <a:txBody>
                    <a:bodyPr/>
                    <a:lstStyle/>
                    <a:p>
                      <a:pPr marL="342900" marR="21590" lvl="0" indent="-342900" algn="just" rtl="1">
                        <a:lnSpc>
                          <a:spcPct val="107000"/>
                        </a:lnSpc>
                        <a:spcBef>
                          <a:spcPts val="0"/>
                        </a:spcBef>
                        <a:spcAft>
                          <a:spcPts val="0"/>
                        </a:spcAft>
                        <a:buFont typeface="Symbol"/>
                        <a:buChar char=""/>
                        <a:tabLst>
                          <a:tab pos="0" algn="l"/>
                          <a:tab pos="100965" algn="l"/>
                          <a:tab pos="191135" algn="l"/>
                        </a:tabLst>
                      </a:pPr>
                      <a:r>
                        <a:rPr lang="fa-IR" sz="1200" b="1" kern="100" dirty="0">
                          <a:solidFill>
                            <a:srgbClr val="000000"/>
                          </a:solidFill>
                          <a:latin typeface="Times New Roman"/>
                          <a:ea typeface="Times New Roman"/>
                          <a:cs typeface="B Mitra" panose="00000400000000000000" pitchFamily="2" charset="-78"/>
                        </a:rPr>
                        <a:t>پاسخ مثبت به یکی از سه سؤال ارزیابی اولیه </a:t>
                      </a:r>
                      <a:endParaRPr lang="en-US" sz="1200" b="1" dirty="0">
                        <a:latin typeface="Times New Roman"/>
                        <a:ea typeface="Times New Roman"/>
                        <a:cs typeface="B Mitra" panose="00000400000000000000" pitchFamily="2" charset="-78"/>
                      </a:endParaRPr>
                    </a:p>
                    <a:p>
                      <a:pPr marL="457200" marR="21590" algn="just" rtl="1">
                        <a:lnSpc>
                          <a:spcPct val="107000"/>
                        </a:lnSpc>
                        <a:spcBef>
                          <a:spcPts val="0"/>
                        </a:spcBef>
                        <a:spcAft>
                          <a:spcPts val="0"/>
                        </a:spcAft>
                        <a:tabLst>
                          <a:tab pos="0" algn="l"/>
                          <a:tab pos="100965" algn="l"/>
                          <a:tab pos="191135" algn="l"/>
                        </a:tabLst>
                      </a:pPr>
                      <a:r>
                        <a:rPr lang="fa-IR" sz="2000" b="1" u="sng" kern="100" dirty="0">
                          <a:solidFill>
                            <a:srgbClr val="FF0000"/>
                          </a:solidFill>
                          <a:latin typeface="Times New Roman"/>
                          <a:ea typeface="Times New Roman"/>
                          <a:cs typeface="B Mitra" panose="00000400000000000000" pitchFamily="2" charset="-78"/>
                        </a:rPr>
                        <a:t>و </a:t>
                      </a:r>
                    </a:p>
                    <a:p>
                      <a:pPr marL="457200" marR="21590" algn="just" rtl="1">
                        <a:lnSpc>
                          <a:spcPct val="107000"/>
                        </a:lnSpc>
                        <a:spcBef>
                          <a:spcPts val="0"/>
                        </a:spcBef>
                        <a:spcAft>
                          <a:spcPts val="0"/>
                        </a:spcAft>
                        <a:tabLst>
                          <a:tab pos="0" algn="l"/>
                          <a:tab pos="100965" algn="l"/>
                          <a:tab pos="191135" algn="l"/>
                        </a:tabLst>
                      </a:pPr>
                      <a:endParaRPr lang="en-US" sz="1200" b="1" dirty="0">
                        <a:solidFill>
                          <a:srgbClr val="FF0000"/>
                        </a:solidFill>
                        <a:latin typeface="Times New Roman"/>
                        <a:ea typeface="Times New Roman"/>
                        <a:cs typeface="B Mitra" panose="00000400000000000000" pitchFamily="2" charset="-78"/>
                      </a:endParaRPr>
                    </a:p>
                    <a:p>
                      <a:pPr marL="342900" marR="21590" lvl="0" indent="-342900" algn="just" rtl="1">
                        <a:lnSpc>
                          <a:spcPct val="107000"/>
                        </a:lnSpc>
                        <a:spcBef>
                          <a:spcPts val="0"/>
                        </a:spcBef>
                        <a:spcAft>
                          <a:spcPts val="0"/>
                        </a:spcAft>
                        <a:buFont typeface="Symbol"/>
                        <a:buChar char=""/>
                        <a:tabLst>
                          <a:tab pos="0" algn="l"/>
                          <a:tab pos="100965" algn="l"/>
                          <a:tab pos="191135" algn="l"/>
                        </a:tabLst>
                      </a:pPr>
                      <a:r>
                        <a:rPr lang="fa-IR" sz="1200" b="1" kern="100" dirty="0">
                          <a:solidFill>
                            <a:srgbClr val="000000"/>
                          </a:solidFill>
                          <a:latin typeface="Times New Roman"/>
                          <a:ea typeface="Times New Roman"/>
                          <a:cs typeface="B Mitra" panose="00000400000000000000" pitchFamily="2" charset="-78"/>
                        </a:rPr>
                        <a:t>اختلال در تست تعادل در وضعیت حرکت</a:t>
                      </a:r>
                      <a:endParaRPr lang="en-US" sz="1200" b="1" dirty="0">
                        <a:latin typeface="Times New Roman"/>
                        <a:ea typeface="Times New Roman"/>
                        <a:cs typeface="B Mitra"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extLst>
                  <a:ext uri="{0D108BD9-81ED-4DB2-BD59-A6C34878D82A}">
                    <a16:rowId xmlns:a16="http://schemas.microsoft.com/office/drawing/2014/main" val="10002"/>
                  </a:ext>
                </a:extLst>
              </a:tr>
              <a:tr h="2042880">
                <a:tc>
                  <a:txBody>
                    <a:bodyPr/>
                    <a:lstStyle/>
                    <a:p>
                      <a:pPr marL="342900" marR="0" lvl="0" indent="-342900" algn="just" rtl="1">
                        <a:lnSpc>
                          <a:spcPct val="107000"/>
                        </a:lnSpc>
                        <a:spcBef>
                          <a:spcPts val="0"/>
                        </a:spcBef>
                        <a:spcAft>
                          <a:spcPts val="0"/>
                        </a:spcAft>
                        <a:buSzPts val="1200"/>
                        <a:buFont typeface="Symbol"/>
                        <a:buChar char=""/>
                        <a:tabLst>
                          <a:tab pos="0" algn="l"/>
                          <a:tab pos="111760" algn="l"/>
                        </a:tabLst>
                      </a:pPr>
                      <a:r>
                        <a:rPr lang="ar-SA" sz="1200" b="1" dirty="0">
                          <a:latin typeface="Times New Roman"/>
                          <a:ea typeface="Times New Roman"/>
                          <a:cs typeface="B Mitra" panose="00000400000000000000" pitchFamily="2" charset="-78"/>
                        </a:rPr>
                        <a:t>به سالمند و همراه وي در زمينه  پيشگيري از سقوط و حوادث</a:t>
                      </a:r>
                      <a:r>
                        <a:rPr lang="fa-IR" sz="1200" b="1" dirty="0">
                          <a:latin typeface="Times New Roman"/>
                          <a:ea typeface="Times New Roman"/>
                          <a:cs typeface="B Mitra" panose="00000400000000000000" pitchFamily="2" charset="-78"/>
                        </a:rPr>
                        <a:t> و تمرینات تعادلی</a:t>
                      </a:r>
                      <a:r>
                        <a:rPr lang="ar-SA" sz="1200" b="1" dirty="0">
                          <a:latin typeface="Times New Roman"/>
                          <a:ea typeface="Times New Roman"/>
                          <a:cs typeface="B Mitra" panose="00000400000000000000" pitchFamily="2" charset="-78"/>
                        </a:rPr>
                        <a:t> آموزش دهيد. </a:t>
                      </a:r>
                      <a:endParaRPr lang="en-US" sz="1200" b="1" dirty="0">
                        <a:latin typeface="Times New Roman"/>
                        <a:ea typeface="Times New Roman"/>
                        <a:cs typeface="B Mitra" panose="00000400000000000000" pitchFamily="2" charset="-78"/>
                      </a:endParaRPr>
                    </a:p>
                    <a:p>
                      <a:pPr marL="342900" marR="0" lvl="0" indent="-342900" algn="just" rtl="1">
                        <a:lnSpc>
                          <a:spcPct val="107000"/>
                        </a:lnSpc>
                        <a:spcBef>
                          <a:spcPts val="0"/>
                        </a:spcBef>
                        <a:spcAft>
                          <a:spcPts val="0"/>
                        </a:spcAft>
                        <a:buSzPts val="1200"/>
                        <a:buFont typeface="Symbol"/>
                        <a:buChar char=""/>
                        <a:tabLst>
                          <a:tab pos="0" algn="l"/>
                          <a:tab pos="111760" algn="l"/>
                        </a:tabLst>
                      </a:pPr>
                      <a:r>
                        <a:rPr lang="ar-SA" sz="1200" b="1" dirty="0">
                          <a:latin typeface="Times New Roman"/>
                          <a:ea typeface="Times New Roman"/>
                          <a:cs typeface="B Mitra" panose="00000400000000000000" pitchFamily="2" charset="-78"/>
                        </a:rPr>
                        <a:t>سالمند را به مراجعه در صورت بروز عامل خطر يا يك سال بعد تشويق كنيد.</a:t>
                      </a:r>
                      <a:endParaRPr lang="en-US" sz="1200" b="1" dirty="0">
                        <a:latin typeface="Times New Roman"/>
                        <a:ea typeface="Times New Roman"/>
                        <a:cs typeface="B Mitra" panose="00000400000000000000" pitchFamily="2" charset="-78"/>
                      </a:endParaRPr>
                    </a:p>
                    <a:p>
                      <a:pPr marL="342900" marR="0" lvl="0" indent="-342900" algn="just" rtl="1">
                        <a:lnSpc>
                          <a:spcPct val="107000"/>
                        </a:lnSpc>
                        <a:spcBef>
                          <a:spcPts val="0"/>
                        </a:spcBef>
                        <a:spcAft>
                          <a:spcPts val="0"/>
                        </a:spcAft>
                        <a:buSzPts val="1200"/>
                        <a:buFont typeface="Symbol"/>
                        <a:buChar char=""/>
                        <a:tabLst>
                          <a:tab pos="0" algn="l"/>
                          <a:tab pos="111760" algn="l"/>
                        </a:tabLst>
                      </a:pPr>
                      <a:r>
                        <a:rPr lang="fa-IR" sz="1200" b="1" dirty="0">
                          <a:latin typeface="Times New Roman"/>
                          <a:ea typeface="Times New Roman"/>
                          <a:cs typeface="B Mitra" panose="00000400000000000000" pitchFamily="2" charset="-78"/>
                        </a:rPr>
                        <a:t>پی گیری مصرف کلسیم و ویتامین</a:t>
                      </a:r>
                      <a:r>
                        <a:rPr lang="en-US" sz="1200" b="1" dirty="0">
                          <a:latin typeface="Times New Roman"/>
                          <a:ea typeface="Times New Roman"/>
                          <a:cs typeface="B Mitra" panose="00000400000000000000" pitchFamily="2" charset="-78"/>
                        </a:rPr>
                        <a:t> D</a:t>
                      </a:r>
                    </a:p>
                    <a:p>
                      <a:pPr marL="342900" marR="0" lvl="0" indent="-342900" algn="just" rtl="1">
                        <a:lnSpc>
                          <a:spcPct val="107000"/>
                        </a:lnSpc>
                        <a:spcBef>
                          <a:spcPts val="0"/>
                        </a:spcBef>
                        <a:spcAft>
                          <a:spcPts val="0"/>
                        </a:spcAft>
                        <a:buSzPts val="1200"/>
                        <a:buFont typeface="Symbol"/>
                        <a:buChar char=""/>
                        <a:tabLst>
                          <a:tab pos="-26035" algn="l"/>
                          <a:tab pos="0" algn="l"/>
                          <a:tab pos="111760" algn="l"/>
                        </a:tabLst>
                      </a:pPr>
                      <a:r>
                        <a:rPr lang="ar-SA" sz="1200" b="1" dirty="0">
                          <a:latin typeface="Times New Roman"/>
                          <a:ea typeface="Times New Roman"/>
                          <a:cs typeface="B Mitra" panose="00000400000000000000" pitchFamily="2" charset="-78"/>
                        </a:rPr>
                        <a:t>به سالمند توصیه کنید سالی یک بار جهت ارزیابی بینایی و شنوایی به بینایی سنج و شنوایی سنج مراجعه نماید.</a:t>
                      </a:r>
                      <a:endParaRPr lang="en-US" sz="1200" b="1" dirty="0">
                        <a:latin typeface="Times New Roman"/>
                        <a:ea typeface="Times New Roman"/>
                        <a:cs typeface="B Mitra" panose="00000400000000000000" pitchFamily="2" charset="-78"/>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9CC00"/>
                    </a:solidFill>
                  </a:tcPr>
                </a:tc>
                <a:tc>
                  <a:txBody>
                    <a:bodyPr/>
                    <a:lstStyle/>
                    <a:p>
                      <a:pPr marL="45720" marR="0" algn="ctr" rtl="1">
                        <a:lnSpc>
                          <a:spcPct val="115000"/>
                        </a:lnSpc>
                        <a:spcBef>
                          <a:spcPts val="0"/>
                        </a:spcBef>
                        <a:spcAft>
                          <a:spcPts val="0"/>
                        </a:spcAft>
                      </a:pPr>
                      <a:r>
                        <a:rPr lang="ar-SA" sz="1200" dirty="0">
                          <a:latin typeface="Calibri"/>
                          <a:ea typeface="Calibri"/>
                          <a:cs typeface="B Titr" panose="00000700000000000000" pitchFamily="2" charset="-78"/>
                        </a:rPr>
                        <a:t>احتمال کم سقوط</a:t>
                      </a:r>
                      <a:endParaRPr lang="en-US" sz="1100" dirty="0">
                        <a:latin typeface="Calibri"/>
                        <a:ea typeface="Calibri"/>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9CC00"/>
                    </a:solidFill>
                  </a:tcPr>
                </a:tc>
                <a:tc>
                  <a:txBody>
                    <a:bodyPr/>
                    <a:lstStyle/>
                    <a:p>
                      <a:pPr marL="342900" marR="21590" lvl="0" indent="-342900" algn="just" rtl="1">
                        <a:lnSpc>
                          <a:spcPct val="107000"/>
                        </a:lnSpc>
                        <a:spcBef>
                          <a:spcPts val="0"/>
                        </a:spcBef>
                        <a:spcAft>
                          <a:spcPts val="0"/>
                        </a:spcAft>
                        <a:buSzPts val="1000"/>
                        <a:buFont typeface="Symbol"/>
                        <a:buChar char=""/>
                        <a:tabLst>
                          <a:tab pos="0" algn="l"/>
                          <a:tab pos="100965" algn="l"/>
                          <a:tab pos="191135" algn="l"/>
                        </a:tabLst>
                      </a:pPr>
                      <a:r>
                        <a:rPr lang="fa-IR" sz="1200" b="1" kern="100" dirty="0">
                          <a:solidFill>
                            <a:srgbClr val="000000"/>
                          </a:solidFill>
                          <a:latin typeface="Times New Roman"/>
                          <a:ea typeface="Times New Roman"/>
                          <a:cs typeface="B Mitra" panose="00000400000000000000" pitchFamily="2" charset="-78"/>
                        </a:rPr>
                        <a:t>پاسخ منفی به هر سه سؤال ارزیابی اولیه  </a:t>
                      </a:r>
                      <a:r>
                        <a:rPr lang="fa-IR" sz="2000" b="1" kern="100" dirty="0">
                          <a:solidFill>
                            <a:srgbClr val="000000"/>
                          </a:solidFill>
                          <a:latin typeface="Times New Roman"/>
                          <a:ea typeface="Times New Roman"/>
                          <a:cs typeface="B Mitra" panose="00000400000000000000" pitchFamily="2" charset="-78"/>
                        </a:rPr>
                        <a:t> </a:t>
                      </a:r>
                      <a:r>
                        <a:rPr lang="fa-IR" sz="2000" b="1" kern="100" dirty="0">
                          <a:solidFill>
                            <a:srgbClr val="FF0000"/>
                          </a:solidFill>
                          <a:latin typeface="Times New Roman"/>
                          <a:ea typeface="Times New Roman"/>
                          <a:cs typeface="B Mitra" panose="00000400000000000000" pitchFamily="2" charset="-78"/>
                        </a:rPr>
                        <a:t>یا </a:t>
                      </a:r>
                      <a:endParaRPr lang="en-US" sz="2000" b="1" dirty="0">
                        <a:solidFill>
                          <a:srgbClr val="FF0000"/>
                        </a:solidFill>
                        <a:latin typeface="Times New Roman"/>
                        <a:ea typeface="Times New Roman"/>
                        <a:cs typeface="B Mitra" panose="00000400000000000000" pitchFamily="2" charset="-78"/>
                      </a:endParaRPr>
                    </a:p>
                    <a:p>
                      <a:pPr marL="342900" marR="21590" lvl="0" indent="-342900" algn="just" rtl="1">
                        <a:lnSpc>
                          <a:spcPct val="107000"/>
                        </a:lnSpc>
                        <a:spcBef>
                          <a:spcPts val="0"/>
                        </a:spcBef>
                        <a:spcAft>
                          <a:spcPts val="0"/>
                        </a:spcAft>
                        <a:buSzPts val="1000"/>
                        <a:buFont typeface="Symbol"/>
                        <a:buChar char=""/>
                        <a:tabLst>
                          <a:tab pos="0" algn="l"/>
                          <a:tab pos="100965" algn="l"/>
                          <a:tab pos="191135" algn="l"/>
                        </a:tabLst>
                      </a:pPr>
                      <a:r>
                        <a:rPr lang="fa-IR" sz="1200" b="1" kern="100" dirty="0">
                          <a:solidFill>
                            <a:srgbClr val="000000"/>
                          </a:solidFill>
                          <a:latin typeface="Times New Roman"/>
                          <a:ea typeface="Times New Roman"/>
                          <a:cs typeface="B Mitra" panose="00000400000000000000" pitchFamily="2" charset="-78"/>
                        </a:rPr>
                        <a:t>تست تعادل در وضعیت حرکت طبیعی</a:t>
                      </a:r>
                      <a:endParaRPr lang="en-US" sz="1200" b="1" dirty="0">
                        <a:latin typeface="Times New Roman"/>
                        <a:ea typeface="Times New Roman"/>
                        <a:cs typeface="B Mitra"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9CC00"/>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12448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Untitl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1504" y="116632"/>
            <a:ext cx="8933058" cy="6552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9535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0" y="2492896"/>
            <a:ext cx="8964488" cy="4104456"/>
          </a:xfrm>
        </p:spPr>
        <p:txBody>
          <a:bodyPr>
            <a:normAutofit lnSpcReduction="10000"/>
          </a:bodyPr>
          <a:lstStyle/>
          <a:p>
            <a:pPr algn="r" rtl="1">
              <a:buFont typeface="Wingdings" pitchFamily="2" charset="2"/>
              <a:buChar char="v"/>
            </a:pPr>
            <a:r>
              <a:rPr lang="fa-IR" b="1" dirty="0">
                <a:cs typeface="B Nazanin" pitchFamily="2" charset="-78"/>
              </a:rPr>
              <a:t>افسردگی یک حالت خلقی مداوم و مستمر است که در آن:  </a:t>
            </a:r>
            <a:endParaRPr lang="en-US" b="1" dirty="0">
              <a:cs typeface="B Nazanin" pitchFamily="2" charset="-78"/>
            </a:endParaRPr>
          </a:p>
          <a:p>
            <a:pPr algn="r" rtl="1">
              <a:buFont typeface="Wingdings" pitchFamily="2" charset="2"/>
              <a:buChar char="Ø"/>
            </a:pPr>
            <a:r>
              <a:rPr lang="fa-IR" b="1" dirty="0">
                <a:cs typeface="B Nazanin" pitchFamily="2" charset="-78"/>
              </a:rPr>
              <a:t>احساس غمگینی</a:t>
            </a:r>
            <a:endParaRPr lang="en-US" b="1" dirty="0">
              <a:cs typeface="B Nazanin" pitchFamily="2" charset="-78"/>
            </a:endParaRPr>
          </a:p>
          <a:p>
            <a:pPr algn="r" rtl="1">
              <a:buFont typeface="Wingdings" pitchFamily="2" charset="2"/>
              <a:buChar char="Ø"/>
            </a:pPr>
            <a:r>
              <a:rPr lang="fa-IR" b="1" dirty="0">
                <a:cs typeface="B Nazanin" pitchFamily="2" charset="-78"/>
              </a:rPr>
              <a:t>نا امیدی</a:t>
            </a:r>
            <a:endParaRPr lang="en-US" b="1" dirty="0">
              <a:cs typeface="B Nazanin" pitchFamily="2" charset="-78"/>
            </a:endParaRPr>
          </a:p>
          <a:p>
            <a:pPr algn="r" rtl="1">
              <a:buFont typeface="Wingdings" pitchFamily="2" charset="2"/>
              <a:buChar char="Ø"/>
            </a:pPr>
            <a:r>
              <a:rPr lang="fa-IR" b="1" dirty="0">
                <a:cs typeface="B Nazanin" pitchFamily="2" charset="-78"/>
              </a:rPr>
              <a:t>بی حوصلگی</a:t>
            </a:r>
            <a:endParaRPr lang="en-US" b="1" dirty="0">
              <a:cs typeface="B Nazanin" pitchFamily="2" charset="-78"/>
            </a:endParaRPr>
          </a:p>
          <a:p>
            <a:pPr algn="r" rtl="1">
              <a:buFont typeface="Wingdings" pitchFamily="2" charset="2"/>
              <a:buChar char="Ø"/>
            </a:pPr>
            <a:r>
              <a:rPr lang="fa-IR" b="1" dirty="0">
                <a:cs typeface="B Nazanin" pitchFamily="2" charset="-78"/>
              </a:rPr>
              <a:t>احساس تنهایی </a:t>
            </a:r>
            <a:endParaRPr lang="en-US" b="1" dirty="0">
              <a:cs typeface="B Nazanin" pitchFamily="2" charset="-78"/>
            </a:endParaRPr>
          </a:p>
          <a:p>
            <a:pPr algn="r" rtl="1">
              <a:buFont typeface="Wingdings" pitchFamily="2" charset="2"/>
              <a:buChar char="v"/>
            </a:pPr>
            <a:r>
              <a:rPr lang="fa-IR" b="1" dirty="0">
                <a:cs typeface="B Nazanin" pitchFamily="2" charset="-78"/>
              </a:rPr>
              <a:t>فرد افسرده این احساسات را برای چندین هفته دارد. </a:t>
            </a:r>
            <a:endParaRPr lang="en-US" b="1" dirty="0">
              <a:cs typeface="B Nazanin" pitchFamily="2" charset="-78"/>
            </a:endParaRPr>
          </a:p>
          <a:p>
            <a:pPr algn="r" rtl="1">
              <a:buFont typeface="Wingdings" pitchFamily="2" charset="2"/>
              <a:buChar char="v"/>
            </a:pPr>
            <a:r>
              <a:rPr lang="fa-IR" b="1" dirty="0">
                <a:cs typeface="B Nazanin" pitchFamily="2" charset="-78"/>
              </a:rPr>
              <a:t>این حالت ها مانع از این میشود که فرد افسرده بتواند مثل قبل کار کند و وظایف روزانه اش را انجام دهد.</a:t>
            </a:r>
            <a:endParaRPr lang="en-US" b="1" dirty="0">
              <a:cs typeface="B Nazanin" pitchFamily="2" charset="-78"/>
            </a:endParaRPr>
          </a:p>
          <a:p>
            <a:pPr algn="r" rtl="1">
              <a:buFont typeface="Wingdings" pitchFamily="2" charset="2"/>
              <a:buChar char="v"/>
            </a:pPr>
            <a:r>
              <a:rPr lang="fa-IR" b="1" dirty="0">
                <a:cs typeface="B Nazanin" pitchFamily="2" charset="-78"/>
              </a:rPr>
              <a:t> </a:t>
            </a:r>
            <a:r>
              <a:rPr lang="fa-IR" b="1" dirty="0">
                <a:solidFill>
                  <a:schemeClr val="tx2">
                    <a:lumMod val="60000"/>
                    <a:lumOff val="40000"/>
                  </a:schemeClr>
                </a:solidFill>
                <a:cs typeface="B Nazanin" pitchFamily="2" charset="-78"/>
              </a:rPr>
              <a:t>افسردگی را به دلیل میزان گستردگی و شیوع در بین مراجعان روان پزشکی و روان شناسی ، سرماخوردگی روانی نامیده اند</a:t>
            </a:r>
            <a:endParaRPr lang="en-US" b="1" dirty="0">
              <a:solidFill>
                <a:schemeClr val="tx2">
                  <a:lumMod val="60000"/>
                  <a:lumOff val="40000"/>
                </a:schemeClr>
              </a:solidFill>
              <a:cs typeface="B Nazanin" pitchFamily="2" charset="-78"/>
            </a:endParaRPr>
          </a:p>
          <a:p>
            <a:pPr algn="r" rtl="1"/>
            <a:endParaRPr lang="en-US" dirty="0"/>
          </a:p>
        </p:txBody>
      </p:sp>
      <p:sp>
        <p:nvSpPr>
          <p:cNvPr id="2" name="Title 1"/>
          <p:cNvSpPr>
            <a:spLocks noGrp="1"/>
          </p:cNvSpPr>
          <p:nvPr>
            <p:ph type="title"/>
          </p:nvPr>
        </p:nvSpPr>
        <p:spPr>
          <a:xfrm>
            <a:off x="1991544" y="548680"/>
            <a:ext cx="8229600" cy="1252728"/>
          </a:xfrm>
        </p:spPr>
        <p:txBody>
          <a:bodyPr>
            <a:normAutofit fontScale="90000"/>
          </a:bodyPr>
          <a:lstStyle/>
          <a:p>
            <a:pPr rtl="1"/>
            <a:r>
              <a:rPr lang="fa-IR" b="1" dirty="0">
                <a:solidFill>
                  <a:schemeClr val="bg1"/>
                </a:solidFill>
                <a:cs typeface="B Titr" pitchFamily="2" charset="-78"/>
              </a:rPr>
              <a:t>تعریف افسردگی</a:t>
            </a:r>
            <a:r>
              <a:rPr lang="en-US" dirty="0">
                <a:solidFill>
                  <a:srgbClr val="00B050"/>
                </a:solidFill>
              </a:rPr>
              <a:t/>
            </a:r>
            <a:br>
              <a:rPr lang="en-US" dirty="0">
                <a:solidFill>
                  <a:srgbClr val="00B050"/>
                </a:solidFill>
              </a:rPr>
            </a:br>
            <a:endParaRPr lang="en-US" dirty="0">
              <a:solidFill>
                <a:srgbClr val="00B050"/>
              </a:solidFill>
            </a:endParaRPr>
          </a:p>
        </p:txBody>
      </p:sp>
    </p:spTree>
    <p:extLst>
      <p:ext uri="{BB962C8B-B14F-4D97-AF65-F5344CB8AC3E}">
        <p14:creationId xmlns:p14="http://schemas.microsoft.com/office/powerpoint/2010/main" val="511734325"/>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0" y="2492897"/>
            <a:ext cx="8686800" cy="3960440"/>
          </a:xfrm>
        </p:spPr>
        <p:txBody>
          <a:bodyPr>
            <a:normAutofit/>
          </a:bodyPr>
          <a:lstStyle/>
          <a:p>
            <a:pPr algn="just" rtl="1">
              <a:lnSpc>
                <a:spcPct val="110000"/>
              </a:lnSpc>
              <a:buFont typeface="Wingdings" pitchFamily="2" charset="2"/>
              <a:buChar char="v"/>
            </a:pPr>
            <a:r>
              <a:rPr lang="fa-IR" b="1" dirty="0">
                <a:cs typeface="B Nazanin" pitchFamily="2" charset="-78"/>
              </a:rPr>
              <a:t>این اختلال در دوران پیری رخ می دهد .</a:t>
            </a:r>
          </a:p>
          <a:p>
            <a:pPr algn="just" rtl="1">
              <a:lnSpc>
                <a:spcPct val="110000"/>
              </a:lnSpc>
              <a:buFont typeface="Wingdings" pitchFamily="2" charset="2"/>
              <a:buChar char="ü"/>
            </a:pPr>
            <a:r>
              <a:rPr lang="fa-IR" b="1" dirty="0">
                <a:cs typeface="B Nazanin" pitchFamily="2" charset="-78"/>
              </a:rPr>
              <a:t>فراوانی در سالمندان بستری بیشتر از غیر بستری </a:t>
            </a:r>
          </a:p>
          <a:p>
            <a:pPr marL="0" indent="0" algn="just" rtl="1">
              <a:lnSpc>
                <a:spcPct val="110000"/>
              </a:lnSpc>
              <a:buNone/>
            </a:pPr>
            <a:r>
              <a:rPr lang="fa-IR" b="1" dirty="0">
                <a:cs typeface="B Nazanin" pitchFamily="2" charset="-78"/>
              </a:rPr>
              <a:t>(30درصد در سالمندان بستری،15-8درصد در سالمندان غیر بستری)</a:t>
            </a:r>
          </a:p>
          <a:p>
            <a:pPr algn="just" rtl="1">
              <a:lnSpc>
                <a:spcPct val="110000"/>
              </a:lnSpc>
              <a:buFont typeface="Wingdings" pitchFamily="2" charset="2"/>
              <a:buChar char="ü"/>
            </a:pPr>
            <a:r>
              <a:rPr lang="fa-IR" b="1" dirty="0">
                <a:cs typeface="B Nazanin" pitchFamily="2" charset="-78"/>
              </a:rPr>
              <a:t>در زنان بیشتر از مردان</a:t>
            </a:r>
          </a:p>
          <a:p>
            <a:pPr algn="just" rtl="1">
              <a:lnSpc>
                <a:spcPct val="110000"/>
              </a:lnSpc>
              <a:buFont typeface="Wingdings" pitchFamily="2" charset="2"/>
              <a:buChar char="ü"/>
            </a:pPr>
            <a:r>
              <a:rPr lang="fa-IR" b="1" dirty="0">
                <a:cs typeface="B Nazanin" pitchFamily="2" charset="-78"/>
              </a:rPr>
              <a:t>دوران بیماری در زنان </a:t>
            </a:r>
            <a:r>
              <a:rPr lang="fa-IR" b="1" dirty="0">
                <a:solidFill>
                  <a:schemeClr val="tx2">
                    <a:lumMod val="60000"/>
                    <a:lumOff val="40000"/>
                  </a:schemeClr>
                </a:solidFill>
                <a:cs typeface="B Nazanin" pitchFamily="2" charset="-78"/>
              </a:rPr>
              <a:t>زودتر</a:t>
            </a:r>
            <a:r>
              <a:rPr lang="fa-IR" b="1" dirty="0">
                <a:cs typeface="B Nazanin" pitchFamily="2" charset="-78"/>
              </a:rPr>
              <a:t> از مردان</a:t>
            </a:r>
          </a:p>
          <a:p>
            <a:pPr marL="0" indent="0" algn="just" rtl="1">
              <a:lnSpc>
                <a:spcPct val="110000"/>
              </a:lnSpc>
              <a:buNone/>
            </a:pPr>
            <a:r>
              <a:rPr lang="fa-IR" b="1" dirty="0">
                <a:cs typeface="B Nazanin" pitchFamily="2" charset="-78"/>
              </a:rPr>
              <a:t>(</a:t>
            </a:r>
            <a:r>
              <a:rPr lang="fa-IR" b="1" dirty="0">
                <a:solidFill>
                  <a:srgbClr val="073E87"/>
                </a:solidFill>
                <a:cs typeface="B Nazanin" pitchFamily="2" charset="-78"/>
              </a:rPr>
              <a:t> 40 تا55 سالگی در زنان و 50 تا 60 سالگی در مردان )</a:t>
            </a:r>
            <a:endParaRPr lang="fa-IR" b="1" dirty="0">
              <a:cs typeface="B Nazanin" pitchFamily="2" charset="-78"/>
            </a:endParaRPr>
          </a:p>
          <a:p>
            <a:pPr algn="just" rtl="1">
              <a:lnSpc>
                <a:spcPct val="110000"/>
              </a:lnSpc>
              <a:buFont typeface="Wingdings" pitchFamily="2" charset="2"/>
              <a:buChar char="v"/>
            </a:pPr>
            <a:r>
              <a:rPr lang="fa-IR" b="1" dirty="0">
                <a:cs typeface="B Nazanin" pitchFamily="2" charset="-78"/>
              </a:rPr>
              <a:t>در هر دو جنس این دوره مملو از </a:t>
            </a:r>
            <a:r>
              <a:rPr lang="fa-IR" b="1" u="sng" dirty="0">
                <a:solidFill>
                  <a:srgbClr val="FF0000"/>
                </a:solidFill>
                <a:cs typeface="B Nazanin" pitchFamily="2" charset="-78"/>
              </a:rPr>
              <a:t>فشارها و محرومیت های جسمی ، روانی و اجتماعی </a:t>
            </a:r>
            <a:r>
              <a:rPr lang="fa-IR" b="1" dirty="0">
                <a:cs typeface="B Nazanin" pitchFamily="2" charset="-78"/>
              </a:rPr>
              <a:t>است . </a:t>
            </a:r>
          </a:p>
          <a:p>
            <a:pPr marL="0" indent="0" algn="just" rtl="1">
              <a:lnSpc>
                <a:spcPct val="110000"/>
              </a:lnSpc>
              <a:buNone/>
            </a:pPr>
            <a:endParaRPr lang="en-US" dirty="0">
              <a:cs typeface="B Mitra" panose="00000400000000000000" pitchFamily="2" charset="-78"/>
            </a:endParaRPr>
          </a:p>
        </p:txBody>
      </p:sp>
      <p:sp>
        <p:nvSpPr>
          <p:cNvPr id="2" name="Title 1"/>
          <p:cNvSpPr>
            <a:spLocks noGrp="1"/>
          </p:cNvSpPr>
          <p:nvPr>
            <p:ph type="title"/>
          </p:nvPr>
        </p:nvSpPr>
        <p:spPr/>
        <p:txBody>
          <a:bodyPr>
            <a:normAutofit/>
          </a:bodyPr>
          <a:lstStyle/>
          <a:p>
            <a:r>
              <a:rPr lang="fa-IR" sz="4000" b="1" dirty="0">
                <a:solidFill>
                  <a:schemeClr val="bg1"/>
                </a:solidFill>
                <a:cs typeface="B Titr" pitchFamily="2" charset="-78"/>
              </a:rPr>
              <a:t>افسردگی پیری</a:t>
            </a:r>
            <a:endParaRPr lang="en-US" sz="4000" dirty="0">
              <a:solidFill>
                <a:schemeClr val="bg1"/>
              </a:solidFill>
              <a:cs typeface="B Titr" pitchFamily="2" charset="-78"/>
            </a:endParaRPr>
          </a:p>
        </p:txBody>
      </p:sp>
    </p:spTree>
    <p:extLst>
      <p:ext uri="{BB962C8B-B14F-4D97-AF65-F5344CB8AC3E}">
        <p14:creationId xmlns:p14="http://schemas.microsoft.com/office/powerpoint/2010/main" val="958949541"/>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07568" y="2636913"/>
            <a:ext cx="8075240" cy="4032448"/>
          </a:xfrm>
        </p:spPr>
        <p:txBody>
          <a:bodyPr>
            <a:normAutofit/>
          </a:bodyPr>
          <a:lstStyle/>
          <a:p>
            <a:pPr algn="just" rtl="1">
              <a:lnSpc>
                <a:spcPct val="110000"/>
              </a:lnSpc>
              <a:buFont typeface="Wingdings" pitchFamily="2" charset="2"/>
              <a:buChar char="Ø"/>
            </a:pPr>
            <a:r>
              <a:rPr lang="fa-IR" dirty="0">
                <a:cs typeface="B Mitra" panose="00000400000000000000" pitchFamily="2" charset="-78"/>
              </a:rPr>
              <a:t>یائسگی در زنان</a:t>
            </a:r>
          </a:p>
          <a:p>
            <a:pPr algn="just" rtl="1">
              <a:lnSpc>
                <a:spcPct val="110000"/>
              </a:lnSpc>
              <a:buFont typeface="Wingdings" pitchFamily="2" charset="2"/>
              <a:buChar char="Ø"/>
            </a:pPr>
            <a:r>
              <a:rPr lang="fa-IR" dirty="0">
                <a:cs typeface="B Mitra" panose="00000400000000000000" pitchFamily="2" charset="-78"/>
              </a:rPr>
              <a:t>تقلیل قدرت جنسی در مردان</a:t>
            </a:r>
          </a:p>
          <a:p>
            <a:pPr algn="just" rtl="1">
              <a:lnSpc>
                <a:spcPct val="110000"/>
              </a:lnSpc>
              <a:buFont typeface="Wingdings" pitchFamily="2" charset="2"/>
              <a:buChar char="Ø"/>
            </a:pPr>
            <a:r>
              <a:rPr lang="fa-IR" dirty="0">
                <a:cs typeface="B Mitra" panose="00000400000000000000" pitchFamily="2" charset="-78"/>
              </a:rPr>
              <a:t>محرومیت های شغلی(بازنشستگی)</a:t>
            </a:r>
          </a:p>
          <a:p>
            <a:pPr algn="just" rtl="1">
              <a:lnSpc>
                <a:spcPct val="110000"/>
              </a:lnSpc>
              <a:buFont typeface="Wingdings" pitchFamily="2" charset="2"/>
              <a:buChar char="v"/>
            </a:pPr>
            <a:r>
              <a:rPr lang="fa-IR" dirty="0">
                <a:cs typeface="B Mitra" panose="00000400000000000000" pitchFamily="2" charset="-78"/>
              </a:rPr>
              <a:t>عوامل دیگر:</a:t>
            </a:r>
          </a:p>
          <a:p>
            <a:pPr algn="just" rtl="1">
              <a:lnSpc>
                <a:spcPct val="110000"/>
              </a:lnSpc>
              <a:buFont typeface="Wingdings" pitchFamily="2" charset="2"/>
              <a:buChar char="ü"/>
            </a:pPr>
            <a:r>
              <a:rPr lang="fa-IR" dirty="0">
                <a:cs typeface="B Mitra" panose="00000400000000000000" pitchFamily="2" charset="-78"/>
              </a:rPr>
              <a:t>اختلال در سلامت و قدرت جسمی و روانی </a:t>
            </a:r>
          </a:p>
          <a:p>
            <a:pPr algn="just" rtl="1">
              <a:lnSpc>
                <a:spcPct val="110000"/>
              </a:lnSpc>
              <a:buFont typeface="Wingdings" pitchFamily="2" charset="2"/>
              <a:buChar char="ü"/>
            </a:pPr>
            <a:r>
              <a:rPr lang="fa-IR" dirty="0">
                <a:cs typeface="B Mitra" panose="00000400000000000000" pitchFamily="2" charset="-78"/>
              </a:rPr>
              <a:t> بزرگ شدن و ترک منزل توسط فرزندان </a:t>
            </a:r>
          </a:p>
          <a:p>
            <a:pPr algn="just" rtl="1">
              <a:lnSpc>
                <a:spcPct val="110000"/>
              </a:lnSpc>
              <a:buFont typeface="Wingdings" pitchFamily="2" charset="2"/>
              <a:buChar char="ü"/>
            </a:pPr>
            <a:r>
              <a:rPr lang="fa-IR" dirty="0">
                <a:cs typeface="B Mitra" panose="00000400000000000000" pitchFamily="2" charset="-78"/>
              </a:rPr>
              <a:t> نداشتن سرگرمی و تفریح </a:t>
            </a:r>
          </a:p>
          <a:p>
            <a:pPr algn="just" rtl="1">
              <a:lnSpc>
                <a:spcPct val="110000"/>
              </a:lnSpc>
              <a:buFont typeface="Wingdings" pitchFamily="2" charset="2"/>
              <a:buChar char="ü"/>
            </a:pPr>
            <a:endParaRPr lang="fa-IR" dirty="0">
              <a:cs typeface="B Mitra" panose="00000400000000000000" pitchFamily="2" charset="-78"/>
            </a:endParaRPr>
          </a:p>
          <a:p>
            <a:pPr marL="0" indent="0" algn="just" rtl="1">
              <a:lnSpc>
                <a:spcPct val="110000"/>
              </a:lnSpc>
              <a:buNone/>
            </a:pPr>
            <a:endParaRPr lang="en-US" dirty="0">
              <a:cs typeface="B Mitra" panose="00000400000000000000" pitchFamily="2" charset="-78"/>
            </a:endParaRPr>
          </a:p>
        </p:txBody>
      </p:sp>
      <p:sp>
        <p:nvSpPr>
          <p:cNvPr id="2" name="Title 1"/>
          <p:cNvSpPr>
            <a:spLocks noGrp="1"/>
          </p:cNvSpPr>
          <p:nvPr>
            <p:ph type="title"/>
          </p:nvPr>
        </p:nvSpPr>
        <p:spPr/>
        <p:txBody>
          <a:bodyPr>
            <a:normAutofit fontScale="90000"/>
          </a:bodyPr>
          <a:lstStyle/>
          <a:p>
            <a:r>
              <a:rPr lang="fa-IR" b="1" dirty="0">
                <a:solidFill>
                  <a:schemeClr val="bg1"/>
                </a:solidFill>
                <a:cs typeface="B Titr" pitchFamily="2" charset="-78"/>
              </a:rPr>
              <a:t>عوامل موثر</a:t>
            </a:r>
            <a:r>
              <a:rPr lang="fa-IR" b="1" dirty="0">
                <a:solidFill>
                  <a:srgbClr val="0070C0"/>
                </a:solidFill>
                <a:cs typeface="B Titr" pitchFamily="2" charset="-78"/>
              </a:rPr>
              <a:t/>
            </a:r>
            <a:br>
              <a:rPr lang="fa-IR" b="1" dirty="0">
                <a:solidFill>
                  <a:srgbClr val="0070C0"/>
                </a:solidFill>
                <a:cs typeface="B Titr" pitchFamily="2" charset="-78"/>
              </a:rPr>
            </a:br>
            <a:r>
              <a:rPr lang="fa-IR" b="1" dirty="0">
                <a:solidFill>
                  <a:schemeClr val="bg1"/>
                </a:solidFill>
                <a:cs typeface="B Titr" pitchFamily="2" charset="-78"/>
              </a:rPr>
              <a:t>در بروز افسردگی پیری</a:t>
            </a:r>
            <a:endParaRPr lang="en-US" dirty="0">
              <a:solidFill>
                <a:schemeClr val="bg1"/>
              </a:solidFill>
              <a:cs typeface="B Titr" pitchFamily="2" charset="-78"/>
            </a:endParaRPr>
          </a:p>
        </p:txBody>
      </p:sp>
    </p:spTree>
    <p:extLst>
      <p:ext uri="{BB962C8B-B14F-4D97-AF65-F5344CB8AC3E}">
        <p14:creationId xmlns:p14="http://schemas.microsoft.com/office/powerpoint/2010/main" val="2685801914"/>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80028" y="2420888"/>
            <a:ext cx="8229600" cy="4221088"/>
          </a:xfrm>
        </p:spPr>
        <p:txBody>
          <a:bodyPr>
            <a:normAutofit/>
          </a:bodyPr>
          <a:lstStyle/>
          <a:p>
            <a:pPr algn="just" rtl="1">
              <a:lnSpc>
                <a:spcPct val="200000"/>
              </a:lnSpc>
            </a:pPr>
            <a:r>
              <a:rPr lang="fa-IR" sz="1800" b="1" dirty="0">
                <a:cs typeface="B Mitra" panose="00000400000000000000" pitchFamily="2" charset="-78"/>
              </a:rPr>
              <a:t>کيفيت زندگي</a:t>
            </a:r>
          </a:p>
          <a:p>
            <a:pPr algn="just" rtl="1">
              <a:lnSpc>
                <a:spcPct val="200000"/>
              </a:lnSpc>
              <a:buFont typeface="Wingdings" pitchFamily="2" charset="2"/>
              <a:buChar char="Ø"/>
            </a:pPr>
            <a:r>
              <a:rPr lang="fa-IR" sz="1800" b="1" dirty="0">
                <a:cs typeface="B Mitra" panose="00000400000000000000" pitchFamily="2" charset="-78"/>
              </a:rPr>
              <a:t>پيامدهاي بيماري باليني</a:t>
            </a:r>
          </a:p>
          <a:p>
            <a:pPr algn="just" rtl="1">
              <a:lnSpc>
                <a:spcPct val="200000"/>
              </a:lnSpc>
              <a:buFont typeface="Wingdings" pitchFamily="2" charset="2"/>
              <a:buChar char="Ø"/>
            </a:pPr>
            <a:r>
              <a:rPr lang="fa-IR" sz="1800" b="1" dirty="0">
                <a:cs typeface="B Mitra" panose="00000400000000000000" pitchFamily="2" charset="-78"/>
              </a:rPr>
              <a:t>وضعيت عملکردي</a:t>
            </a:r>
          </a:p>
          <a:p>
            <a:pPr algn="just" rtl="1">
              <a:lnSpc>
                <a:spcPct val="200000"/>
              </a:lnSpc>
              <a:buFont typeface="Wingdings" pitchFamily="2" charset="2"/>
              <a:buChar char="Ø"/>
            </a:pPr>
            <a:r>
              <a:rPr lang="fa-IR" sz="1800" b="1" dirty="0">
                <a:cs typeface="B Mitra" panose="00000400000000000000" pitchFamily="2" charset="-78"/>
              </a:rPr>
              <a:t>استفاده از خدمات پزشکي </a:t>
            </a:r>
          </a:p>
          <a:p>
            <a:pPr algn="just" rtl="1">
              <a:lnSpc>
                <a:spcPct val="200000"/>
              </a:lnSpc>
              <a:buFont typeface="Wingdings" pitchFamily="2" charset="2"/>
              <a:buChar char="Ø"/>
            </a:pPr>
            <a:r>
              <a:rPr lang="fa-IR" sz="1800" b="1" dirty="0">
                <a:cs typeface="B Mitra" panose="00000400000000000000" pitchFamily="2" charset="-78"/>
              </a:rPr>
              <a:t>مرگ و مير </a:t>
            </a:r>
          </a:p>
          <a:p>
            <a:pPr algn="just" rtl="1">
              <a:lnSpc>
                <a:spcPct val="200000"/>
              </a:lnSpc>
              <a:buFont typeface="Wingdings" pitchFamily="2" charset="2"/>
              <a:buChar char="Ø"/>
            </a:pPr>
            <a:r>
              <a:rPr lang="fa-IR" sz="1800" b="1" dirty="0">
                <a:cs typeface="B Mitra" panose="00000400000000000000" pitchFamily="2" charset="-78"/>
              </a:rPr>
              <a:t> ناتواني </a:t>
            </a:r>
          </a:p>
          <a:p>
            <a:pPr algn="just">
              <a:lnSpc>
                <a:spcPct val="200000"/>
              </a:lnSpc>
              <a:buNone/>
            </a:pPr>
            <a:endParaRPr lang="en-US" sz="800" b="1" dirty="0"/>
          </a:p>
        </p:txBody>
      </p:sp>
      <p:sp>
        <p:nvSpPr>
          <p:cNvPr id="2" name="TextBox 1"/>
          <p:cNvSpPr txBox="1"/>
          <p:nvPr/>
        </p:nvSpPr>
        <p:spPr>
          <a:xfrm>
            <a:off x="4367809" y="690312"/>
            <a:ext cx="5328703" cy="707886"/>
          </a:xfrm>
          <a:prstGeom prst="rect">
            <a:avLst/>
          </a:prstGeom>
          <a:noFill/>
        </p:spPr>
        <p:txBody>
          <a:bodyPr wrap="none" rtlCol="0">
            <a:spAutoFit/>
          </a:bodyPr>
          <a:lstStyle/>
          <a:p>
            <a:r>
              <a:rPr lang="fa-IR" sz="4000" dirty="0">
                <a:solidFill>
                  <a:prstClr val="white"/>
                </a:solidFill>
                <a:latin typeface="Candara"/>
                <a:cs typeface="B Titr" pitchFamily="2" charset="-78"/>
              </a:rPr>
              <a:t>افسردگی پیری تاثیر گذار بر:</a:t>
            </a:r>
            <a:endParaRPr lang="en-US" sz="4000" dirty="0">
              <a:solidFill>
                <a:prstClr val="white"/>
              </a:solidFill>
              <a:latin typeface="Candara"/>
              <a:cs typeface="B Titr" pitchFamily="2" charset="-78"/>
            </a:endParaRPr>
          </a:p>
        </p:txBody>
      </p:sp>
    </p:spTree>
    <p:extLst>
      <p:ext uri="{BB962C8B-B14F-4D97-AF65-F5344CB8AC3E}">
        <p14:creationId xmlns:p14="http://schemas.microsoft.com/office/powerpoint/2010/main" val="2794224720"/>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8822" t="9339" r="15689" b="9828"/>
          <a:stretch/>
        </p:blipFill>
        <p:spPr bwMode="auto">
          <a:xfrm>
            <a:off x="487111" y="487110"/>
            <a:ext cx="11451364" cy="5896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4952569"/>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67855" y="360349"/>
            <a:ext cx="7772400" cy="993775"/>
          </a:xfrm>
        </p:spPr>
        <p:txBody>
          <a:bodyPr>
            <a:normAutofit fontScale="90000"/>
          </a:bodyPr>
          <a:lstStyle/>
          <a:p>
            <a:pPr rtl="1"/>
            <a:r>
              <a:rPr lang="en-US" dirty="0" smtClean="0">
                <a:cs typeface="B Davat" pitchFamily="2" charset="-78"/>
              </a:rPr>
              <a:t/>
            </a:r>
            <a:br>
              <a:rPr lang="en-US" dirty="0" smtClean="0">
                <a:cs typeface="B Davat" pitchFamily="2" charset="-78"/>
              </a:rPr>
            </a:br>
            <a:r>
              <a:rPr lang="en-US" dirty="0">
                <a:cs typeface="B Davat" pitchFamily="2" charset="-78"/>
              </a:rPr>
              <a:t> </a:t>
            </a:r>
            <a:r>
              <a:rPr lang="en-US" dirty="0" smtClean="0">
                <a:cs typeface="B Davat" pitchFamily="2" charset="-78"/>
              </a:rPr>
              <a:t> </a:t>
            </a:r>
            <a:r>
              <a:rPr lang="fa-IR" dirty="0">
                <a:solidFill>
                  <a:schemeClr val="accent1">
                    <a:lumMod val="50000"/>
                  </a:schemeClr>
                </a:solidFill>
                <a:cs typeface="B Titr" panose="00000700000000000000" pitchFamily="2" charset="-78"/>
              </a:rPr>
              <a:t> </a:t>
            </a:r>
            <a:r>
              <a:rPr lang="fa-IR" dirty="0" smtClean="0">
                <a:solidFill>
                  <a:schemeClr val="accent1">
                    <a:lumMod val="50000"/>
                  </a:schemeClr>
                </a:solidFill>
                <a:cs typeface="B Titr" panose="00000700000000000000" pitchFamily="2" charset="-78"/>
              </a:rPr>
              <a:t>اصول ارزیابی تغذیه  در سالمندان</a:t>
            </a:r>
            <a:endParaRPr lang="en-US" dirty="0">
              <a:solidFill>
                <a:schemeClr val="accent1">
                  <a:lumMod val="50000"/>
                </a:schemeClr>
              </a:solidFill>
              <a:cs typeface="B Titr" panose="00000700000000000000" pitchFamily="2" charset="-78"/>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1471" r="33333" b="7353"/>
          <a:stretch/>
        </p:blipFill>
        <p:spPr>
          <a:xfrm>
            <a:off x="2601287" y="1647738"/>
            <a:ext cx="6324600" cy="4724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69191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45630" y="1441710"/>
            <a:ext cx="8928992" cy="4786439"/>
          </a:xfrm>
          <a:prstGeom prst="rect">
            <a:avLst/>
          </a:prstGeom>
          <a:noFill/>
        </p:spPr>
        <p:txBody>
          <a:bodyPr wrap="square" rtlCol="0">
            <a:spAutoFit/>
          </a:bodyPr>
          <a:lstStyle/>
          <a:p>
            <a:pPr algn="r" rtl="1">
              <a:lnSpc>
                <a:spcPct val="115000"/>
              </a:lnSpc>
            </a:pPr>
            <a:r>
              <a:rPr lang="fa-IR" b="1" dirty="0">
                <a:solidFill>
                  <a:srgbClr val="00B050"/>
                </a:solidFill>
                <a:latin typeface="Calibri"/>
                <a:ea typeface="Calibri"/>
                <a:cs typeface="B Titr" pitchFamily="2" charset="-78"/>
              </a:rPr>
              <a:t>مقدمه پرسشگری</a:t>
            </a:r>
            <a:endParaRPr lang="en-US" dirty="0">
              <a:solidFill>
                <a:srgbClr val="00B050"/>
              </a:solidFill>
              <a:latin typeface="Calibri"/>
              <a:ea typeface="Calibri"/>
              <a:cs typeface="B Titr" pitchFamily="2" charset="-78"/>
            </a:endParaRPr>
          </a:p>
          <a:p>
            <a:pPr marL="13335" marR="97155" indent="1905" algn="just" rtl="1">
              <a:lnSpc>
                <a:spcPct val="94000"/>
              </a:lnSpc>
              <a:spcAft>
                <a:spcPts val="20"/>
              </a:spcAft>
            </a:pPr>
            <a:r>
              <a:rPr lang="ar-SA" dirty="0">
                <a:solidFill>
                  <a:srgbClr val="000000"/>
                </a:solidFill>
                <a:latin typeface="2  Nazanin"/>
                <a:ea typeface="Mitra"/>
                <a:cs typeface="B Nazanin" pitchFamily="2" charset="-78"/>
              </a:rPr>
              <a:t>غرب</a:t>
            </a:r>
            <a:r>
              <a:rPr lang="fa-IR" dirty="0">
                <a:solidFill>
                  <a:srgbClr val="000000"/>
                </a:solidFill>
                <a:latin typeface="2  Nazanin"/>
                <a:ea typeface="Mitra"/>
                <a:cs typeface="B Nazanin" pitchFamily="2" charset="-78"/>
              </a:rPr>
              <a:t>ا</a:t>
            </a:r>
            <a:r>
              <a:rPr lang="ar-SA" dirty="0">
                <a:solidFill>
                  <a:srgbClr val="000000"/>
                </a:solidFill>
                <a:latin typeface="2  Nazanin"/>
                <a:ea typeface="Mitra"/>
                <a:cs typeface="B Nazanin" pitchFamily="2" charset="-78"/>
              </a:rPr>
              <a:t>لگری گروه سني سالمندان با تمرکز بر تشخیص اختلال افسردگي مطابق دستور العمل ذيل توسط کارشناس مراقب سلامت انجام مي­پذيرد. </a:t>
            </a:r>
            <a:endParaRPr lang="en-US" dirty="0">
              <a:solidFill>
                <a:prstClr val="black"/>
              </a:solidFill>
              <a:latin typeface="2  Nazanin"/>
              <a:ea typeface="Calibri"/>
              <a:cs typeface="B Nazanin" pitchFamily="2" charset="-78"/>
            </a:endParaRPr>
          </a:p>
          <a:p>
            <a:pPr marL="13335" marR="97155" indent="1905" algn="just" rtl="1">
              <a:lnSpc>
                <a:spcPct val="94000"/>
              </a:lnSpc>
              <a:spcAft>
                <a:spcPts val="20"/>
              </a:spcAft>
            </a:pPr>
            <a:r>
              <a:rPr lang="ar-SA" sz="1600" dirty="0">
                <a:solidFill>
                  <a:srgbClr val="FF0000"/>
                </a:solidFill>
                <a:latin typeface="Mitra"/>
                <a:ea typeface="Mitra"/>
                <a:cs typeface="B Nazanin" pitchFamily="2" charset="-78"/>
              </a:rPr>
              <a:t>قبل از پرسشگری به </a:t>
            </a:r>
            <a:r>
              <a:rPr lang="fa-IR" sz="1600" dirty="0">
                <a:solidFill>
                  <a:srgbClr val="FF0000"/>
                </a:solidFill>
                <a:latin typeface="Mitra"/>
                <a:ea typeface="Mitra"/>
                <a:cs typeface="B Nazanin" pitchFamily="2" charset="-78"/>
              </a:rPr>
              <a:t>سالمند و همراه وی </a:t>
            </a:r>
            <a:r>
              <a:rPr lang="ar-SA" sz="1600" dirty="0">
                <a:solidFill>
                  <a:srgbClr val="FF0000"/>
                </a:solidFill>
                <a:latin typeface="Mitra"/>
                <a:ea typeface="Mitra"/>
                <a:cs typeface="B Nazanin" pitchFamily="2" charset="-78"/>
              </a:rPr>
              <a:t>توضیح دهید</a:t>
            </a:r>
            <a:r>
              <a:rPr lang="fa-IR" sz="1600" dirty="0">
                <a:solidFill>
                  <a:srgbClr val="FF0000"/>
                </a:solidFill>
                <a:latin typeface="Mitra"/>
                <a:ea typeface="Mitra"/>
                <a:cs typeface="B Nazanin" pitchFamily="2" charset="-78"/>
              </a:rPr>
              <a:t>:</a:t>
            </a:r>
          </a:p>
          <a:p>
            <a:pPr marL="299085" marR="97155" indent="-285750" algn="just" rtl="1">
              <a:spcAft>
                <a:spcPts val="20"/>
              </a:spcAft>
              <a:buFont typeface="Wingdings" pitchFamily="2" charset="2"/>
              <a:buChar char="ü"/>
            </a:pPr>
            <a:r>
              <a:rPr lang="ar-SA" sz="1600" dirty="0">
                <a:solidFill>
                  <a:srgbClr val="000000"/>
                </a:solidFill>
                <a:latin typeface="AP Yekan" pitchFamily="2" charset="-78"/>
                <a:ea typeface="Mitra"/>
                <a:cs typeface="B Nazanin" pitchFamily="2" charset="-78"/>
              </a:rPr>
              <a:t>در اين بخش مي­خواهم سؤالاتي در زمینه شرايط روان</a:t>
            </a:r>
            <a:r>
              <a:rPr lang="fa-IR" sz="1600" dirty="0">
                <a:solidFill>
                  <a:srgbClr val="000000"/>
                </a:solidFill>
                <a:latin typeface="AP Yekan" pitchFamily="2" charset="-78"/>
                <a:ea typeface="Mitra"/>
                <a:cs typeface="B Nazanin" pitchFamily="2" charset="-78"/>
              </a:rPr>
              <a:t> </a:t>
            </a:r>
            <a:r>
              <a:rPr lang="ar-SA" sz="1600" dirty="0">
                <a:solidFill>
                  <a:srgbClr val="000000"/>
                </a:solidFill>
                <a:latin typeface="AP Yekan" pitchFamily="2" charset="-78"/>
                <a:ea typeface="Mitra"/>
                <a:cs typeface="B Nazanin" pitchFamily="2" charset="-78"/>
              </a:rPr>
              <a:t>شناختي و استرس­های شما بپرسم</a:t>
            </a:r>
            <a:r>
              <a:rPr lang="fa-IR" sz="1600" dirty="0">
                <a:solidFill>
                  <a:srgbClr val="000000"/>
                </a:solidFill>
                <a:latin typeface="AP Yekan" pitchFamily="2" charset="-78"/>
                <a:ea typeface="Mitra"/>
                <a:cs typeface="B Nazanin" pitchFamily="2" charset="-78"/>
              </a:rPr>
              <a:t>.</a:t>
            </a:r>
            <a:endParaRPr lang="fa-IR" sz="1600" dirty="0">
              <a:solidFill>
                <a:srgbClr val="000000"/>
              </a:solidFill>
              <a:latin typeface="AP Yekan black" pitchFamily="2" charset="-78"/>
              <a:ea typeface="Mitra"/>
              <a:cs typeface="B Nazanin" pitchFamily="2" charset="-78"/>
            </a:endParaRPr>
          </a:p>
          <a:p>
            <a:pPr marL="299085" marR="97155" indent="-285750" algn="just" rtl="1">
              <a:spcAft>
                <a:spcPts val="20"/>
              </a:spcAft>
              <a:buFont typeface="Wingdings" pitchFamily="2" charset="2"/>
              <a:buChar char="ü"/>
            </a:pPr>
            <a:r>
              <a:rPr lang="ar-SA" dirty="0">
                <a:solidFill>
                  <a:srgbClr val="000000"/>
                </a:solidFill>
                <a:latin typeface="2  Nazanin"/>
                <a:ea typeface="Mitra"/>
                <a:cs typeface="B Nazanin" pitchFamily="2" charset="-78"/>
              </a:rPr>
              <a:t>هدف از اين پرسشگری شناسائي </a:t>
            </a:r>
            <a:r>
              <a:rPr lang="ar-SA" dirty="0">
                <a:solidFill>
                  <a:srgbClr val="FF0000"/>
                </a:solidFill>
                <a:latin typeface="2  Nazanin"/>
                <a:ea typeface="Mitra"/>
                <a:cs typeface="B Nazanin" pitchFamily="2" charset="-78"/>
              </a:rPr>
              <a:t>زودرس</a:t>
            </a:r>
            <a:r>
              <a:rPr lang="ar-SA" dirty="0">
                <a:solidFill>
                  <a:srgbClr val="000000"/>
                </a:solidFill>
                <a:latin typeface="2  Nazanin"/>
                <a:ea typeface="Mitra"/>
                <a:cs typeface="B Nazanin" pitchFamily="2" charset="-78"/>
              </a:rPr>
              <a:t> ناراحتي</a:t>
            </a:r>
            <a:r>
              <a:rPr lang="fa-IR" dirty="0">
                <a:solidFill>
                  <a:srgbClr val="000000"/>
                </a:solidFill>
                <a:latin typeface="2  Nazanin"/>
                <a:ea typeface="Mitra"/>
                <a:cs typeface="B Nazanin" pitchFamily="2" charset="-78"/>
              </a:rPr>
              <a:t> </a:t>
            </a:r>
            <a:r>
              <a:rPr lang="ar-SA" dirty="0">
                <a:solidFill>
                  <a:srgbClr val="000000"/>
                </a:solidFill>
                <a:latin typeface="2  Nazanin"/>
                <a:ea typeface="Mitra"/>
                <a:cs typeface="B Nazanin" pitchFamily="2" charset="-78"/>
              </a:rPr>
              <a:t>های اعصاب و روان در مراجعین است. </a:t>
            </a:r>
            <a:endParaRPr lang="fa-IR" dirty="0">
              <a:solidFill>
                <a:srgbClr val="000000"/>
              </a:solidFill>
              <a:latin typeface="2  Nazanin"/>
              <a:ea typeface="Mitra"/>
              <a:cs typeface="B Nazanin" pitchFamily="2" charset="-78"/>
            </a:endParaRPr>
          </a:p>
          <a:p>
            <a:pPr marL="299085" marR="97155" indent="-285750" algn="just" rtl="1">
              <a:spcAft>
                <a:spcPts val="20"/>
              </a:spcAft>
              <a:buFont typeface="Wingdings" pitchFamily="2" charset="2"/>
              <a:buChar char="ü"/>
            </a:pPr>
            <a:r>
              <a:rPr lang="ar-SA" dirty="0">
                <a:solidFill>
                  <a:srgbClr val="000000"/>
                </a:solidFill>
                <a:latin typeface="2  Nazanin"/>
                <a:ea typeface="Mitra"/>
                <a:cs typeface="B Nazanin" pitchFamily="2" charset="-78"/>
              </a:rPr>
              <a:t>به اين ترتیب افراد نیازمند به درمان، مراقبت و مشاوره زودتر شناخته شده و برای درمان ارجاع مي­شوند و بدين ترتیب مي­توان از بروز ناراحتي­های شديد اعصاب و روان پیشگیری نمود</a:t>
            </a:r>
            <a:r>
              <a:rPr lang="fa-IR" dirty="0">
                <a:solidFill>
                  <a:srgbClr val="000000"/>
                </a:solidFill>
                <a:latin typeface="2  Nazanin"/>
                <a:ea typeface="Mitra"/>
                <a:cs typeface="B Nazanin" pitchFamily="2" charset="-78"/>
              </a:rPr>
              <a:t>.</a:t>
            </a:r>
          </a:p>
          <a:p>
            <a:pPr marL="299085" marR="97155" indent="-285750" algn="just" rtl="1">
              <a:lnSpc>
                <a:spcPct val="94000"/>
              </a:lnSpc>
              <a:spcAft>
                <a:spcPts val="20"/>
              </a:spcAft>
              <a:buFont typeface="Wingdings" pitchFamily="2" charset="2"/>
              <a:buChar char="v"/>
            </a:pPr>
            <a:r>
              <a:rPr lang="ar-SA" sz="1600" b="1" dirty="0">
                <a:solidFill>
                  <a:srgbClr val="C6E7FC">
                    <a:lumMod val="50000"/>
                  </a:srgbClr>
                </a:solidFill>
                <a:latin typeface="AP Yekan black" pitchFamily="2" charset="-78"/>
                <a:ea typeface="Mitra"/>
                <a:cs typeface="B Nazanin" pitchFamily="2" charset="-78"/>
              </a:rPr>
              <a:t>در خصوص حفظ رازداری </a:t>
            </a:r>
            <a:r>
              <a:rPr lang="ar-SA" sz="1600" dirty="0">
                <a:solidFill>
                  <a:srgbClr val="000000"/>
                </a:solidFill>
                <a:latin typeface="AP Yekan black" pitchFamily="2" charset="-78"/>
                <a:ea typeface="Mitra"/>
                <a:cs typeface="B Nazanin" pitchFamily="2" charset="-78"/>
              </a:rPr>
              <a:t>اطمینان دهید: </a:t>
            </a:r>
            <a:endParaRPr lang="fa-IR" sz="1600" dirty="0">
              <a:solidFill>
                <a:srgbClr val="000000"/>
              </a:solidFill>
              <a:latin typeface="AP Yekan black" pitchFamily="2" charset="-78"/>
              <a:ea typeface="Mitra"/>
              <a:cs typeface="B Nazanin" pitchFamily="2" charset="-78"/>
            </a:endParaRPr>
          </a:p>
          <a:p>
            <a:pPr marL="299085" marR="97155" indent="-285750" algn="just" rtl="1">
              <a:lnSpc>
                <a:spcPct val="94000"/>
              </a:lnSpc>
              <a:spcAft>
                <a:spcPts val="20"/>
              </a:spcAft>
              <a:buFont typeface="Wingdings" pitchFamily="2" charset="2"/>
              <a:buChar char="Ø"/>
            </a:pPr>
            <a:r>
              <a:rPr lang="ar-SA" dirty="0">
                <a:solidFill>
                  <a:srgbClr val="000000"/>
                </a:solidFill>
                <a:latin typeface="2  Nazanin"/>
                <a:ea typeface="Mitra"/>
                <a:cs typeface="B Nazanin" pitchFamily="2" charset="-78"/>
              </a:rPr>
              <a:t>مطالبي که در اين جلسه مطرح مي­گردد فقط مربوط به ارزيابي سلامت و تکمیل پرونده بهداشتي شما مي­باشد. </a:t>
            </a:r>
            <a:endParaRPr lang="fa-IR" dirty="0">
              <a:solidFill>
                <a:srgbClr val="000000"/>
              </a:solidFill>
              <a:latin typeface="2  Nazanin"/>
              <a:ea typeface="Mitra"/>
              <a:cs typeface="B Nazanin" pitchFamily="2" charset="-78"/>
            </a:endParaRPr>
          </a:p>
          <a:p>
            <a:pPr marL="299085" marR="97155" indent="-285750" algn="just" rtl="1">
              <a:lnSpc>
                <a:spcPct val="94000"/>
              </a:lnSpc>
              <a:spcAft>
                <a:spcPts val="20"/>
              </a:spcAft>
              <a:buFont typeface="Wingdings" pitchFamily="2" charset="2"/>
              <a:buChar char="Ø"/>
            </a:pPr>
            <a:r>
              <a:rPr lang="ar-SA" dirty="0">
                <a:solidFill>
                  <a:srgbClr val="000000"/>
                </a:solidFill>
                <a:latin typeface="2  Nazanin"/>
                <a:ea typeface="Mitra"/>
                <a:cs typeface="B Nazanin" pitchFamily="2" charset="-78"/>
              </a:rPr>
              <a:t>کلیه اطلاعات در اين پرونده محفوظ مي­ماند.</a:t>
            </a:r>
            <a:r>
              <a:rPr lang="fa-IR" dirty="0">
                <a:solidFill>
                  <a:srgbClr val="000000"/>
                </a:solidFill>
                <a:latin typeface="2  Nazanin"/>
                <a:ea typeface="Mitra"/>
                <a:cs typeface="B Nazanin" pitchFamily="2" charset="-78"/>
              </a:rPr>
              <a:t> دسترسی به اطلاعات توسط پزشک فراهم خواهد بود.</a:t>
            </a:r>
            <a:endParaRPr lang="en-US" dirty="0">
              <a:solidFill>
                <a:prstClr val="black"/>
              </a:solidFill>
              <a:latin typeface="2  Nazanin"/>
              <a:ea typeface="Calibri"/>
              <a:cs typeface="B Nazanin" pitchFamily="2" charset="-78"/>
            </a:endParaRPr>
          </a:p>
          <a:p>
            <a:pPr marL="299085" marR="97155" indent="-285750" algn="just" rtl="1">
              <a:lnSpc>
                <a:spcPct val="94000"/>
              </a:lnSpc>
              <a:spcAft>
                <a:spcPts val="20"/>
              </a:spcAft>
              <a:buFont typeface="Wingdings" pitchFamily="2" charset="2"/>
              <a:buChar char="Ø"/>
            </a:pPr>
            <a:r>
              <a:rPr lang="ar-SA" dirty="0">
                <a:solidFill>
                  <a:srgbClr val="000000"/>
                </a:solidFill>
                <a:latin typeface="Mitra"/>
                <a:ea typeface="Mitra"/>
                <a:cs typeface="B Nazanin" pitchFamily="2" charset="-78"/>
              </a:rPr>
              <a:t>اين غربالگری به عنوان يک فرآيند استاندارد برای تمام مراجعان انجام مي­شود</a:t>
            </a:r>
            <a:endParaRPr lang="fa-IR" dirty="0">
              <a:solidFill>
                <a:srgbClr val="000000"/>
              </a:solidFill>
              <a:latin typeface="Mitra"/>
              <a:ea typeface="Mitra"/>
              <a:cs typeface="B Nazanin" pitchFamily="2" charset="-78"/>
            </a:endParaRPr>
          </a:p>
          <a:p>
            <a:pPr marL="299085" marR="97155" indent="-285750" algn="just" rtl="1">
              <a:lnSpc>
                <a:spcPct val="94000"/>
              </a:lnSpc>
              <a:spcAft>
                <a:spcPts val="20"/>
              </a:spcAft>
              <a:buFont typeface="Wingdings" pitchFamily="2" charset="2"/>
              <a:buChar char="Ø"/>
            </a:pPr>
            <a:r>
              <a:rPr lang="ar-SA" dirty="0">
                <a:solidFill>
                  <a:srgbClr val="000000"/>
                </a:solidFill>
                <a:latin typeface="Mitra"/>
                <a:ea typeface="Mitra"/>
                <a:cs typeface="B Nazanin" pitchFamily="2" charset="-78"/>
              </a:rPr>
              <a:t>پاسخگويي باز و صادقانه شما به تیم سلامت در ارايه خدمات مورد نیاز کمک مي</a:t>
            </a:r>
            <a:r>
              <a:rPr lang="ar-SA" dirty="0">
                <a:solidFill>
                  <a:srgbClr val="000000"/>
                </a:solidFill>
                <a:latin typeface="Times New Roman"/>
                <a:ea typeface="Times New Roman"/>
                <a:cs typeface="B Nazanin" pitchFamily="2" charset="-78"/>
              </a:rPr>
              <a:t>­</a:t>
            </a:r>
            <a:r>
              <a:rPr lang="ar-SA" dirty="0">
                <a:solidFill>
                  <a:srgbClr val="000000"/>
                </a:solidFill>
                <a:latin typeface="Mitra"/>
                <a:ea typeface="Mitra"/>
                <a:cs typeface="B Nazanin" pitchFamily="2" charset="-78"/>
              </a:rPr>
              <a:t>کند</a:t>
            </a:r>
            <a:endParaRPr lang="fa-IR" dirty="0">
              <a:solidFill>
                <a:srgbClr val="000000"/>
              </a:solidFill>
              <a:latin typeface="Mitra"/>
              <a:ea typeface="Mitra"/>
              <a:cs typeface="B Nazanin" pitchFamily="2" charset="-78"/>
            </a:endParaRPr>
          </a:p>
          <a:p>
            <a:pPr marL="13335" marR="97155" algn="just" rtl="1">
              <a:lnSpc>
                <a:spcPct val="94000"/>
              </a:lnSpc>
              <a:spcAft>
                <a:spcPts val="20"/>
              </a:spcAft>
            </a:pPr>
            <a:endParaRPr lang="fa-IR" dirty="0">
              <a:solidFill>
                <a:srgbClr val="000000"/>
              </a:solidFill>
              <a:latin typeface="Mitra"/>
              <a:ea typeface="Mitra"/>
              <a:cs typeface="B Nazanin" pitchFamily="2" charset="-78"/>
            </a:endParaRPr>
          </a:p>
          <a:p>
            <a:pPr marL="299085" marR="97155" indent="-285750" algn="just" rtl="1">
              <a:lnSpc>
                <a:spcPct val="94000"/>
              </a:lnSpc>
              <a:spcAft>
                <a:spcPts val="20"/>
              </a:spcAft>
              <a:buFont typeface="Wingdings" pitchFamily="2" charset="2"/>
              <a:buChar char="q"/>
            </a:pPr>
            <a:r>
              <a:rPr lang="ar-SA" dirty="0">
                <a:solidFill>
                  <a:srgbClr val="000000"/>
                </a:solidFill>
                <a:latin typeface="Mitra"/>
                <a:ea typeface="Mitra"/>
                <a:cs typeface="B Nazanin" pitchFamily="2" charset="-78"/>
              </a:rPr>
              <a:t>سوالاتي که از شما پرسیده مي­شود، در مورد حالت­هايي است که در طول حداقل </a:t>
            </a:r>
            <a:r>
              <a:rPr lang="fa-IR" dirty="0">
                <a:solidFill>
                  <a:srgbClr val="000000"/>
                </a:solidFill>
                <a:latin typeface="Mitra"/>
                <a:ea typeface="Mitra"/>
                <a:cs typeface="B Nazanin" pitchFamily="2" charset="-78"/>
              </a:rPr>
              <a:t>یک</a:t>
            </a:r>
            <a:r>
              <a:rPr lang="ar-SA" dirty="0">
                <a:solidFill>
                  <a:srgbClr val="000000"/>
                </a:solidFill>
                <a:latin typeface="Mitra"/>
                <a:ea typeface="Mitra"/>
                <a:cs typeface="B Nazanin" pitchFamily="2" charset="-78"/>
              </a:rPr>
              <a:t> هفته گذشته تجربه کرده­ايد. در پاسخ به هر سؤال مي­توانید بگوئید « بلي يا خیر»</a:t>
            </a:r>
            <a:endParaRPr lang="fa-IR" dirty="0">
              <a:solidFill>
                <a:srgbClr val="000000"/>
              </a:solidFill>
              <a:latin typeface="Mitra"/>
              <a:ea typeface="Mitra"/>
              <a:cs typeface="B Nazanin" pitchFamily="2" charset="-78"/>
            </a:endParaRPr>
          </a:p>
          <a:p>
            <a:pPr marL="13335" marR="97155" algn="just" rtl="1">
              <a:lnSpc>
                <a:spcPct val="94000"/>
              </a:lnSpc>
              <a:spcAft>
                <a:spcPts val="20"/>
              </a:spcAft>
            </a:pPr>
            <a:endParaRPr lang="fa-IR" dirty="0">
              <a:solidFill>
                <a:srgbClr val="000000"/>
              </a:solidFill>
              <a:latin typeface="Mitra"/>
              <a:ea typeface="Calibri"/>
              <a:cs typeface="B Nazanin" pitchFamily="2" charset="-78"/>
            </a:endParaRPr>
          </a:p>
          <a:p>
            <a:pPr marL="13335" marR="97155" indent="1905" algn="just" rtl="1">
              <a:lnSpc>
                <a:spcPct val="94000"/>
              </a:lnSpc>
              <a:spcAft>
                <a:spcPts val="20"/>
              </a:spcAft>
            </a:pPr>
            <a:endParaRPr lang="fa-IR" sz="1600" dirty="0">
              <a:solidFill>
                <a:srgbClr val="000000"/>
              </a:solidFill>
              <a:latin typeface="Mitra"/>
              <a:ea typeface="Calibri"/>
              <a:cs typeface="B Nazanin" pitchFamily="2" charset="-78"/>
            </a:endParaRPr>
          </a:p>
        </p:txBody>
      </p:sp>
      <p:sp>
        <p:nvSpPr>
          <p:cNvPr id="4" name="TextBox 3"/>
          <p:cNvSpPr txBox="1"/>
          <p:nvPr/>
        </p:nvSpPr>
        <p:spPr>
          <a:xfrm>
            <a:off x="6528049" y="404664"/>
            <a:ext cx="3373039" cy="707886"/>
          </a:xfrm>
          <a:prstGeom prst="rect">
            <a:avLst/>
          </a:prstGeom>
          <a:noFill/>
        </p:spPr>
        <p:txBody>
          <a:bodyPr wrap="none" rtlCol="0">
            <a:spAutoFit/>
          </a:bodyPr>
          <a:lstStyle/>
          <a:p>
            <a:pPr algn="ctr"/>
            <a:r>
              <a:rPr lang="fa-IR" sz="4000" dirty="0">
                <a:solidFill>
                  <a:prstClr val="white"/>
                </a:solidFill>
                <a:latin typeface="Candara"/>
                <a:cs typeface="B Titr" pitchFamily="2" charset="-78"/>
              </a:rPr>
              <a:t>ارزیابی افسردگی</a:t>
            </a:r>
            <a:endParaRPr lang="en-US" sz="4000" dirty="0">
              <a:solidFill>
                <a:prstClr val="white"/>
              </a:solidFill>
              <a:latin typeface="Candara"/>
              <a:cs typeface="B Titr" pitchFamily="2" charset="-78"/>
            </a:endParaRPr>
          </a:p>
        </p:txBody>
      </p:sp>
    </p:spTree>
    <p:extLst>
      <p:ext uri="{BB962C8B-B14F-4D97-AF65-F5344CB8AC3E}">
        <p14:creationId xmlns:p14="http://schemas.microsoft.com/office/powerpoint/2010/main" val="3378682071"/>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95939" y="1844825"/>
            <a:ext cx="7632848" cy="2323713"/>
          </a:xfrm>
          <a:prstGeom prst="rect">
            <a:avLst/>
          </a:prstGeom>
          <a:noFill/>
        </p:spPr>
        <p:txBody>
          <a:bodyPr wrap="square" rtlCol="0">
            <a:spAutoFit/>
          </a:bodyPr>
          <a:lstStyle/>
          <a:p>
            <a:pPr marL="285750" indent="-285750" algn="r" rtl="1">
              <a:lnSpc>
                <a:spcPct val="250000"/>
              </a:lnSpc>
              <a:buFont typeface="Wingdings" pitchFamily="2" charset="2"/>
              <a:buChar char="Ø"/>
            </a:pPr>
            <a:r>
              <a:rPr lang="fa-IR" sz="2000" b="1" dirty="0">
                <a:solidFill>
                  <a:srgbClr val="C6E7FC">
                    <a:lumMod val="50000"/>
                  </a:srgbClr>
                </a:solidFill>
                <a:latin typeface="Candara"/>
                <a:cs typeface="B Nazanin" pitchFamily="2" charset="-78"/>
              </a:rPr>
              <a:t>غربالگری با زبان فارسی شده(سالمند به زبان فارسی مسلط است.)</a:t>
            </a:r>
            <a:r>
              <a:rPr lang="fa-IR" sz="2000" b="1" dirty="0">
                <a:solidFill>
                  <a:srgbClr val="C6E7FC">
                    <a:lumMod val="50000"/>
                  </a:srgbClr>
                </a:solidFill>
                <a:latin typeface="Candara"/>
                <a:cs typeface="B Nazanin" pitchFamily="2" charset="-78"/>
                <a:sym typeface="Wingdings"/>
              </a:rPr>
              <a:t> </a:t>
            </a:r>
            <a:endParaRPr lang="fa-IR" sz="2000" b="1" dirty="0">
              <a:solidFill>
                <a:srgbClr val="C6E7FC">
                  <a:lumMod val="50000"/>
                </a:srgbClr>
              </a:solidFill>
              <a:latin typeface="Candara"/>
              <a:cs typeface="B Nazanin" pitchFamily="2" charset="-78"/>
            </a:endParaRPr>
          </a:p>
          <a:p>
            <a:pPr marL="285750" indent="-285750" algn="r" rtl="1">
              <a:lnSpc>
                <a:spcPct val="250000"/>
              </a:lnSpc>
              <a:buFont typeface="Wingdings" pitchFamily="2" charset="2"/>
              <a:buChar char="Ø"/>
            </a:pPr>
            <a:r>
              <a:rPr lang="fa-IR" sz="2000" b="1" dirty="0">
                <a:solidFill>
                  <a:srgbClr val="C6E7FC">
                    <a:lumMod val="50000"/>
                  </a:srgbClr>
                </a:solidFill>
                <a:latin typeface="Candara"/>
                <a:cs typeface="B Nazanin" pitchFamily="2" charset="-78"/>
              </a:rPr>
              <a:t>سالمند برای پاسخگویی نیاز به ترجمه متن پرسشنامه به زبان محلی دارد. </a:t>
            </a:r>
            <a:r>
              <a:rPr lang="fa-IR" sz="2000" b="1" dirty="0">
                <a:solidFill>
                  <a:srgbClr val="C6E7FC">
                    <a:lumMod val="50000"/>
                  </a:srgbClr>
                </a:solidFill>
                <a:latin typeface="Candara"/>
                <a:cs typeface="B Nazanin" pitchFamily="2" charset="-78"/>
                <a:sym typeface="Wingdings"/>
              </a:rPr>
              <a:t></a:t>
            </a:r>
            <a:r>
              <a:rPr lang="fa-IR" sz="2000" b="1" dirty="0">
                <a:solidFill>
                  <a:srgbClr val="C6E7FC">
                    <a:lumMod val="50000"/>
                  </a:srgbClr>
                </a:solidFill>
                <a:latin typeface="Candara"/>
                <a:cs typeface="B Nazanin" pitchFamily="2" charset="-78"/>
              </a:rPr>
              <a:t> </a:t>
            </a:r>
          </a:p>
          <a:p>
            <a:pPr marL="285750" indent="-285750" algn="r" rtl="1">
              <a:lnSpc>
                <a:spcPct val="250000"/>
              </a:lnSpc>
              <a:buFont typeface="Wingdings" pitchFamily="2" charset="2"/>
              <a:buChar char="Ø"/>
            </a:pPr>
            <a:endParaRPr lang="en-US" dirty="0">
              <a:solidFill>
                <a:srgbClr val="C6E7FC">
                  <a:lumMod val="50000"/>
                </a:srgbClr>
              </a:solidFill>
              <a:latin typeface="Candara"/>
              <a:cs typeface="B Titr" pitchFamily="2" charset="-78"/>
            </a:endParaRPr>
          </a:p>
        </p:txBody>
      </p:sp>
      <p:sp>
        <p:nvSpPr>
          <p:cNvPr id="3" name="TextBox 2"/>
          <p:cNvSpPr txBox="1"/>
          <p:nvPr/>
        </p:nvSpPr>
        <p:spPr>
          <a:xfrm>
            <a:off x="2639616" y="4293097"/>
            <a:ext cx="6912768" cy="1200329"/>
          </a:xfrm>
          <a:prstGeom prst="rect">
            <a:avLst/>
          </a:prstGeom>
          <a:noFill/>
        </p:spPr>
        <p:txBody>
          <a:bodyPr wrap="square" rtlCol="0">
            <a:spAutoFit/>
          </a:bodyPr>
          <a:lstStyle/>
          <a:p>
            <a:pPr algn="r" rtl="1"/>
            <a:r>
              <a:rPr lang="en-US" dirty="0">
                <a:solidFill>
                  <a:srgbClr val="FF0000"/>
                </a:solidFill>
                <a:latin typeface="Candara"/>
                <a:cs typeface="B Titr" pitchFamily="2" charset="-78"/>
              </a:rPr>
              <a:t>*</a:t>
            </a:r>
            <a:r>
              <a:rPr lang="fa-IR" sz="2400" b="1" dirty="0">
                <a:solidFill>
                  <a:srgbClr val="FF0000"/>
                </a:solidFill>
                <a:latin typeface="Candara"/>
                <a:cs typeface="B Nazanin" pitchFamily="2" charset="-78"/>
              </a:rPr>
              <a:t>نکته:</a:t>
            </a:r>
          </a:p>
          <a:p>
            <a:pPr algn="r" rtl="1"/>
            <a:endParaRPr lang="fa-IR" sz="2400" b="1" dirty="0">
              <a:solidFill>
                <a:srgbClr val="C6E7FC">
                  <a:lumMod val="25000"/>
                </a:srgbClr>
              </a:solidFill>
              <a:latin typeface="Candara"/>
              <a:cs typeface="B Nazanin" pitchFamily="2" charset="-78"/>
            </a:endParaRPr>
          </a:p>
          <a:p>
            <a:pPr algn="r" rtl="1"/>
            <a:r>
              <a:rPr lang="fa-IR" sz="2400" b="1" dirty="0">
                <a:solidFill>
                  <a:srgbClr val="C6E7FC">
                    <a:lumMod val="25000"/>
                  </a:srgbClr>
                </a:solidFill>
                <a:latin typeface="Candara"/>
                <a:cs typeface="B Nazanin" pitchFamily="2" charset="-78"/>
              </a:rPr>
              <a:t>سوالات پرسشنامه را خود سالمند باید پاسخ دهد نه همراه وی</a:t>
            </a:r>
            <a:endParaRPr lang="en-US" sz="2400" b="1" dirty="0">
              <a:solidFill>
                <a:srgbClr val="C6E7FC">
                  <a:lumMod val="25000"/>
                </a:srgbClr>
              </a:solidFill>
              <a:latin typeface="Candara"/>
              <a:cs typeface="B Nazanin" pitchFamily="2" charset="-78"/>
            </a:endParaRPr>
          </a:p>
        </p:txBody>
      </p:sp>
      <p:sp>
        <p:nvSpPr>
          <p:cNvPr id="4" name="TextBox 3"/>
          <p:cNvSpPr txBox="1"/>
          <p:nvPr/>
        </p:nvSpPr>
        <p:spPr>
          <a:xfrm>
            <a:off x="4295800" y="423038"/>
            <a:ext cx="6264696" cy="523220"/>
          </a:xfrm>
          <a:prstGeom prst="rect">
            <a:avLst/>
          </a:prstGeom>
          <a:noFill/>
        </p:spPr>
        <p:txBody>
          <a:bodyPr wrap="square" rtlCol="0">
            <a:spAutoFit/>
          </a:bodyPr>
          <a:lstStyle/>
          <a:p>
            <a:pPr algn="r" rtl="1"/>
            <a:r>
              <a:rPr lang="fa-IR" sz="2800" dirty="0">
                <a:solidFill>
                  <a:prstClr val="white"/>
                </a:solidFill>
                <a:latin typeface="AP Yekan black" pitchFamily="2" charset="-78"/>
                <a:cs typeface="B Titr" pitchFamily="2" charset="-78"/>
              </a:rPr>
              <a:t>قبل از پرسشگری دو سوال زیر مد نظر قرار گیرد: </a:t>
            </a:r>
          </a:p>
        </p:txBody>
      </p:sp>
    </p:spTree>
    <p:extLst>
      <p:ext uri="{BB962C8B-B14F-4D97-AF65-F5344CB8AC3E}">
        <p14:creationId xmlns:p14="http://schemas.microsoft.com/office/powerpoint/2010/main" val="3019722590"/>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2351584" y="1628800"/>
          <a:ext cx="7488832" cy="4846320"/>
        </p:xfrm>
        <a:graphic>
          <a:graphicData uri="http://schemas.openxmlformats.org/drawingml/2006/table">
            <a:tbl>
              <a:tblPr firstRow="1" bandRow="1">
                <a:tableStyleId>{5C22544A-7EE6-4342-B048-85BDC9FD1C3A}</a:tableStyleId>
              </a:tblPr>
              <a:tblGrid>
                <a:gridCol w="7200800">
                  <a:extLst>
                    <a:ext uri="{9D8B030D-6E8A-4147-A177-3AD203B41FA5}">
                      <a16:colId xmlns:a16="http://schemas.microsoft.com/office/drawing/2014/main" val="20000"/>
                    </a:ext>
                  </a:extLst>
                </a:gridCol>
                <a:gridCol w="288032">
                  <a:extLst>
                    <a:ext uri="{9D8B030D-6E8A-4147-A177-3AD203B41FA5}">
                      <a16:colId xmlns:a16="http://schemas.microsoft.com/office/drawing/2014/main" val="20001"/>
                    </a:ext>
                  </a:extLst>
                </a:gridCol>
              </a:tblGrid>
              <a:tr h="139040">
                <a:tc>
                  <a:txBody>
                    <a:bodyPr/>
                    <a:lstStyle/>
                    <a:p>
                      <a:pPr algn="ctr"/>
                      <a:r>
                        <a:rPr lang="fa-IR" sz="2000" dirty="0">
                          <a:solidFill>
                            <a:schemeClr val="tx1"/>
                          </a:solidFill>
                          <a:latin typeface="AP Yekan black" pitchFamily="2" charset="-78"/>
                          <a:cs typeface="B Nazanin" pitchFamily="2" charset="-78"/>
                        </a:rPr>
                        <a:t>پرسشنامه مقیاس افسردگی سالمندان را برای</a:t>
                      </a:r>
                      <a:r>
                        <a:rPr lang="fa-IR" sz="2000" baseline="0" dirty="0">
                          <a:solidFill>
                            <a:schemeClr val="tx1"/>
                          </a:solidFill>
                          <a:latin typeface="AP Yekan black" pitchFamily="2" charset="-78"/>
                          <a:cs typeface="B Nazanin" pitchFamily="2" charset="-78"/>
                        </a:rPr>
                        <a:t> سالمند تکمیل کنید</a:t>
                      </a:r>
                      <a:endParaRPr lang="en-US" sz="2000" dirty="0">
                        <a:solidFill>
                          <a:schemeClr val="tx1"/>
                        </a:solidFill>
                        <a:latin typeface="AP Yekan black" pitchFamily="2" charset="-78"/>
                        <a:cs typeface="B Nazanin" pitchFamily="2" charset="-78"/>
                      </a:endParaRPr>
                    </a:p>
                  </a:txBody>
                  <a:tcPr/>
                </a:tc>
                <a:tc>
                  <a:txBody>
                    <a:bodyPr/>
                    <a:lstStyle/>
                    <a:p>
                      <a:endParaRPr lang="en-US" dirty="0"/>
                    </a:p>
                  </a:txBody>
                  <a:tcPr/>
                </a:tc>
                <a:extLst>
                  <a:ext uri="{0D108BD9-81ED-4DB2-BD59-A6C34878D82A}">
                    <a16:rowId xmlns:a16="http://schemas.microsoft.com/office/drawing/2014/main" val="10000"/>
                  </a:ext>
                </a:extLst>
              </a:tr>
              <a:tr h="370840">
                <a:tc>
                  <a:txBody>
                    <a:bodyPr/>
                    <a:lstStyle/>
                    <a:p>
                      <a:pPr algn="r" rtl="1">
                        <a:lnSpc>
                          <a:spcPct val="115000"/>
                        </a:lnSpc>
                        <a:spcBef>
                          <a:spcPts val="1200"/>
                        </a:spcBef>
                        <a:spcAft>
                          <a:spcPts val="0"/>
                        </a:spcAft>
                        <a:tabLst>
                          <a:tab pos="4380865" algn="l"/>
                        </a:tabLst>
                      </a:pPr>
                      <a:r>
                        <a:rPr lang="fa-IR" sz="1000" b="1" dirty="0">
                          <a:latin typeface="Calibri"/>
                          <a:ea typeface="Calibri"/>
                          <a:cs typeface="B Nazanin"/>
                        </a:rPr>
                        <a:t>آیا از زندگی خود راضی هستید؟                                                                                                                                                 بلی    1                        خیر    0</a:t>
                      </a:r>
                      <a:endParaRPr lang="en-US" sz="1000" b="1" dirty="0">
                        <a:latin typeface="Calibri"/>
                        <a:ea typeface="Calibri"/>
                        <a:cs typeface="Arial"/>
                      </a:endParaRPr>
                    </a:p>
                  </a:txBody>
                  <a:tcPr marL="54850" marR="54850" marT="0" marB="0"/>
                </a:tc>
                <a:tc>
                  <a:txBody>
                    <a:bodyPr/>
                    <a:lstStyle/>
                    <a:p>
                      <a:pPr algn="r" rtl="1">
                        <a:lnSpc>
                          <a:spcPct val="115000"/>
                        </a:lnSpc>
                        <a:spcBef>
                          <a:spcPts val="1200"/>
                        </a:spcBef>
                        <a:spcAft>
                          <a:spcPts val="0"/>
                        </a:spcAft>
                        <a:tabLst>
                          <a:tab pos="4380865" algn="l"/>
                        </a:tabLst>
                      </a:pPr>
                      <a:r>
                        <a:rPr lang="fa-IR" sz="1000" b="1" dirty="0">
                          <a:latin typeface="Calibri"/>
                          <a:ea typeface="Calibri"/>
                          <a:cs typeface="Arial"/>
                        </a:rPr>
                        <a:t>1</a:t>
                      </a:r>
                      <a:endParaRPr lang="en-US" sz="1000" b="1" dirty="0">
                        <a:latin typeface="Calibri"/>
                        <a:ea typeface="Calibri"/>
                        <a:cs typeface="Arial"/>
                      </a:endParaRPr>
                    </a:p>
                  </a:txBody>
                  <a:tcPr marL="54850" marR="54850" marT="0" marB="0"/>
                </a:tc>
                <a:extLst>
                  <a:ext uri="{0D108BD9-81ED-4DB2-BD59-A6C34878D82A}">
                    <a16:rowId xmlns:a16="http://schemas.microsoft.com/office/drawing/2014/main" val="10001"/>
                  </a:ext>
                </a:extLst>
              </a:tr>
              <a:tr h="370840">
                <a:tc>
                  <a:txBody>
                    <a:bodyPr/>
                    <a:lstStyle/>
                    <a:p>
                      <a:pPr algn="r" rtl="1">
                        <a:lnSpc>
                          <a:spcPct val="115000"/>
                        </a:lnSpc>
                        <a:spcBef>
                          <a:spcPts val="1200"/>
                        </a:spcBef>
                        <a:spcAft>
                          <a:spcPts val="0"/>
                        </a:spcAft>
                        <a:tabLst>
                          <a:tab pos="4380865" algn="l"/>
                        </a:tabLst>
                      </a:pPr>
                      <a:r>
                        <a:rPr lang="fa-IR" sz="1000" b="1" dirty="0">
                          <a:latin typeface="Calibri"/>
                          <a:ea typeface="Calibri"/>
                          <a:cs typeface="B Nazanin"/>
                        </a:rPr>
                        <a:t>آیا احساس می</a:t>
                      </a:r>
                      <a:r>
                        <a:rPr lang="en-US" sz="1000" b="1" dirty="0">
                          <a:latin typeface="Calibri"/>
                          <a:ea typeface="Calibri"/>
                          <a:cs typeface="B Nazanin"/>
                        </a:rPr>
                        <a:t>­</a:t>
                      </a:r>
                      <a:r>
                        <a:rPr lang="fa-IR" sz="1000" b="1" dirty="0">
                          <a:latin typeface="Calibri"/>
                          <a:ea typeface="Calibri"/>
                          <a:cs typeface="B Nazanin"/>
                        </a:rPr>
                        <a:t>کنید که زندگی شما پوچ و بی معنی است؟                                                                                                           </a:t>
                      </a:r>
                      <a:r>
                        <a:rPr kumimoji="0" lang="fa-IR" sz="1000" b="1" i="0" u="none" strike="noStrike" kern="1200" cap="none" spc="0" normalizeH="0" baseline="0" noProof="0" dirty="0">
                          <a:ln>
                            <a:noFill/>
                          </a:ln>
                          <a:solidFill>
                            <a:prstClr val="black"/>
                          </a:solidFill>
                          <a:effectLst/>
                          <a:uLnTx/>
                          <a:uFillTx/>
                          <a:latin typeface="Calibri"/>
                          <a:ea typeface="Calibri"/>
                          <a:cs typeface="B Nazanin"/>
                        </a:rPr>
                        <a:t>بلی    1                        خیر    0</a:t>
                      </a:r>
                      <a:endParaRPr lang="en-US" sz="1000" b="1" dirty="0">
                        <a:latin typeface="Calibri"/>
                        <a:ea typeface="Calibri"/>
                        <a:cs typeface="Arial"/>
                      </a:endParaRPr>
                    </a:p>
                  </a:txBody>
                  <a:tcPr marL="54850" marR="54850" marT="0" marB="0"/>
                </a:tc>
                <a:tc>
                  <a:txBody>
                    <a:bodyPr/>
                    <a:lstStyle/>
                    <a:p>
                      <a:pPr algn="r" rtl="1">
                        <a:lnSpc>
                          <a:spcPct val="115000"/>
                        </a:lnSpc>
                        <a:spcBef>
                          <a:spcPts val="1200"/>
                        </a:spcBef>
                        <a:spcAft>
                          <a:spcPts val="0"/>
                        </a:spcAft>
                        <a:tabLst>
                          <a:tab pos="4380865" algn="l"/>
                        </a:tabLst>
                      </a:pPr>
                      <a:r>
                        <a:rPr lang="fa-IR" sz="1000" b="1" dirty="0">
                          <a:latin typeface="Calibri"/>
                          <a:ea typeface="Calibri"/>
                          <a:cs typeface="Arial"/>
                        </a:rPr>
                        <a:t>2</a:t>
                      </a:r>
                      <a:endParaRPr lang="en-US" sz="1000" b="1" dirty="0">
                        <a:latin typeface="Calibri"/>
                        <a:ea typeface="Calibri"/>
                        <a:cs typeface="Arial"/>
                      </a:endParaRPr>
                    </a:p>
                  </a:txBody>
                  <a:tcPr marL="54850" marR="54850" marT="0" marB="0"/>
                </a:tc>
                <a:extLst>
                  <a:ext uri="{0D108BD9-81ED-4DB2-BD59-A6C34878D82A}">
                    <a16:rowId xmlns:a16="http://schemas.microsoft.com/office/drawing/2014/main" val="10002"/>
                  </a:ext>
                </a:extLst>
              </a:tr>
              <a:tr h="370840">
                <a:tc>
                  <a:txBody>
                    <a:bodyPr/>
                    <a:lstStyle/>
                    <a:p>
                      <a:pPr algn="r" rtl="1">
                        <a:lnSpc>
                          <a:spcPct val="115000"/>
                        </a:lnSpc>
                        <a:spcBef>
                          <a:spcPts val="1200"/>
                        </a:spcBef>
                        <a:spcAft>
                          <a:spcPts val="0"/>
                        </a:spcAft>
                        <a:tabLst>
                          <a:tab pos="4380865" algn="l"/>
                        </a:tabLst>
                      </a:pPr>
                      <a:r>
                        <a:rPr lang="fa-IR" sz="1000" b="1" dirty="0">
                          <a:latin typeface="Calibri"/>
                          <a:ea typeface="Calibri"/>
                          <a:cs typeface="B Nazanin"/>
                        </a:rPr>
                        <a:t>آیا اغلب کسل هستید؟                                                                                                                                                                </a:t>
                      </a:r>
                      <a:r>
                        <a:rPr kumimoji="0" lang="fa-IR" sz="1000" b="1" i="0" u="none" strike="noStrike" kern="1200" cap="none" spc="0" normalizeH="0" baseline="0" noProof="0" dirty="0">
                          <a:ln>
                            <a:noFill/>
                          </a:ln>
                          <a:solidFill>
                            <a:prstClr val="black"/>
                          </a:solidFill>
                          <a:effectLst/>
                          <a:uLnTx/>
                          <a:uFillTx/>
                          <a:latin typeface="Calibri"/>
                          <a:ea typeface="Calibri"/>
                          <a:cs typeface="B Nazanin"/>
                        </a:rPr>
                        <a:t>بلی    1                        خیر    0</a:t>
                      </a:r>
                      <a:endParaRPr lang="en-US" sz="1000" b="1" dirty="0">
                        <a:latin typeface="Calibri"/>
                        <a:ea typeface="Calibri"/>
                        <a:cs typeface="Arial"/>
                      </a:endParaRPr>
                    </a:p>
                  </a:txBody>
                  <a:tcPr marL="54850" marR="54850" marT="0" marB="0"/>
                </a:tc>
                <a:tc>
                  <a:txBody>
                    <a:bodyPr/>
                    <a:lstStyle/>
                    <a:p>
                      <a:pPr algn="r" rtl="1">
                        <a:lnSpc>
                          <a:spcPct val="115000"/>
                        </a:lnSpc>
                        <a:spcBef>
                          <a:spcPts val="1200"/>
                        </a:spcBef>
                        <a:spcAft>
                          <a:spcPts val="0"/>
                        </a:spcAft>
                        <a:tabLst>
                          <a:tab pos="4380865" algn="l"/>
                        </a:tabLst>
                      </a:pPr>
                      <a:r>
                        <a:rPr lang="fa-IR" sz="1000" b="1" dirty="0">
                          <a:latin typeface="Calibri"/>
                          <a:ea typeface="Calibri"/>
                          <a:cs typeface="Arial"/>
                        </a:rPr>
                        <a:t>3</a:t>
                      </a:r>
                      <a:endParaRPr lang="en-US" sz="1000" b="1" dirty="0">
                        <a:latin typeface="Calibri"/>
                        <a:ea typeface="Calibri"/>
                        <a:cs typeface="Arial"/>
                      </a:endParaRPr>
                    </a:p>
                  </a:txBody>
                  <a:tcPr marL="54850" marR="54850" marT="0" marB="0"/>
                </a:tc>
                <a:extLst>
                  <a:ext uri="{0D108BD9-81ED-4DB2-BD59-A6C34878D82A}">
                    <a16:rowId xmlns:a16="http://schemas.microsoft.com/office/drawing/2014/main" val="10003"/>
                  </a:ext>
                </a:extLst>
              </a:tr>
              <a:tr h="370840">
                <a:tc>
                  <a:txBody>
                    <a:bodyPr/>
                    <a:lstStyle/>
                    <a:p>
                      <a:pPr algn="r" rtl="1">
                        <a:lnSpc>
                          <a:spcPct val="115000"/>
                        </a:lnSpc>
                        <a:spcBef>
                          <a:spcPts val="1200"/>
                        </a:spcBef>
                        <a:spcAft>
                          <a:spcPts val="0"/>
                        </a:spcAft>
                        <a:tabLst>
                          <a:tab pos="4380865" algn="l"/>
                        </a:tabLst>
                      </a:pPr>
                      <a:r>
                        <a:rPr lang="fa-IR" sz="1000" b="1" dirty="0">
                          <a:latin typeface="Calibri"/>
                          <a:ea typeface="Calibri"/>
                          <a:cs typeface="B Nazanin"/>
                        </a:rPr>
                        <a:t>آیا اغلب اوقات وضعیت روحی خوبی دارید؟                                                                                                                                </a:t>
                      </a:r>
                      <a:r>
                        <a:rPr kumimoji="0" lang="fa-IR" sz="1000" b="1" i="0" u="none" strike="noStrike" kern="1200" cap="none" spc="0" normalizeH="0" baseline="0" noProof="0" dirty="0">
                          <a:ln>
                            <a:noFill/>
                          </a:ln>
                          <a:solidFill>
                            <a:prstClr val="black"/>
                          </a:solidFill>
                          <a:effectLst/>
                          <a:uLnTx/>
                          <a:uFillTx/>
                          <a:latin typeface="Calibri"/>
                          <a:ea typeface="Calibri"/>
                          <a:cs typeface="B Nazanin"/>
                        </a:rPr>
                        <a:t>بلی    1                        خیر    0</a:t>
                      </a:r>
                      <a:endParaRPr lang="en-US" sz="1000" b="1" dirty="0">
                        <a:latin typeface="Calibri"/>
                        <a:ea typeface="Calibri"/>
                        <a:cs typeface="Arial"/>
                      </a:endParaRPr>
                    </a:p>
                  </a:txBody>
                  <a:tcPr marL="54850" marR="54850" marT="0" marB="0"/>
                </a:tc>
                <a:tc>
                  <a:txBody>
                    <a:bodyPr/>
                    <a:lstStyle/>
                    <a:p>
                      <a:pPr algn="r" rtl="1">
                        <a:lnSpc>
                          <a:spcPct val="115000"/>
                        </a:lnSpc>
                        <a:spcBef>
                          <a:spcPts val="1200"/>
                        </a:spcBef>
                        <a:spcAft>
                          <a:spcPts val="0"/>
                        </a:spcAft>
                        <a:tabLst>
                          <a:tab pos="4380865" algn="l"/>
                        </a:tabLst>
                      </a:pPr>
                      <a:r>
                        <a:rPr lang="fa-IR" sz="1000" b="1" dirty="0">
                          <a:latin typeface="Calibri"/>
                          <a:ea typeface="Calibri"/>
                          <a:cs typeface="Arial"/>
                        </a:rPr>
                        <a:t>4</a:t>
                      </a:r>
                      <a:endParaRPr lang="en-US" sz="1000" b="1" dirty="0">
                        <a:latin typeface="Calibri"/>
                        <a:ea typeface="Calibri"/>
                        <a:cs typeface="Arial"/>
                      </a:endParaRPr>
                    </a:p>
                  </a:txBody>
                  <a:tcPr marL="54850" marR="54850" marT="0" marB="0"/>
                </a:tc>
                <a:extLst>
                  <a:ext uri="{0D108BD9-81ED-4DB2-BD59-A6C34878D82A}">
                    <a16:rowId xmlns:a16="http://schemas.microsoft.com/office/drawing/2014/main" val="10004"/>
                  </a:ext>
                </a:extLst>
              </a:tr>
              <a:tr h="370840">
                <a:tc>
                  <a:txBody>
                    <a:bodyPr/>
                    <a:lstStyle/>
                    <a:p>
                      <a:pPr algn="r" rtl="1">
                        <a:lnSpc>
                          <a:spcPct val="115000"/>
                        </a:lnSpc>
                        <a:spcBef>
                          <a:spcPts val="1200"/>
                        </a:spcBef>
                        <a:spcAft>
                          <a:spcPts val="0"/>
                        </a:spcAft>
                        <a:tabLst>
                          <a:tab pos="4380865" algn="l"/>
                        </a:tabLst>
                      </a:pPr>
                      <a:r>
                        <a:rPr lang="fa-IR" sz="1000" b="1" dirty="0">
                          <a:latin typeface="Calibri"/>
                          <a:ea typeface="Calibri"/>
                          <a:cs typeface="B Nazanin"/>
                        </a:rPr>
                        <a:t>آیا می</a:t>
                      </a:r>
                      <a:r>
                        <a:rPr lang="en-US" sz="1000" b="1" dirty="0">
                          <a:latin typeface="Calibri"/>
                          <a:ea typeface="Calibri"/>
                          <a:cs typeface="B Nazanin"/>
                        </a:rPr>
                        <a:t>­</a:t>
                      </a:r>
                      <a:r>
                        <a:rPr lang="fa-IR" sz="1000" b="1" dirty="0">
                          <a:latin typeface="Calibri"/>
                          <a:ea typeface="Calibri"/>
                          <a:cs typeface="B Nazanin"/>
                        </a:rPr>
                        <a:t>ترسید اتفاق بدی برای شما بیفتد؟                                                                                                                                     </a:t>
                      </a:r>
                      <a:r>
                        <a:rPr kumimoji="0" lang="fa-IR" sz="1000" b="1" i="0" u="none" strike="noStrike" kern="1200" cap="none" spc="0" normalizeH="0" baseline="0" noProof="0" dirty="0">
                          <a:ln>
                            <a:noFill/>
                          </a:ln>
                          <a:solidFill>
                            <a:prstClr val="black"/>
                          </a:solidFill>
                          <a:effectLst/>
                          <a:uLnTx/>
                          <a:uFillTx/>
                          <a:latin typeface="Calibri"/>
                          <a:ea typeface="Calibri"/>
                          <a:cs typeface="B Nazanin"/>
                        </a:rPr>
                        <a:t>بلی   0                        خیر   1</a:t>
                      </a:r>
                      <a:endParaRPr lang="en-US" sz="1000" b="1" dirty="0">
                        <a:latin typeface="Calibri"/>
                        <a:ea typeface="Calibri"/>
                        <a:cs typeface="Arial"/>
                      </a:endParaRPr>
                    </a:p>
                  </a:txBody>
                  <a:tcPr marL="54850" marR="54850" marT="0" marB="0"/>
                </a:tc>
                <a:tc>
                  <a:txBody>
                    <a:bodyPr/>
                    <a:lstStyle/>
                    <a:p>
                      <a:pPr algn="r" rtl="1">
                        <a:lnSpc>
                          <a:spcPct val="115000"/>
                        </a:lnSpc>
                        <a:spcBef>
                          <a:spcPts val="1200"/>
                        </a:spcBef>
                        <a:spcAft>
                          <a:spcPts val="0"/>
                        </a:spcAft>
                        <a:tabLst>
                          <a:tab pos="4380865" algn="l"/>
                        </a:tabLst>
                      </a:pPr>
                      <a:r>
                        <a:rPr lang="fa-IR" sz="1000" b="1" dirty="0">
                          <a:latin typeface="Calibri"/>
                          <a:ea typeface="Calibri"/>
                          <a:cs typeface="Arial"/>
                        </a:rPr>
                        <a:t>5</a:t>
                      </a:r>
                      <a:endParaRPr lang="en-US" sz="1000" b="1" dirty="0">
                        <a:latin typeface="Calibri"/>
                        <a:ea typeface="Calibri"/>
                        <a:cs typeface="Arial"/>
                      </a:endParaRPr>
                    </a:p>
                  </a:txBody>
                  <a:tcPr marL="54850" marR="54850" marT="0" marB="0"/>
                </a:tc>
                <a:extLst>
                  <a:ext uri="{0D108BD9-81ED-4DB2-BD59-A6C34878D82A}">
                    <a16:rowId xmlns:a16="http://schemas.microsoft.com/office/drawing/2014/main" val="10005"/>
                  </a:ext>
                </a:extLst>
              </a:tr>
              <a:tr h="370840">
                <a:tc>
                  <a:txBody>
                    <a:bodyPr/>
                    <a:lstStyle/>
                    <a:p>
                      <a:pPr algn="r" rtl="1">
                        <a:lnSpc>
                          <a:spcPct val="115000"/>
                        </a:lnSpc>
                        <a:spcBef>
                          <a:spcPts val="1200"/>
                        </a:spcBef>
                        <a:spcAft>
                          <a:spcPts val="0"/>
                        </a:spcAft>
                        <a:tabLst>
                          <a:tab pos="4380865" algn="l"/>
                        </a:tabLst>
                      </a:pPr>
                      <a:r>
                        <a:rPr lang="fa-IR" sz="1000" b="1" dirty="0">
                          <a:latin typeface="Calibri"/>
                          <a:ea typeface="Calibri"/>
                          <a:cs typeface="B Nazanin"/>
                        </a:rPr>
                        <a:t>آیا در اغلب مواقع احساس سرحالی می</a:t>
                      </a:r>
                      <a:r>
                        <a:rPr lang="en-US" sz="1000" b="1" dirty="0">
                          <a:latin typeface="Calibri"/>
                          <a:ea typeface="Calibri"/>
                          <a:cs typeface="B Nazanin"/>
                        </a:rPr>
                        <a:t>­</a:t>
                      </a:r>
                      <a:r>
                        <a:rPr lang="fa-IR" sz="1000" b="1" dirty="0">
                          <a:latin typeface="Calibri"/>
                          <a:ea typeface="Calibri"/>
                          <a:cs typeface="B Nazanin"/>
                        </a:rPr>
                        <a:t>کنید؟                                                                                                                             </a:t>
                      </a:r>
                      <a:r>
                        <a:rPr kumimoji="0" lang="fa-IR" sz="1000" b="1" i="0" u="none" strike="noStrike" kern="1200" cap="none" spc="0" normalizeH="0" baseline="0" noProof="0" dirty="0">
                          <a:ln>
                            <a:noFill/>
                          </a:ln>
                          <a:solidFill>
                            <a:prstClr val="black"/>
                          </a:solidFill>
                          <a:effectLst/>
                          <a:uLnTx/>
                          <a:uFillTx/>
                          <a:latin typeface="Calibri"/>
                          <a:ea typeface="Calibri"/>
                          <a:cs typeface="B Nazanin"/>
                        </a:rPr>
                        <a:t> بلی    1                        خیر    0</a:t>
                      </a:r>
                      <a:endParaRPr lang="en-US" sz="1000" b="1" dirty="0">
                        <a:latin typeface="Calibri"/>
                        <a:ea typeface="Calibri"/>
                        <a:cs typeface="Arial"/>
                      </a:endParaRPr>
                    </a:p>
                  </a:txBody>
                  <a:tcPr marL="54850" marR="54850" marT="0" marB="0"/>
                </a:tc>
                <a:tc>
                  <a:txBody>
                    <a:bodyPr/>
                    <a:lstStyle/>
                    <a:p>
                      <a:pPr algn="r" rtl="1">
                        <a:lnSpc>
                          <a:spcPct val="115000"/>
                        </a:lnSpc>
                        <a:spcBef>
                          <a:spcPts val="1200"/>
                        </a:spcBef>
                        <a:spcAft>
                          <a:spcPts val="0"/>
                        </a:spcAft>
                        <a:tabLst>
                          <a:tab pos="4380865" algn="l"/>
                        </a:tabLst>
                      </a:pPr>
                      <a:r>
                        <a:rPr lang="fa-IR" sz="1000" b="1" dirty="0">
                          <a:latin typeface="Calibri"/>
                          <a:ea typeface="Calibri"/>
                          <a:cs typeface="Arial"/>
                        </a:rPr>
                        <a:t>6</a:t>
                      </a:r>
                      <a:endParaRPr lang="en-US" sz="1000" b="1" dirty="0">
                        <a:latin typeface="Calibri"/>
                        <a:ea typeface="Calibri"/>
                        <a:cs typeface="Arial"/>
                      </a:endParaRPr>
                    </a:p>
                  </a:txBody>
                  <a:tcPr marL="54850" marR="54850" marT="0" marB="0"/>
                </a:tc>
                <a:extLst>
                  <a:ext uri="{0D108BD9-81ED-4DB2-BD59-A6C34878D82A}">
                    <a16:rowId xmlns:a16="http://schemas.microsoft.com/office/drawing/2014/main" val="10006"/>
                  </a:ext>
                </a:extLst>
              </a:tr>
              <a:tr h="370840">
                <a:tc>
                  <a:txBody>
                    <a:bodyPr/>
                    <a:lstStyle/>
                    <a:p>
                      <a:pPr algn="r" rtl="1">
                        <a:lnSpc>
                          <a:spcPct val="115000"/>
                        </a:lnSpc>
                        <a:spcBef>
                          <a:spcPts val="1200"/>
                        </a:spcBef>
                        <a:spcAft>
                          <a:spcPts val="0"/>
                        </a:spcAft>
                        <a:tabLst>
                          <a:tab pos="4380865" algn="l"/>
                        </a:tabLst>
                      </a:pPr>
                      <a:r>
                        <a:rPr lang="fa-IR" sz="1000" b="1" dirty="0">
                          <a:latin typeface="Calibri"/>
                          <a:ea typeface="Calibri"/>
                          <a:cs typeface="B Nazanin"/>
                        </a:rPr>
                        <a:t>آیا اغلب احساس درماندگی می</a:t>
                      </a:r>
                      <a:r>
                        <a:rPr lang="en-US" sz="1000" b="1" dirty="0">
                          <a:latin typeface="Calibri"/>
                          <a:ea typeface="Calibri"/>
                          <a:cs typeface="B Nazanin"/>
                        </a:rPr>
                        <a:t>­</a:t>
                      </a:r>
                      <a:r>
                        <a:rPr lang="fa-IR" sz="1000" b="1" dirty="0">
                          <a:latin typeface="Calibri"/>
                          <a:ea typeface="Calibri"/>
                          <a:cs typeface="B Nazanin"/>
                        </a:rPr>
                        <a:t>کنید؟                                                                                                                                          </a:t>
                      </a:r>
                      <a:r>
                        <a:rPr kumimoji="0" lang="fa-IR" sz="1000" b="1" i="0" u="none" strike="noStrike" kern="1200" cap="none" spc="0" normalizeH="0" baseline="0" noProof="0" dirty="0">
                          <a:ln>
                            <a:noFill/>
                          </a:ln>
                          <a:solidFill>
                            <a:prstClr val="black"/>
                          </a:solidFill>
                          <a:effectLst/>
                          <a:uLnTx/>
                          <a:uFillTx/>
                          <a:latin typeface="Calibri"/>
                          <a:ea typeface="Calibri"/>
                          <a:cs typeface="B Nazanin"/>
                        </a:rPr>
                        <a:t> بلی    0                        خیر    1</a:t>
                      </a:r>
                      <a:endParaRPr lang="en-US" sz="1000" b="1" dirty="0">
                        <a:latin typeface="Calibri"/>
                        <a:ea typeface="Calibri"/>
                        <a:cs typeface="Arial"/>
                      </a:endParaRPr>
                    </a:p>
                  </a:txBody>
                  <a:tcPr marL="54850" marR="54850" marT="0" marB="0"/>
                </a:tc>
                <a:tc>
                  <a:txBody>
                    <a:bodyPr/>
                    <a:lstStyle/>
                    <a:p>
                      <a:pPr algn="r" rtl="1">
                        <a:lnSpc>
                          <a:spcPct val="115000"/>
                        </a:lnSpc>
                        <a:spcBef>
                          <a:spcPts val="1200"/>
                        </a:spcBef>
                        <a:spcAft>
                          <a:spcPts val="0"/>
                        </a:spcAft>
                        <a:tabLst>
                          <a:tab pos="4380865" algn="l"/>
                        </a:tabLst>
                      </a:pPr>
                      <a:r>
                        <a:rPr lang="fa-IR" sz="1000" b="1" dirty="0">
                          <a:latin typeface="Calibri"/>
                          <a:ea typeface="Calibri"/>
                          <a:cs typeface="Arial"/>
                        </a:rPr>
                        <a:t>7</a:t>
                      </a:r>
                      <a:endParaRPr lang="en-US" sz="1000" b="1" dirty="0">
                        <a:latin typeface="Calibri"/>
                        <a:ea typeface="Calibri"/>
                        <a:cs typeface="Arial"/>
                      </a:endParaRPr>
                    </a:p>
                  </a:txBody>
                  <a:tcPr marL="54850" marR="54850" marT="0" marB="0"/>
                </a:tc>
                <a:extLst>
                  <a:ext uri="{0D108BD9-81ED-4DB2-BD59-A6C34878D82A}">
                    <a16:rowId xmlns:a16="http://schemas.microsoft.com/office/drawing/2014/main" val="10007"/>
                  </a:ext>
                </a:extLst>
              </a:tr>
              <a:tr h="370840">
                <a:tc>
                  <a:txBody>
                    <a:bodyPr/>
                    <a:lstStyle/>
                    <a:p>
                      <a:pPr algn="r" rtl="1">
                        <a:lnSpc>
                          <a:spcPct val="115000"/>
                        </a:lnSpc>
                        <a:spcBef>
                          <a:spcPts val="1200"/>
                        </a:spcBef>
                        <a:spcAft>
                          <a:spcPts val="0"/>
                        </a:spcAft>
                        <a:tabLst>
                          <a:tab pos="4380865" algn="l"/>
                        </a:tabLst>
                      </a:pPr>
                      <a:r>
                        <a:rPr lang="fa-IR" sz="1000" b="1" dirty="0">
                          <a:latin typeface="Calibri"/>
                          <a:ea typeface="Calibri"/>
                          <a:cs typeface="B Nazanin"/>
                        </a:rPr>
                        <a:t>آیا فکر می</a:t>
                      </a:r>
                      <a:r>
                        <a:rPr lang="en-US" sz="1000" b="1" dirty="0">
                          <a:latin typeface="Calibri"/>
                          <a:ea typeface="Calibri"/>
                          <a:cs typeface="B Nazanin"/>
                        </a:rPr>
                        <a:t>­</a:t>
                      </a:r>
                      <a:r>
                        <a:rPr lang="fa-IR" sz="1000" b="1" dirty="0">
                          <a:latin typeface="Calibri"/>
                          <a:ea typeface="Calibri"/>
                          <a:cs typeface="B Nazanin"/>
                        </a:rPr>
                        <a:t>کنید زنده بودن لذت بخش است؟</a:t>
                      </a:r>
                      <a:r>
                        <a:rPr kumimoji="0" lang="fa-IR" sz="1000" b="1" i="0" u="none" strike="noStrike" kern="1200" cap="none" spc="0" normalizeH="0" baseline="0" noProof="0" dirty="0">
                          <a:ln>
                            <a:noFill/>
                          </a:ln>
                          <a:solidFill>
                            <a:prstClr val="black"/>
                          </a:solidFill>
                          <a:effectLst/>
                          <a:uLnTx/>
                          <a:uFillTx/>
                          <a:latin typeface="Calibri"/>
                          <a:ea typeface="Calibri"/>
                          <a:cs typeface="B Nazanin"/>
                        </a:rPr>
                        <a:t>                                                                                                                                بلی    1                        خیر    0</a:t>
                      </a:r>
                      <a:endParaRPr lang="en-US" sz="1000" b="1" dirty="0">
                        <a:latin typeface="Calibri"/>
                        <a:ea typeface="Calibri"/>
                        <a:cs typeface="Arial"/>
                      </a:endParaRPr>
                    </a:p>
                  </a:txBody>
                  <a:tcPr marL="54850" marR="54850" marT="0" marB="0"/>
                </a:tc>
                <a:tc>
                  <a:txBody>
                    <a:bodyPr/>
                    <a:lstStyle/>
                    <a:p>
                      <a:pPr algn="r" rtl="1">
                        <a:lnSpc>
                          <a:spcPct val="115000"/>
                        </a:lnSpc>
                        <a:spcBef>
                          <a:spcPts val="1200"/>
                        </a:spcBef>
                        <a:spcAft>
                          <a:spcPts val="0"/>
                        </a:spcAft>
                        <a:tabLst>
                          <a:tab pos="4380865" algn="l"/>
                        </a:tabLst>
                      </a:pPr>
                      <a:r>
                        <a:rPr lang="fa-IR" sz="1000" b="1" dirty="0">
                          <a:latin typeface="Calibri"/>
                          <a:ea typeface="Calibri"/>
                          <a:cs typeface="Arial"/>
                        </a:rPr>
                        <a:t>8</a:t>
                      </a:r>
                      <a:endParaRPr lang="en-US" sz="1000" b="1" dirty="0">
                        <a:latin typeface="Calibri"/>
                        <a:ea typeface="Calibri"/>
                        <a:cs typeface="Arial"/>
                      </a:endParaRPr>
                    </a:p>
                  </a:txBody>
                  <a:tcPr marL="54850" marR="54850" marT="0" marB="0"/>
                </a:tc>
                <a:extLst>
                  <a:ext uri="{0D108BD9-81ED-4DB2-BD59-A6C34878D82A}">
                    <a16:rowId xmlns:a16="http://schemas.microsoft.com/office/drawing/2014/main" val="10008"/>
                  </a:ext>
                </a:extLst>
              </a:tr>
              <a:tr h="370840">
                <a:tc>
                  <a:txBody>
                    <a:bodyPr/>
                    <a:lstStyle/>
                    <a:p>
                      <a:pPr algn="r" rtl="1">
                        <a:lnSpc>
                          <a:spcPct val="115000"/>
                        </a:lnSpc>
                        <a:spcBef>
                          <a:spcPts val="1200"/>
                        </a:spcBef>
                        <a:spcAft>
                          <a:spcPts val="0"/>
                        </a:spcAft>
                        <a:tabLst>
                          <a:tab pos="4380865" algn="l"/>
                        </a:tabLst>
                      </a:pPr>
                      <a:r>
                        <a:rPr lang="fa-IR" sz="1000" b="1" dirty="0">
                          <a:latin typeface="Calibri"/>
                          <a:ea typeface="Calibri"/>
                          <a:cs typeface="B Nazanin"/>
                        </a:rPr>
                        <a:t>آیا در وضعیت فعلی خود احساس بی ارزشی زیادی می</a:t>
                      </a:r>
                      <a:r>
                        <a:rPr lang="en-US" sz="1000" b="1" dirty="0">
                          <a:latin typeface="Calibri"/>
                          <a:ea typeface="Calibri"/>
                          <a:cs typeface="B Nazanin"/>
                        </a:rPr>
                        <a:t>­</a:t>
                      </a:r>
                      <a:r>
                        <a:rPr lang="fa-IR" sz="1000" b="1" dirty="0">
                          <a:latin typeface="Calibri"/>
                          <a:ea typeface="Calibri"/>
                          <a:cs typeface="B Nazanin"/>
                        </a:rPr>
                        <a:t>کنید؟                                                                                                       </a:t>
                      </a:r>
                      <a:r>
                        <a:rPr kumimoji="0" lang="fa-IR" sz="1000" b="1" i="0" u="none" strike="noStrike" kern="1200" cap="none" spc="0" normalizeH="0" baseline="0" noProof="0" dirty="0">
                          <a:ln>
                            <a:noFill/>
                          </a:ln>
                          <a:solidFill>
                            <a:prstClr val="black"/>
                          </a:solidFill>
                          <a:effectLst/>
                          <a:uLnTx/>
                          <a:uFillTx/>
                          <a:latin typeface="Calibri"/>
                          <a:ea typeface="Calibri"/>
                          <a:cs typeface="B Nazanin"/>
                        </a:rPr>
                        <a:t> بلی    0                      خیر    1</a:t>
                      </a:r>
                      <a:endParaRPr lang="en-US" sz="1000" b="1" dirty="0">
                        <a:latin typeface="Calibri"/>
                        <a:ea typeface="Calibri"/>
                        <a:cs typeface="Arial"/>
                      </a:endParaRPr>
                    </a:p>
                  </a:txBody>
                  <a:tcPr marL="54850" marR="54850" marT="0" marB="0"/>
                </a:tc>
                <a:tc>
                  <a:txBody>
                    <a:bodyPr/>
                    <a:lstStyle/>
                    <a:p>
                      <a:pPr algn="r" rtl="1">
                        <a:lnSpc>
                          <a:spcPct val="115000"/>
                        </a:lnSpc>
                        <a:spcBef>
                          <a:spcPts val="1200"/>
                        </a:spcBef>
                        <a:spcAft>
                          <a:spcPts val="0"/>
                        </a:spcAft>
                        <a:tabLst>
                          <a:tab pos="4380865" algn="l"/>
                        </a:tabLst>
                      </a:pPr>
                      <a:r>
                        <a:rPr lang="fa-IR" sz="1000" b="1" dirty="0">
                          <a:latin typeface="Calibri"/>
                          <a:ea typeface="Calibri"/>
                          <a:cs typeface="Arial"/>
                        </a:rPr>
                        <a:t>9</a:t>
                      </a:r>
                      <a:endParaRPr lang="en-US" sz="1000" b="1" dirty="0">
                        <a:latin typeface="Calibri"/>
                        <a:ea typeface="Calibri"/>
                        <a:cs typeface="Arial"/>
                      </a:endParaRPr>
                    </a:p>
                  </a:txBody>
                  <a:tcPr marL="54850" marR="54850" marT="0" marB="0"/>
                </a:tc>
                <a:extLst>
                  <a:ext uri="{0D108BD9-81ED-4DB2-BD59-A6C34878D82A}">
                    <a16:rowId xmlns:a16="http://schemas.microsoft.com/office/drawing/2014/main" val="10009"/>
                  </a:ext>
                </a:extLst>
              </a:tr>
              <a:tr h="370840">
                <a:tc>
                  <a:txBody>
                    <a:bodyPr/>
                    <a:lstStyle/>
                    <a:p>
                      <a:pPr algn="r" rtl="1">
                        <a:lnSpc>
                          <a:spcPct val="115000"/>
                        </a:lnSpc>
                        <a:spcBef>
                          <a:spcPts val="1200"/>
                        </a:spcBef>
                        <a:spcAft>
                          <a:spcPts val="0"/>
                        </a:spcAft>
                        <a:tabLst>
                          <a:tab pos="4380865" algn="l"/>
                        </a:tabLst>
                      </a:pPr>
                      <a:r>
                        <a:rPr lang="fa-IR" sz="1000" b="1" dirty="0">
                          <a:latin typeface="Calibri"/>
                          <a:ea typeface="Calibri"/>
                          <a:cs typeface="B Nazanin"/>
                        </a:rPr>
                        <a:t>آیا احساس می</a:t>
                      </a:r>
                      <a:r>
                        <a:rPr lang="en-US" sz="1000" b="1" dirty="0">
                          <a:latin typeface="Calibri"/>
                          <a:ea typeface="Calibri"/>
                          <a:cs typeface="B Nazanin"/>
                        </a:rPr>
                        <a:t>­</a:t>
                      </a:r>
                      <a:r>
                        <a:rPr lang="fa-IR" sz="1000" b="1" dirty="0">
                          <a:latin typeface="Calibri"/>
                          <a:ea typeface="Calibri"/>
                          <a:cs typeface="B Nazanin"/>
                        </a:rPr>
                        <a:t>کنید موقعیت شما ناامید کننده است؟                                                                                                                   </a:t>
                      </a:r>
                      <a:r>
                        <a:rPr kumimoji="0" lang="fa-IR" sz="1000" b="1" i="0" u="none" strike="noStrike" kern="1200" cap="none" spc="0" normalizeH="0" baseline="0" noProof="0" dirty="0">
                          <a:ln>
                            <a:noFill/>
                          </a:ln>
                          <a:solidFill>
                            <a:prstClr val="black"/>
                          </a:solidFill>
                          <a:effectLst/>
                          <a:uLnTx/>
                          <a:uFillTx/>
                          <a:latin typeface="Calibri"/>
                          <a:ea typeface="Calibri"/>
                          <a:cs typeface="B Nazanin"/>
                        </a:rPr>
                        <a:t> بلی    0                       خیر    1</a:t>
                      </a:r>
                      <a:endParaRPr lang="en-US" sz="1000" b="1" dirty="0">
                        <a:latin typeface="Calibri"/>
                        <a:ea typeface="Calibri"/>
                        <a:cs typeface="Arial"/>
                      </a:endParaRPr>
                    </a:p>
                  </a:txBody>
                  <a:tcPr marL="54850" marR="54850" marT="0" marB="0"/>
                </a:tc>
                <a:tc>
                  <a:txBody>
                    <a:bodyPr/>
                    <a:lstStyle/>
                    <a:p>
                      <a:pPr algn="r" rtl="1">
                        <a:lnSpc>
                          <a:spcPct val="115000"/>
                        </a:lnSpc>
                        <a:spcBef>
                          <a:spcPts val="1200"/>
                        </a:spcBef>
                        <a:spcAft>
                          <a:spcPts val="0"/>
                        </a:spcAft>
                        <a:tabLst>
                          <a:tab pos="4380865" algn="l"/>
                        </a:tabLst>
                      </a:pPr>
                      <a:r>
                        <a:rPr lang="fa-IR" sz="1000" b="1" dirty="0">
                          <a:latin typeface="Calibri"/>
                          <a:ea typeface="Calibri"/>
                          <a:cs typeface="Arial"/>
                        </a:rPr>
                        <a:t>10</a:t>
                      </a:r>
                      <a:endParaRPr lang="en-US" sz="1000" b="1" dirty="0">
                        <a:latin typeface="Calibri"/>
                        <a:ea typeface="Calibri"/>
                        <a:cs typeface="Arial"/>
                      </a:endParaRPr>
                    </a:p>
                  </a:txBody>
                  <a:tcPr marL="54850" marR="54850" marT="0" marB="0"/>
                </a:tc>
                <a:extLst>
                  <a:ext uri="{0D108BD9-81ED-4DB2-BD59-A6C34878D82A}">
                    <a16:rowId xmlns:a16="http://schemas.microsoft.com/office/drawing/2014/main" val="10010"/>
                  </a:ext>
                </a:extLst>
              </a:tr>
              <a:tr h="370840">
                <a:tc>
                  <a:txBody>
                    <a:bodyPr/>
                    <a:lstStyle/>
                    <a:p>
                      <a:pPr algn="r" rtl="1">
                        <a:lnSpc>
                          <a:spcPct val="115000"/>
                        </a:lnSpc>
                        <a:spcBef>
                          <a:spcPts val="1200"/>
                        </a:spcBef>
                        <a:spcAft>
                          <a:spcPts val="0"/>
                        </a:spcAft>
                        <a:tabLst>
                          <a:tab pos="4380865" algn="l"/>
                        </a:tabLst>
                      </a:pPr>
                      <a:r>
                        <a:rPr lang="fa-IR" sz="1000" b="1" dirty="0">
                          <a:latin typeface="Calibri"/>
                          <a:ea typeface="Calibri"/>
                          <a:cs typeface="B Nazanin"/>
                        </a:rPr>
                        <a:t>آیا فکر می</a:t>
                      </a:r>
                      <a:r>
                        <a:rPr lang="en-US" sz="1000" b="1" dirty="0">
                          <a:latin typeface="Calibri"/>
                          <a:ea typeface="Calibri"/>
                          <a:cs typeface="B Nazanin"/>
                        </a:rPr>
                        <a:t>­</a:t>
                      </a:r>
                      <a:r>
                        <a:rPr lang="fa-IR" sz="1000" b="1" dirty="0">
                          <a:latin typeface="Calibri"/>
                          <a:ea typeface="Calibri"/>
                          <a:cs typeface="B Nazanin"/>
                        </a:rPr>
                        <a:t>کنید حال و روز اکثر آدم</a:t>
                      </a:r>
                      <a:r>
                        <a:rPr lang="en-US" sz="1000" b="1" dirty="0">
                          <a:latin typeface="Calibri"/>
                          <a:ea typeface="Calibri"/>
                          <a:cs typeface="B Nazanin"/>
                        </a:rPr>
                        <a:t>­</a:t>
                      </a:r>
                      <a:r>
                        <a:rPr lang="fa-IR" sz="1000" b="1" dirty="0">
                          <a:latin typeface="Calibri"/>
                          <a:ea typeface="Calibri"/>
                          <a:cs typeface="B Nazanin"/>
                        </a:rPr>
                        <a:t>ها از شما بهتر است ؟</a:t>
                      </a:r>
                      <a:r>
                        <a:rPr kumimoji="0" lang="fa-IR" sz="1000" b="1" i="0" u="none" strike="noStrike" kern="1200" cap="none" spc="0" normalizeH="0" baseline="0" noProof="0" dirty="0">
                          <a:ln>
                            <a:noFill/>
                          </a:ln>
                          <a:solidFill>
                            <a:prstClr val="black"/>
                          </a:solidFill>
                          <a:effectLst/>
                          <a:uLnTx/>
                          <a:uFillTx/>
                          <a:latin typeface="Calibri"/>
                          <a:ea typeface="Calibri"/>
                          <a:cs typeface="B Nazanin"/>
                        </a:rPr>
                        <a:t>                                                                                                             بلی    0                    خیر    1</a:t>
                      </a:r>
                      <a:endParaRPr lang="en-US" sz="1000" b="1" dirty="0">
                        <a:latin typeface="Calibri"/>
                        <a:ea typeface="Calibri"/>
                        <a:cs typeface="Arial"/>
                      </a:endParaRPr>
                    </a:p>
                  </a:txBody>
                  <a:tcPr marL="54850" marR="54850" marT="0" marB="0"/>
                </a:tc>
                <a:tc>
                  <a:txBody>
                    <a:bodyPr/>
                    <a:lstStyle/>
                    <a:p>
                      <a:pPr algn="r" rtl="1">
                        <a:lnSpc>
                          <a:spcPct val="115000"/>
                        </a:lnSpc>
                        <a:spcBef>
                          <a:spcPts val="1200"/>
                        </a:spcBef>
                        <a:spcAft>
                          <a:spcPts val="0"/>
                        </a:spcAft>
                        <a:tabLst>
                          <a:tab pos="4380865" algn="l"/>
                        </a:tabLst>
                      </a:pPr>
                      <a:r>
                        <a:rPr lang="fa-IR" sz="1000" b="1" dirty="0">
                          <a:latin typeface="Calibri"/>
                          <a:ea typeface="Calibri"/>
                          <a:cs typeface="Arial"/>
                        </a:rPr>
                        <a:t>11</a:t>
                      </a:r>
                      <a:endParaRPr lang="en-US" sz="1000" b="1" dirty="0">
                        <a:latin typeface="Calibri"/>
                        <a:ea typeface="Calibri"/>
                        <a:cs typeface="Arial"/>
                      </a:endParaRPr>
                    </a:p>
                  </a:txBody>
                  <a:tcPr marL="54850" marR="54850" marT="0" marB="0"/>
                </a:tc>
                <a:extLst>
                  <a:ext uri="{0D108BD9-81ED-4DB2-BD59-A6C34878D82A}">
                    <a16:rowId xmlns:a16="http://schemas.microsoft.com/office/drawing/2014/main" val="10011"/>
                  </a:ext>
                </a:extLst>
              </a:tr>
              <a:tr h="370840">
                <a:tc>
                  <a:txBody>
                    <a:bodyPr/>
                    <a:lstStyle/>
                    <a:p>
                      <a:pPr algn="r" rtl="1">
                        <a:lnSpc>
                          <a:spcPct val="115000"/>
                        </a:lnSpc>
                        <a:spcBef>
                          <a:spcPts val="1200"/>
                        </a:spcBef>
                        <a:spcAft>
                          <a:spcPts val="0"/>
                        </a:spcAft>
                        <a:tabLst>
                          <a:tab pos="4380865" algn="l"/>
                        </a:tabLst>
                      </a:pPr>
                      <a:r>
                        <a:rPr lang="fa-IR" sz="1000" b="1" dirty="0">
                          <a:latin typeface="Calibri"/>
                          <a:ea typeface="Calibri"/>
                          <a:cs typeface="Arial"/>
                        </a:rPr>
                        <a:t>جمع</a:t>
                      </a:r>
                      <a:r>
                        <a:rPr lang="fa-IR" sz="1000" b="1" baseline="0" dirty="0">
                          <a:latin typeface="Calibri"/>
                          <a:ea typeface="Calibri"/>
                          <a:cs typeface="Arial"/>
                        </a:rPr>
                        <a:t> امتیازات</a:t>
                      </a:r>
                      <a:endParaRPr lang="en-US" sz="1000" b="1" dirty="0">
                        <a:latin typeface="Calibri"/>
                        <a:ea typeface="Calibri"/>
                        <a:cs typeface="Arial"/>
                      </a:endParaRPr>
                    </a:p>
                  </a:txBody>
                  <a:tcPr marL="54850" marR="54850" marT="0" marB="0"/>
                </a:tc>
                <a:tc>
                  <a:txBody>
                    <a:bodyPr/>
                    <a:lstStyle/>
                    <a:p>
                      <a:pPr algn="r" rtl="1">
                        <a:lnSpc>
                          <a:spcPct val="115000"/>
                        </a:lnSpc>
                        <a:spcBef>
                          <a:spcPts val="1200"/>
                        </a:spcBef>
                        <a:spcAft>
                          <a:spcPts val="0"/>
                        </a:spcAft>
                        <a:tabLst>
                          <a:tab pos="4380865" algn="l"/>
                        </a:tabLst>
                      </a:pPr>
                      <a:endParaRPr lang="en-US" sz="1000" b="1" dirty="0">
                        <a:latin typeface="Calibri"/>
                        <a:ea typeface="Calibri"/>
                        <a:cs typeface="Arial"/>
                      </a:endParaRPr>
                    </a:p>
                  </a:txBody>
                  <a:tcPr marL="54850" marR="54850" marT="0" marB="0"/>
                </a:tc>
                <a:extLst>
                  <a:ext uri="{0D108BD9-81ED-4DB2-BD59-A6C34878D82A}">
                    <a16:rowId xmlns:a16="http://schemas.microsoft.com/office/drawing/2014/main" val="10012"/>
                  </a:ext>
                </a:extLst>
              </a:tr>
            </a:tbl>
          </a:graphicData>
        </a:graphic>
      </p:graphicFrame>
      <p:sp>
        <p:nvSpPr>
          <p:cNvPr id="3" name="TextBox 2"/>
          <p:cNvSpPr txBox="1"/>
          <p:nvPr/>
        </p:nvSpPr>
        <p:spPr>
          <a:xfrm>
            <a:off x="6672064" y="431086"/>
            <a:ext cx="3168352" cy="523220"/>
          </a:xfrm>
          <a:prstGeom prst="rect">
            <a:avLst/>
          </a:prstGeom>
          <a:noFill/>
        </p:spPr>
        <p:txBody>
          <a:bodyPr wrap="square" rtlCol="0">
            <a:spAutoFit/>
          </a:bodyPr>
          <a:lstStyle/>
          <a:p>
            <a:r>
              <a:rPr lang="fa-IR" sz="2800" dirty="0">
                <a:solidFill>
                  <a:prstClr val="white"/>
                </a:solidFill>
                <a:latin typeface="2  Titr"/>
                <a:cs typeface="B Titr" pitchFamily="2" charset="-78"/>
              </a:rPr>
              <a:t>ارزیابی افسردگی </a:t>
            </a:r>
            <a:endParaRPr lang="en-US" sz="2800" dirty="0">
              <a:solidFill>
                <a:prstClr val="white"/>
              </a:solidFill>
              <a:latin typeface="2  Titr"/>
              <a:cs typeface="B Titr" pitchFamily="2" charset="-78"/>
            </a:endParaRPr>
          </a:p>
        </p:txBody>
      </p:sp>
    </p:spTree>
    <p:extLst>
      <p:ext uri="{BB962C8B-B14F-4D97-AF65-F5344CB8AC3E}">
        <p14:creationId xmlns:p14="http://schemas.microsoft.com/office/powerpoint/2010/main" val="3168850727"/>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631504" y="1772816"/>
          <a:ext cx="8856984" cy="4490720"/>
        </p:xfrm>
        <a:graphic>
          <a:graphicData uri="http://schemas.openxmlformats.org/drawingml/2006/table">
            <a:tbl>
              <a:tblPr firstRow="1" bandRow="1">
                <a:tableStyleId>{5C22544A-7EE6-4342-B048-85BDC9FD1C3A}</a:tableStyleId>
              </a:tblPr>
              <a:tblGrid>
                <a:gridCol w="4752528">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tblGrid>
              <a:tr h="370840">
                <a:tc>
                  <a:txBody>
                    <a:bodyPr/>
                    <a:lstStyle/>
                    <a:p>
                      <a:pPr algn="ctr"/>
                      <a:r>
                        <a:rPr lang="fa-IR" dirty="0">
                          <a:solidFill>
                            <a:schemeClr val="bg2">
                              <a:lumMod val="25000"/>
                            </a:schemeClr>
                          </a:solidFill>
                          <a:cs typeface="B Titr" pitchFamily="2" charset="-78"/>
                        </a:rPr>
                        <a:t>اقدام</a:t>
                      </a:r>
                      <a:endParaRPr lang="en-US" dirty="0">
                        <a:solidFill>
                          <a:schemeClr val="bg2">
                            <a:lumMod val="25000"/>
                          </a:schemeClr>
                        </a:solidFill>
                        <a:cs typeface="B Titr" pitchFamily="2" charset="-78"/>
                      </a:endParaRPr>
                    </a:p>
                  </a:txBody>
                  <a:tcPr>
                    <a:solidFill>
                      <a:schemeClr val="bg1"/>
                    </a:solidFill>
                  </a:tcPr>
                </a:tc>
                <a:tc rowSpan="2">
                  <a:txBody>
                    <a:bodyPr/>
                    <a:lstStyle/>
                    <a:p>
                      <a:pPr algn="ctr"/>
                      <a:r>
                        <a:rPr lang="fa-IR" dirty="0">
                          <a:solidFill>
                            <a:schemeClr val="bg2">
                              <a:lumMod val="25000"/>
                            </a:schemeClr>
                          </a:solidFill>
                          <a:cs typeface="B Titr" pitchFamily="2" charset="-78"/>
                        </a:rPr>
                        <a:t>طبقه بندی</a:t>
                      </a:r>
                      <a:endParaRPr lang="en-US" dirty="0">
                        <a:solidFill>
                          <a:schemeClr val="bg2">
                            <a:lumMod val="25000"/>
                          </a:schemeClr>
                        </a:solidFill>
                        <a:cs typeface="B Titr" pitchFamily="2" charset="-78"/>
                      </a:endParaRPr>
                    </a:p>
                  </a:txBody>
                  <a:tcPr>
                    <a:solidFill>
                      <a:schemeClr val="bg1"/>
                    </a:solidFill>
                  </a:tcPr>
                </a:tc>
                <a:tc rowSpan="2">
                  <a:txBody>
                    <a:bodyPr/>
                    <a:lstStyle/>
                    <a:p>
                      <a:pPr algn="ctr"/>
                      <a:r>
                        <a:rPr lang="fa-IR" dirty="0">
                          <a:solidFill>
                            <a:schemeClr val="bg2">
                              <a:lumMod val="25000"/>
                            </a:schemeClr>
                          </a:solidFill>
                          <a:cs typeface="B Titr" pitchFamily="2" charset="-78"/>
                        </a:rPr>
                        <a:t>نتیجه ارزیابی</a:t>
                      </a:r>
                      <a:endParaRPr lang="en-US" dirty="0">
                        <a:solidFill>
                          <a:schemeClr val="bg2">
                            <a:lumMod val="25000"/>
                          </a:schemeClr>
                        </a:solidFill>
                        <a:cs typeface="B Titr" pitchFamily="2" charset="-78"/>
                      </a:endParaRPr>
                    </a:p>
                  </a:txBody>
                  <a:tcPr>
                    <a:solidFill>
                      <a:schemeClr val="bg1"/>
                    </a:solidFill>
                  </a:tcPr>
                </a:tc>
                <a:extLst>
                  <a:ext uri="{0D108BD9-81ED-4DB2-BD59-A6C34878D82A}">
                    <a16:rowId xmlns:a16="http://schemas.microsoft.com/office/drawing/2014/main" val="10000"/>
                  </a:ext>
                </a:extLst>
              </a:tr>
              <a:tr h="370840">
                <a:tc>
                  <a:txBody>
                    <a:bodyPr/>
                    <a:lstStyle/>
                    <a:p>
                      <a:pPr algn="ctr"/>
                      <a:r>
                        <a:rPr lang="fa-IR" dirty="0">
                          <a:solidFill>
                            <a:schemeClr val="bg2">
                              <a:lumMod val="25000"/>
                            </a:schemeClr>
                          </a:solidFill>
                          <a:cs typeface="B Titr" pitchFamily="2" charset="-78"/>
                        </a:rPr>
                        <a:t>توصیه،اقدامات درمانی،ارجاع،پیگیری</a:t>
                      </a:r>
                      <a:endParaRPr lang="en-US" dirty="0">
                        <a:solidFill>
                          <a:schemeClr val="bg2">
                            <a:lumMod val="25000"/>
                          </a:schemeClr>
                        </a:solidFill>
                        <a:cs typeface="B Titr" pitchFamily="2" charset="-78"/>
                      </a:endParaRPr>
                    </a:p>
                  </a:txBody>
                  <a:tcPr>
                    <a:solidFill>
                      <a:schemeClr val="bg1"/>
                    </a:solidFill>
                  </a:tcPr>
                </a:tc>
                <a:tc vMerge="1">
                  <a:txBody>
                    <a:bodyPr/>
                    <a:lstStyle/>
                    <a:p>
                      <a:endParaRPr lang="en-US" dirty="0"/>
                    </a:p>
                  </a:txBody>
                  <a:tcPr/>
                </a:tc>
                <a:tc vMerge="1">
                  <a:txBody>
                    <a:bodyPr/>
                    <a:lstStyle/>
                    <a:p>
                      <a:endParaRPr lang="en-US" dirty="0"/>
                    </a:p>
                  </a:txBody>
                  <a:tcPr/>
                </a:tc>
                <a:extLst>
                  <a:ext uri="{0D108BD9-81ED-4DB2-BD59-A6C34878D82A}">
                    <a16:rowId xmlns:a16="http://schemas.microsoft.com/office/drawing/2014/main" val="10001"/>
                  </a:ext>
                </a:extLst>
              </a:tr>
              <a:tr h="2282656">
                <a:tc>
                  <a:txBody>
                    <a:bodyPr/>
                    <a:lstStyle/>
                    <a:p>
                      <a:pPr marL="285750" indent="-285750" algn="r" rtl="1">
                        <a:buFont typeface="Arial" pitchFamily="34" charset="0"/>
                        <a:buChar char="•"/>
                      </a:pPr>
                      <a:r>
                        <a:rPr lang="fa-IR" dirty="0">
                          <a:cs typeface="B Nazanin" pitchFamily="2" charset="-78"/>
                        </a:rPr>
                        <a:t>سالمند را به</a:t>
                      </a:r>
                      <a:r>
                        <a:rPr lang="fa-IR" baseline="0" dirty="0">
                          <a:cs typeface="B Nazanin" pitchFamily="2" charset="-78"/>
                        </a:rPr>
                        <a:t> پزشک ارجاع غیر فوری دهید.</a:t>
                      </a:r>
                    </a:p>
                    <a:p>
                      <a:pPr marL="285750" indent="-285750" algn="r" rtl="1">
                        <a:buFont typeface="Arial" pitchFamily="34" charset="0"/>
                        <a:buChar char="•"/>
                      </a:pPr>
                      <a:r>
                        <a:rPr lang="fa-IR" baseline="0" dirty="0">
                          <a:cs typeface="B Nazanin" pitchFamily="2" charset="-78"/>
                        </a:rPr>
                        <a:t>در صورتی که به پزشک سالمند را به سطوح تخصصی ارجاع دهد سالمند را سه هفته بعد پیگیری نمایید و در غیر این صورت پیگیری را طبق نظر پزشک انجام دهید.</a:t>
                      </a:r>
                    </a:p>
                    <a:p>
                      <a:pPr marL="285750" indent="-285750" algn="r" rtl="1">
                        <a:buFont typeface="Arial" pitchFamily="34" charset="0"/>
                        <a:buChar char="•"/>
                      </a:pPr>
                      <a:r>
                        <a:rPr lang="fa-IR" baseline="0" dirty="0">
                          <a:cs typeface="B Nazanin" pitchFamily="2" charset="-78"/>
                        </a:rPr>
                        <a:t> به سالمند توصیه های خود مراقبتی در اصلاح شیوه زندگی مطابق با شرایط و  امکانات فردی را  به منظور مقابله با افسردگی را آموزش دهید. </a:t>
                      </a:r>
                    </a:p>
                    <a:p>
                      <a:pPr algn="r" rtl="1"/>
                      <a:endParaRPr lang="fa-IR" baseline="0" dirty="0">
                        <a:cs typeface="B Nazanin" pitchFamily="2" charset="-78"/>
                      </a:endParaRPr>
                    </a:p>
                  </a:txBody>
                  <a:tcPr>
                    <a:solidFill>
                      <a:srgbClr val="FFFF00"/>
                    </a:solidFill>
                  </a:tcPr>
                </a:tc>
                <a:tc>
                  <a:txBody>
                    <a:bodyPr/>
                    <a:lstStyle/>
                    <a:p>
                      <a:pPr algn="ctr"/>
                      <a:r>
                        <a:rPr lang="fa-IR" dirty="0">
                          <a:cs typeface="B Nazanin" pitchFamily="2" charset="-78"/>
                        </a:rPr>
                        <a:t>غربال مثبت افسردگی</a:t>
                      </a:r>
                    </a:p>
                    <a:p>
                      <a:pPr algn="ctr"/>
                      <a:r>
                        <a:rPr lang="fa-IR" dirty="0">
                          <a:cs typeface="B Nazanin" pitchFamily="2" charset="-78"/>
                        </a:rPr>
                        <a:t>(احتمال افسردگی)</a:t>
                      </a:r>
                      <a:endParaRPr lang="en-US" dirty="0">
                        <a:cs typeface="B Nazanin" pitchFamily="2" charset="-78"/>
                      </a:endParaRPr>
                    </a:p>
                  </a:txBody>
                  <a:tcPr anchor="ctr"/>
                </a:tc>
                <a:tc>
                  <a:txBody>
                    <a:bodyPr/>
                    <a:lstStyle/>
                    <a:p>
                      <a:pPr algn="r"/>
                      <a:r>
                        <a:rPr lang="fa-IR" sz="1600" dirty="0">
                          <a:cs typeface="B Nazanin" pitchFamily="2" charset="-78"/>
                        </a:rPr>
                        <a:t>نمره کل مساوی یا بیشتر از6</a:t>
                      </a:r>
                      <a:endParaRPr lang="en-US" sz="1600" dirty="0">
                        <a:cs typeface="B Nazanin" pitchFamily="2" charset="-78"/>
                      </a:endParaRPr>
                    </a:p>
                  </a:txBody>
                  <a:tcPr anchor="ctr"/>
                </a:tc>
                <a:extLst>
                  <a:ext uri="{0D108BD9-81ED-4DB2-BD59-A6C34878D82A}">
                    <a16:rowId xmlns:a16="http://schemas.microsoft.com/office/drawing/2014/main" val="10002"/>
                  </a:ext>
                </a:extLst>
              </a:tr>
              <a:tr h="370840">
                <a:tc>
                  <a:txBody>
                    <a:bodyPr/>
                    <a:lstStyle/>
                    <a:p>
                      <a:pPr marL="285750" indent="-285750" algn="r" rtl="1">
                        <a:buFont typeface="Wingdings" pitchFamily="2" charset="2"/>
                        <a:buChar char="§"/>
                      </a:pPr>
                      <a:r>
                        <a:rPr lang="fa-IR" dirty="0">
                          <a:cs typeface="B Nazanin" pitchFamily="2" charset="-78"/>
                        </a:rPr>
                        <a:t>سالمند را برای شرکت در کلاسهای آموزش مهارت زندگی و خودمراقبتی</a:t>
                      </a:r>
                      <a:r>
                        <a:rPr lang="fa-IR" baseline="0" dirty="0">
                          <a:cs typeface="B Nazanin" pitchFamily="2" charset="-78"/>
                        </a:rPr>
                        <a:t> ارجاع دهید.</a:t>
                      </a:r>
                    </a:p>
                    <a:p>
                      <a:pPr marL="285750" indent="-285750" algn="r" rtl="1">
                        <a:buFont typeface="Wingdings" pitchFamily="2" charset="2"/>
                        <a:buChar char="§"/>
                      </a:pPr>
                      <a:r>
                        <a:rPr lang="fa-IR" baseline="0" dirty="0">
                          <a:cs typeface="B Nazanin" pitchFamily="2" charset="-78"/>
                        </a:rPr>
                        <a:t>سالمند را تشویق کنید در صورت بروز نشانه مراجعه کند و در صورت عدم بروز نشانه توصیه کنید یک سال بعد مراجعه کند.</a:t>
                      </a:r>
                    </a:p>
                    <a:p>
                      <a:pPr marL="285750" indent="-285750" algn="r" rtl="1">
                        <a:buFont typeface="Wingdings" pitchFamily="2" charset="2"/>
                        <a:buChar char="§"/>
                      </a:pPr>
                      <a:endParaRPr lang="fa-IR" baseline="0" dirty="0">
                        <a:cs typeface="B Nazanin" pitchFamily="2" charset="-78"/>
                      </a:endParaRPr>
                    </a:p>
                  </a:txBody>
                  <a:tcPr>
                    <a:solidFill>
                      <a:srgbClr val="00B050"/>
                    </a:solidFill>
                  </a:tcPr>
                </a:tc>
                <a:tc>
                  <a:txBody>
                    <a:bodyPr/>
                    <a:lstStyle/>
                    <a:p>
                      <a:pPr algn="ctr"/>
                      <a:r>
                        <a:rPr lang="fa-IR" dirty="0">
                          <a:cs typeface="B Nazanin" pitchFamily="2" charset="-78"/>
                        </a:rPr>
                        <a:t>غربال منفی افسردگی</a:t>
                      </a:r>
                    </a:p>
                    <a:p>
                      <a:pPr algn="ctr"/>
                      <a:r>
                        <a:rPr lang="fa-IR" dirty="0">
                          <a:cs typeface="B Nazanin" pitchFamily="2" charset="-78"/>
                        </a:rPr>
                        <a:t>(عدم</a:t>
                      </a:r>
                      <a:r>
                        <a:rPr lang="fa-IR" baseline="0" dirty="0">
                          <a:cs typeface="B Nazanin" pitchFamily="2" charset="-78"/>
                        </a:rPr>
                        <a:t> احتمال ابتلا به افسردگی)</a:t>
                      </a:r>
                      <a:endParaRPr lang="en-US" dirty="0">
                        <a:cs typeface="B Nazanin" pitchFamily="2" charset="-78"/>
                      </a:endParaRPr>
                    </a:p>
                  </a:txBody>
                  <a:tcPr anchor="ctr"/>
                </a:tc>
                <a:tc>
                  <a:txBody>
                    <a:bodyPr/>
                    <a:lstStyle/>
                    <a:p>
                      <a:pPr algn="r"/>
                      <a:r>
                        <a:rPr lang="fa-IR" dirty="0">
                          <a:cs typeface="B Nazanin" pitchFamily="2" charset="-78"/>
                        </a:rPr>
                        <a:t>نمره کل کمتر</a:t>
                      </a:r>
                      <a:r>
                        <a:rPr lang="fa-IR" baseline="0" dirty="0">
                          <a:cs typeface="B Nazanin" pitchFamily="2" charset="-78"/>
                        </a:rPr>
                        <a:t> از6</a:t>
                      </a:r>
                      <a:endParaRPr lang="en-US" dirty="0">
                        <a:cs typeface="B Nazanin" pitchFamily="2" charset="-78"/>
                      </a:endParaRPr>
                    </a:p>
                  </a:txBody>
                  <a:tcPr anchor="ctr"/>
                </a:tc>
                <a:extLst>
                  <a:ext uri="{0D108BD9-81ED-4DB2-BD59-A6C34878D82A}">
                    <a16:rowId xmlns:a16="http://schemas.microsoft.com/office/drawing/2014/main" val="10003"/>
                  </a:ext>
                </a:extLst>
              </a:tr>
            </a:tbl>
          </a:graphicData>
        </a:graphic>
      </p:graphicFrame>
      <p:sp>
        <p:nvSpPr>
          <p:cNvPr id="3" name="Rectangle 2"/>
          <p:cNvSpPr/>
          <p:nvPr/>
        </p:nvSpPr>
        <p:spPr>
          <a:xfrm>
            <a:off x="5807968" y="404665"/>
            <a:ext cx="4572000" cy="830997"/>
          </a:xfrm>
          <a:prstGeom prst="rect">
            <a:avLst/>
          </a:prstGeom>
        </p:spPr>
        <p:txBody>
          <a:bodyPr>
            <a:spAutoFit/>
          </a:bodyPr>
          <a:lstStyle/>
          <a:p>
            <a:pPr algn="ctr" rtl="1"/>
            <a:r>
              <a:rPr lang="fa-IR" sz="2400" b="1" dirty="0">
                <a:solidFill>
                  <a:prstClr val="white"/>
                </a:solidFill>
                <a:latin typeface="AP Yekan black" pitchFamily="2" charset="-78"/>
                <a:cs typeface="B Nazanin" pitchFamily="2" charset="-78"/>
              </a:rPr>
              <a:t>بر اساس دستورالعمل(تفسیر پاسخ) نمرات را جمع بندی و سپس طبقه بندی نمایید.</a:t>
            </a:r>
            <a:endParaRPr lang="en-US" sz="2400" b="1" dirty="0">
              <a:solidFill>
                <a:prstClr val="white"/>
              </a:solidFill>
              <a:latin typeface="AP Yekan black" pitchFamily="2" charset="-78"/>
              <a:cs typeface="B Nazanin" pitchFamily="2" charset="-78"/>
            </a:endParaRPr>
          </a:p>
        </p:txBody>
      </p:sp>
    </p:spTree>
    <p:extLst>
      <p:ext uri="{BB962C8B-B14F-4D97-AF65-F5344CB8AC3E}">
        <p14:creationId xmlns:p14="http://schemas.microsoft.com/office/powerpoint/2010/main" val="44231373"/>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ChangeArrowheads="1"/>
          </p:cNvSpPr>
          <p:nvPr/>
        </p:nvSpPr>
        <p:spPr bwMode="auto">
          <a:xfrm>
            <a:off x="1992314" y="452439"/>
            <a:ext cx="8396287" cy="777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rtl="1" eaLnBrk="1" hangingPunct="1">
              <a:lnSpc>
                <a:spcPct val="115000"/>
              </a:lnSpc>
              <a:spcBef>
                <a:spcPct val="0"/>
              </a:spcBef>
              <a:buFontTx/>
              <a:buNone/>
            </a:pPr>
            <a:r>
              <a:rPr lang="fa-IR" altLang="en-US" sz="4000" b="1" dirty="0" smtClean="0">
                <a:solidFill>
                  <a:srgbClr val="FF0000"/>
                </a:solidFill>
                <a:latin typeface="Calibri" panose="020F0502020204030204" pitchFamily="34" charset="0"/>
                <a:ea typeface="Calibri" panose="020F0502020204030204" pitchFamily="34" charset="0"/>
                <a:cs typeface="B Titr" panose="00000700000000000000" pitchFamily="2" charset="-78"/>
              </a:rPr>
              <a:t>1-فشارخون</a:t>
            </a:r>
            <a:r>
              <a:rPr lang="en-US" altLang="en-US" sz="4000" b="1" dirty="0" smtClean="0">
                <a:solidFill>
                  <a:srgbClr val="FF0000"/>
                </a:solidFill>
                <a:latin typeface="Calibri" panose="020F0502020204030204" pitchFamily="34" charset="0"/>
                <a:ea typeface="Calibri" panose="020F0502020204030204" pitchFamily="34" charset="0"/>
                <a:cs typeface="B Titr" panose="00000700000000000000" pitchFamily="2" charset="-78"/>
              </a:rPr>
              <a:t>:</a:t>
            </a:r>
            <a:endParaRPr lang="fa-IR" altLang="en-US" sz="4000" b="1" dirty="0">
              <a:solidFill>
                <a:srgbClr val="FF0000"/>
              </a:solidFill>
              <a:latin typeface="Calibri" panose="020F0502020204030204" pitchFamily="34" charset="0"/>
              <a:ea typeface="Calibri" panose="020F0502020204030204" pitchFamily="34" charset="0"/>
              <a:cs typeface="B Titr" panose="00000700000000000000" pitchFamily="2" charset="-78"/>
            </a:endParaRPr>
          </a:p>
        </p:txBody>
      </p:sp>
      <p:sp>
        <p:nvSpPr>
          <p:cNvPr id="2" name="Rectangle 1"/>
          <p:cNvSpPr/>
          <p:nvPr/>
        </p:nvSpPr>
        <p:spPr>
          <a:xfrm>
            <a:off x="3048000" y="1757774"/>
            <a:ext cx="6096000" cy="3342453"/>
          </a:xfrm>
          <a:prstGeom prst="rect">
            <a:avLst/>
          </a:prstGeom>
        </p:spPr>
        <p:txBody>
          <a:bodyPr>
            <a:spAutoFit/>
          </a:bodyPr>
          <a:lstStyle/>
          <a:p>
            <a:pPr lvl="0" indent="-342900" algn="just" rtl="1" eaLnBrk="0" fontAlgn="base" hangingPunct="0">
              <a:lnSpc>
                <a:spcPct val="115000"/>
              </a:lnSpc>
              <a:spcAft>
                <a:spcPts val="1000"/>
              </a:spcAft>
              <a:buFontTx/>
              <a:buChar char="•"/>
              <a:defRPr/>
            </a:pPr>
            <a:r>
              <a:rPr lang="fa-IR" sz="2400" kern="0" dirty="0">
                <a:solidFill>
                  <a:srgbClr val="FF0000"/>
                </a:solidFill>
                <a:latin typeface="Calibri"/>
                <a:ea typeface="Calibri"/>
                <a:cs typeface="B Titr" pitchFamily="2" charset="-78"/>
              </a:rPr>
              <a:t>انواع فشارخون بالا:</a:t>
            </a:r>
            <a:endParaRPr lang="en-US" kern="0" dirty="0">
              <a:solidFill>
                <a:srgbClr val="FF0000"/>
              </a:solidFill>
              <a:latin typeface="Calibri"/>
              <a:ea typeface="Calibri"/>
              <a:cs typeface="B Titr" pitchFamily="2" charset="-78"/>
            </a:endParaRPr>
          </a:p>
          <a:p>
            <a:pPr lvl="0" indent="-342900" algn="just" rtl="1" eaLnBrk="0" fontAlgn="base" hangingPunct="0">
              <a:lnSpc>
                <a:spcPct val="115000"/>
              </a:lnSpc>
              <a:spcAft>
                <a:spcPts val="1000"/>
              </a:spcAft>
              <a:buFontTx/>
              <a:buChar char="•"/>
              <a:defRPr/>
            </a:pPr>
            <a:r>
              <a:rPr lang="fa-IR" sz="2400" b="1" kern="0" dirty="0">
                <a:solidFill>
                  <a:srgbClr val="000000"/>
                </a:solidFill>
                <a:latin typeface="Calibri"/>
                <a:ea typeface="Calibri"/>
                <a:cs typeface="B Mitra"/>
              </a:rPr>
              <a:t>اولیه و ثانویه</a:t>
            </a:r>
            <a:endParaRPr lang="en-US" sz="2400" b="1" kern="0" dirty="0">
              <a:solidFill>
                <a:srgbClr val="000000"/>
              </a:solidFill>
              <a:latin typeface="Calibri"/>
              <a:ea typeface="Calibri"/>
            </a:endParaRPr>
          </a:p>
          <a:p>
            <a:pPr lvl="0" indent="-342900" algn="just" rtl="1" eaLnBrk="0" fontAlgn="base" hangingPunct="0">
              <a:lnSpc>
                <a:spcPct val="115000"/>
              </a:lnSpc>
              <a:spcAft>
                <a:spcPts val="1000"/>
              </a:spcAft>
              <a:buFontTx/>
              <a:buChar char="•"/>
              <a:defRPr/>
            </a:pPr>
            <a:r>
              <a:rPr lang="fa-IR" sz="2000" kern="0" dirty="0">
                <a:solidFill>
                  <a:srgbClr val="FF0000"/>
                </a:solidFill>
                <a:latin typeface="Calibri"/>
                <a:ea typeface="Calibri"/>
                <a:cs typeface="B Titr" pitchFamily="2" charset="-78"/>
              </a:rPr>
              <a:t>فشارخون بالای اولیه:</a:t>
            </a:r>
            <a:endParaRPr lang="en-US" sz="1600" kern="0" dirty="0">
              <a:solidFill>
                <a:srgbClr val="FF0000"/>
              </a:solidFill>
              <a:latin typeface="Calibri"/>
              <a:ea typeface="Calibri"/>
              <a:cs typeface="B Titr" pitchFamily="2" charset="-78"/>
            </a:endParaRPr>
          </a:p>
          <a:p>
            <a:pPr lvl="0" indent="-342900" algn="just" rtl="1" eaLnBrk="0" fontAlgn="base" hangingPunct="0">
              <a:lnSpc>
                <a:spcPct val="150000"/>
              </a:lnSpc>
              <a:spcAft>
                <a:spcPts val="1000"/>
              </a:spcAft>
              <a:buFontTx/>
              <a:buChar char="•"/>
              <a:defRPr/>
            </a:pPr>
            <a:r>
              <a:rPr lang="fa-IR" sz="2400" b="1" kern="0" dirty="0">
                <a:solidFill>
                  <a:srgbClr val="000000"/>
                </a:solidFill>
                <a:latin typeface="Calibri"/>
                <a:ea typeface="Calibri"/>
                <a:cs typeface="B Mitra"/>
              </a:rPr>
              <a:t>95 درصد بیماران فشارخونی را شامل می شود. علت آن مشخص نیست ولی عوامل خطرسازی را در ایجاد آن دخیل می دانند.</a:t>
            </a:r>
            <a:endParaRPr lang="en-US" sz="2400" b="1" kern="0" dirty="0">
              <a:solidFill>
                <a:srgbClr val="000000"/>
              </a:solidFill>
              <a:latin typeface="Calibri"/>
              <a:ea typeface="Calibri"/>
            </a:endParaRPr>
          </a:p>
        </p:txBody>
      </p:sp>
    </p:spTree>
    <p:extLst>
      <p:ext uri="{BB962C8B-B14F-4D97-AF65-F5344CB8AC3E}">
        <p14:creationId xmlns:p14="http://schemas.microsoft.com/office/powerpoint/2010/main" val="80923763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2063750" y="115888"/>
            <a:ext cx="8229600" cy="4032250"/>
          </a:xfrm>
        </p:spPr>
        <p:txBody>
          <a:bodyPr/>
          <a:lstStyle/>
          <a:p>
            <a:pPr marL="0" algn="ctr" rtl="1">
              <a:lnSpc>
                <a:spcPct val="115000"/>
              </a:lnSpc>
              <a:spcBef>
                <a:spcPts val="0"/>
              </a:spcBef>
              <a:spcAft>
                <a:spcPts val="1000"/>
              </a:spcAft>
              <a:defRPr/>
            </a:pPr>
            <a:r>
              <a:rPr lang="fa-IR" sz="2000" dirty="0">
                <a:solidFill>
                  <a:srgbClr val="FF0000"/>
                </a:solidFill>
                <a:latin typeface="Calibri"/>
                <a:ea typeface="Calibri"/>
                <a:cs typeface="B Titr" pitchFamily="2" charset="-78"/>
              </a:rPr>
              <a:t>عوامل خطرساز بیماری فشارخون بالا در نوع اولیه:</a:t>
            </a:r>
            <a:endParaRPr lang="en-US" sz="1600" dirty="0">
              <a:solidFill>
                <a:srgbClr val="FF0000"/>
              </a:solidFill>
              <a:latin typeface="Calibri"/>
              <a:ea typeface="Calibri"/>
              <a:cs typeface="B Titr" pitchFamily="2" charset="-78"/>
            </a:endParaRPr>
          </a:p>
          <a:p>
            <a:pPr marL="0" algn="just" rtl="1">
              <a:lnSpc>
                <a:spcPct val="115000"/>
              </a:lnSpc>
              <a:spcBef>
                <a:spcPts val="0"/>
              </a:spcBef>
              <a:spcAft>
                <a:spcPts val="1000"/>
              </a:spcAft>
              <a:defRPr/>
            </a:pPr>
            <a:r>
              <a:rPr lang="fa-IR" sz="2400" dirty="0">
                <a:latin typeface="Calibri"/>
                <a:ea typeface="Calibri"/>
                <a:cs typeface="B Titr" pitchFamily="2" charset="-78"/>
              </a:rPr>
              <a:t>سابقه خانوادگی</a:t>
            </a:r>
            <a:r>
              <a:rPr lang="en-US" sz="2400" dirty="0">
                <a:latin typeface="Calibri"/>
                <a:ea typeface="Calibri"/>
                <a:cs typeface="B Titr" pitchFamily="2" charset="-78"/>
              </a:rPr>
              <a:t>                   </a:t>
            </a:r>
            <a:endParaRPr lang="en-US" sz="1800" dirty="0">
              <a:latin typeface="Calibri"/>
              <a:ea typeface="Calibri"/>
              <a:cs typeface="B Titr" pitchFamily="2" charset="-78"/>
            </a:endParaRPr>
          </a:p>
          <a:p>
            <a:pPr marL="0" algn="just" rtl="1">
              <a:lnSpc>
                <a:spcPct val="115000"/>
              </a:lnSpc>
              <a:spcBef>
                <a:spcPts val="0"/>
              </a:spcBef>
              <a:spcAft>
                <a:spcPts val="1000"/>
              </a:spcAft>
              <a:defRPr/>
            </a:pPr>
            <a:r>
              <a:rPr lang="fa-IR" sz="2400" dirty="0">
                <a:latin typeface="Calibri"/>
                <a:ea typeface="Calibri"/>
                <a:cs typeface="B Titr" pitchFamily="2" charset="-78"/>
              </a:rPr>
              <a:t>سن و جنسیت: سن بالا و جنسیت مردانه</a:t>
            </a:r>
            <a:endParaRPr lang="en-US" sz="1800" dirty="0">
              <a:latin typeface="Calibri"/>
              <a:ea typeface="Calibri"/>
              <a:cs typeface="B Titr" pitchFamily="2" charset="-78"/>
            </a:endParaRPr>
          </a:p>
          <a:p>
            <a:pPr marL="0" algn="just" rtl="1">
              <a:lnSpc>
                <a:spcPct val="115000"/>
              </a:lnSpc>
              <a:spcBef>
                <a:spcPts val="0"/>
              </a:spcBef>
              <a:spcAft>
                <a:spcPts val="1000"/>
              </a:spcAft>
              <a:defRPr/>
            </a:pPr>
            <a:r>
              <a:rPr lang="fa-IR" sz="2400" dirty="0">
                <a:latin typeface="Calibri"/>
                <a:ea typeface="Calibri"/>
                <a:cs typeface="B Titr" pitchFamily="2" charset="-78"/>
              </a:rPr>
              <a:t>مصرف نمک</a:t>
            </a:r>
            <a:endParaRPr lang="en-US" sz="1800" dirty="0">
              <a:latin typeface="Calibri"/>
              <a:ea typeface="Calibri"/>
              <a:cs typeface="B Titr" pitchFamily="2" charset="-78"/>
            </a:endParaRPr>
          </a:p>
          <a:p>
            <a:pPr marL="0" algn="just" rtl="1">
              <a:lnSpc>
                <a:spcPct val="115000"/>
              </a:lnSpc>
              <a:spcBef>
                <a:spcPts val="0"/>
              </a:spcBef>
              <a:spcAft>
                <a:spcPts val="1000"/>
              </a:spcAft>
              <a:defRPr/>
            </a:pPr>
            <a:r>
              <a:rPr lang="fa-IR" sz="2400" dirty="0">
                <a:latin typeface="Calibri"/>
                <a:ea typeface="Calibri"/>
                <a:cs typeface="B Titr" pitchFamily="2" charset="-78"/>
              </a:rPr>
              <a:t>میزان چربی خون</a:t>
            </a:r>
            <a:endParaRPr lang="en-US" sz="1800" dirty="0">
              <a:latin typeface="Calibri"/>
              <a:ea typeface="Calibri"/>
              <a:cs typeface="B Titr" pitchFamily="2" charset="-78"/>
            </a:endParaRPr>
          </a:p>
          <a:p>
            <a:pPr marL="0" algn="just" rtl="1">
              <a:lnSpc>
                <a:spcPct val="115000"/>
              </a:lnSpc>
              <a:spcBef>
                <a:spcPts val="0"/>
              </a:spcBef>
              <a:spcAft>
                <a:spcPts val="1000"/>
              </a:spcAft>
              <a:defRPr/>
            </a:pPr>
            <a:r>
              <a:rPr lang="fa-IR" sz="2400" dirty="0">
                <a:latin typeface="Calibri"/>
                <a:ea typeface="Calibri"/>
                <a:cs typeface="B Titr" pitchFamily="2" charset="-78"/>
              </a:rPr>
              <a:t>مصرف الکل</a:t>
            </a:r>
            <a:endParaRPr lang="en-US" sz="1800" dirty="0">
              <a:latin typeface="Calibri"/>
              <a:ea typeface="Calibri"/>
              <a:cs typeface="B Titr" pitchFamily="2" charset="-78"/>
            </a:endParaRPr>
          </a:p>
          <a:p>
            <a:pPr marL="0" algn="just" rtl="1">
              <a:lnSpc>
                <a:spcPct val="115000"/>
              </a:lnSpc>
              <a:spcBef>
                <a:spcPts val="0"/>
              </a:spcBef>
              <a:spcAft>
                <a:spcPts val="1000"/>
              </a:spcAft>
              <a:defRPr/>
            </a:pPr>
            <a:r>
              <a:rPr lang="fa-IR" sz="2400" dirty="0">
                <a:latin typeface="Calibri"/>
                <a:ea typeface="Calibri"/>
                <a:cs typeface="B Titr" pitchFamily="2" charset="-78"/>
              </a:rPr>
              <a:t>مصرف دخانیات</a:t>
            </a:r>
            <a:endParaRPr lang="en-US" sz="1800" dirty="0">
              <a:latin typeface="Calibri"/>
              <a:ea typeface="Calibri"/>
              <a:cs typeface="B Titr" pitchFamily="2" charset="-78"/>
            </a:endParaRPr>
          </a:p>
          <a:p>
            <a:pPr marL="0" algn="just" rtl="1">
              <a:lnSpc>
                <a:spcPct val="115000"/>
              </a:lnSpc>
              <a:spcBef>
                <a:spcPts val="0"/>
              </a:spcBef>
              <a:spcAft>
                <a:spcPts val="1000"/>
              </a:spcAft>
              <a:defRPr/>
            </a:pPr>
            <a:r>
              <a:rPr lang="fa-IR" sz="2400" dirty="0">
                <a:latin typeface="Calibri"/>
                <a:ea typeface="Calibri"/>
                <a:cs typeface="B Titr" pitchFamily="2" charset="-78"/>
              </a:rPr>
              <a:t>چاقی </a:t>
            </a:r>
            <a:endParaRPr lang="en-US" sz="1800" dirty="0">
              <a:latin typeface="Calibri"/>
              <a:ea typeface="Calibri"/>
              <a:cs typeface="B Titr" pitchFamily="2" charset="-78"/>
            </a:endParaRPr>
          </a:p>
          <a:p>
            <a:pPr marL="0" algn="just" rtl="1">
              <a:lnSpc>
                <a:spcPct val="115000"/>
              </a:lnSpc>
              <a:spcBef>
                <a:spcPts val="0"/>
              </a:spcBef>
              <a:spcAft>
                <a:spcPts val="1000"/>
              </a:spcAft>
              <a:defRPr/>
            </a:pPr>
            <a:r>
              <a:rPr lang="fa-IR" sz="2400" dirty="0">
                <a:latin typeface="Calibri"/>
                <a:ea typeface="Calibri"/>
                <a:cs typeface="B Titr" pitchFamily="2" charset="-78"/>
              </a:rPr>
              <a:t>دیابت</a:t>
            </a:r>
            <a:endParaRPr lang="en-US" sz="1800" dirty="0">
              <a:latin typeface="Calibri"/>
              <a:ea typeface="Calibri"/>
              <a:cs typeface="B Titr" pitchFamily="2" charset="-78"/>
            </a:endParaRPr>
          </a:p>
          <a:p>
            <a:pPr>
              <a:defRPr/>
            </a:pPr>
            <a:endParaRPr lang="en-US" dirty="0"/>
          </a:p>
        </p:txBody>
      </p:sp>
    </p:spTree>
    <p:extLst>
      <p:ext uri="{BB962C8B-B14F-4D97-AF65-F5344CB8AC3E}">
        <p14:creationId xmlns:p14="http://schemas.microsoft.com/office/powerpoint/2010/main" val="228993496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1992313" y="476251"/>
            <a:ext cx="8229600" cy="4525963"/>
          </a:xfrm>
        </p:spPr>
        <p:txBody>
          <a:bodyPr/>
          <a:lstStyle/>
          <a:p>
            <a:pPr marL="0" indent="0" algn="just" rtl="1">
              <a:lnSpc>
                <a:spcPct val="115000"/>
              </a:lnSpc>
              <a:spcBef>
                <a:spcPts val="0"/>
              </a:spcBef>
              <a:spcAft>
                <a:spcPts val="1000"/>
              </a:spcAft>
              <a:buNone/>
              <a:defRPr/>
            </a:pPr>
            <a:r>
              <a:rPr lang="fa-IR" sz="2000" dirty="0">
                <a:solidFill>
                  <a:srgbClr val="FF0000"/>
                </a:solidFill>
                <a:latin typeface="Calibri"/>
                <a:ea typeface="Calibri"/>
                <a:cs typeface="B Titr" pitchFamily="2" charset="-78"/>
              </a:rPr>
              <a:t>عوامل موثر بر فشارخون بالا</a:t>
            </a:r>
            <a:endParaRPr lang="en-US" sz="1600" dirty="0">
              <a:solidFill>
                <a:srgbClr val="FF0000"/>
              </a:solidFill>
              <a:latin typeface="Calibri"/>
              <a:ea typeface="Calibri"/>
              <a:cs typeface="B Titr" pitchFamily="2" charset="-78"/>
            </a:endParaRPr>
          </a:p>
          <a:p>
            <a:pPr marL="0" indent="0" algn="just" rtl="1">
              <a:lnSpc>
                <a:spcPct val="150000"/>
              </a:lnSpc>
              <a:spcBef>
                <a:spcPts val="0"/>
              </a:spcBef>
              <a:spcAft>
                <a:spcPts val="1000"/>
              </a:spcAft>
              <a:buNone/>
              <a:defRPr/>
            </a:pPr>
            <a:r>
              <a:rPr lang="fa-IR" sz="2400" b="1" dirty="0">
                <a:latin typeface="Calibri"/>
                <a:ea typeface="Calibri"/>
                <a:cs typeface="B Mitra"/>
              </a:rPr>
              <a:t>فشارخون تحت تاثیر عوامل زیادی قرار دارد. فشارخون در طول روز تحت تاثیر عوامل مختلفی تغییر می کند اما این تغییرات </a:t>
            </a:r>
            <a:r>
              <a:rPr lang="fa-IR" sz="2400" b="1" dirty="0">
                <a:solidFill>
                  <a:srgbClr val="FF0000"/>
                </a:solidFill>
                <a:latin typeface="Calibri"/>
                <a:ea typeface="Calibri"/>
                <a:cs typeface="B Mitra"/>
              </a:rPr>
              <a:t>موقتی</a:t>
            </a:r>
            <a:r>
              <a:rPr lang="fa-IR" sz="2400" b="1" dirty="0">
                <a:latin typeface="Calibri"/>
                <a:ea typeface="Calibri"/>
                <a:cs typeface="B Mitra"/>
              </a:rPr>
              <a:t> هستند : از جمله این عوامل وضعیت بدن، فعالیت مغز، فعالیت گوارشی، فعالیت عضلانی، تحریکات عصبی، تحریکات دردناک، مثانه پر، عوامل محیطی مثل دمای هوا و میزان صدا، مصرف دخانیات، مصرف الکل، قهوه، چای و دارو هستند.</a:t>
            </a:r>
            <a:endParaRPr lang="en-US" sz="2400" b="1" dirty="0">
              <a:latin typeface="Calibri"/>
              <a:ea typeface="Calibri"/>
            </a:endParaRPr>
          </a:p>
          <a:p>
            <a:pPr>
              <a:defRPr/>
            </a:pPr>
            <a:endParaRPr lang="en-US" dirty="0"/>
          </a:p>
        </p:txBody>
      </p:sp>
    </p:spTree>
    <p:extLst>
      <p:ext uri="{BB962C8B-B14F-4D97-AF65-F5344CB8AC3E}">
        <p14:creationId xmlns:p14="http://schemas.microsoft.com/office/powerpoint/2010/main" val="55078180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774825" y="-19050"/>
            <a:ext cx="8713788" cy="5327650"/>
          </a:xfrm>
        </p:spPr>
        <p:txBody>
          <a:bodyPr/>
          <a:lstStyle/>
          <a:p>
            <a:pPr marL="0" indent="0" algn="ctr" rtl="1" eaLnBrk="1" hangingPunct="1">
              <a:lnSpc>
                <a:spcPct val="200000"/>
              </a:lnSpc>
              <a:spcBef>
                <a:spcPts val="0"/>
              </a:spcBef>
              <a:spcAft>
                <a:spcPts val="0"/>
              </a:spcAft>
              <a:buNone/>
              <a:defRPr/>
            </a:pPr>
            <a:r>
              <a:rPr lang="ar-SA" sz="2400" b="1" kern="1200" dirty="0">
                <a:solidFill>
                  <a:srgbClr val="FF0000"/>
                </a:solidFill>
                <a:latin typeface="Calibri"/>
                <a:ea typeface="Calibri"/>
                <a:cs typeface="B Nazanin" panose="00000400000000000000" pitchFamily="2" charset="-78"/>
              </a:rPr>
              <a:t>سالمند را از نظراحتمال اختلالات فشارخون ارزيابي كنيد</a:t>
            </a:r>
            <a:endParaRPr lang="en-US" sz="2000" b="1" kern="1200" dirty="0">
              <a:solidFill>
                <a:srgbClr val="FF0000"/>
              </a:solidFill>
              <a:latin typeface="Calibri"/>
              <a:ea typeface="Calibri"/>
              <a:cs typeface="B Nazanin" panose="00000400000000000000" pitchFamily="2" charset="-78"/>
            </a:endParaRPr>
          </a:p>
          <a:p>
            <a:pPr marL="0" indent="0" algn="just" rtl="1" eaLnBrk="1" hangingPunct="1">
              <a:lnSpc>
                <a:spcPct val="200000"/>
              </a:lnSpc>
              <a:spcBef>
                <a:spcPts val="0"/>
              </a:spcBef>
              <a:spcAft>
                <a:spcPts val="0"/>
              </a:spcAft>
              <a:buNone/>
              <a:defRPr/>
            </a:pPr>
            <a:r>
              <a:rPr lang="fa-IR" sz="1800" b="1" kern="1200" dirty="0">
                <a:solidFill>
                  <a:srgbClr val="000000"/>
                </a:solidFill>
                <a:latin typeface="Calibri"/>
                <a:ea typeface="Calibri"/>
                <a:cs typeface="B Mitra"/>
              </a:rPr>
              <a:t>ابتدا از سالمند در خصوص مصرف داروهای پایین آورنده فشارخون سؤال کنید. سپس به ارزیابی بپردازید. </a:t>
            </a:r>
            <a:endParaRPr lang="en-US" sz="1600" b="1" kern="1200" dirty="0">
              <a:solidFill>
                <a:srgbClr val="000000"/>
              </a:solidFill>
              <a:latin typeface="Calibri"/>
              <a:ea typeface="Calibri"/>
            </a:endParaRPr>
          </a:p>
          <a:p>
            <a:pPr marL="0" indent="0" algn="just" rtl="1" eaLnBrk="1" hangingPunct="1">
              <a:lnSpc>
                <a:spcPct val="200000"/>
              </a:lnSpc>
              <a:spcBef>
                <a:spcPts val="0"/>
              </a:spcBef>
              <a:spcAft>
                <a:spcPts val="0"/>
              </a:spcAft>
              <a:buNone/>
              <a:defRPr/>
            </a:pPr>
            <a:r>
              <a:rPr lang="ar-SA" sz="1800" b="1" kern="1200" dirty="0">
                <a:solidFill>
                  <a:srgbClr val="000000"/>
                </a:solidFill>
                <a:latin typeface="Calibri"/>
                <a:ea typeface="Calibri"/>
                <a:cs typeface="B Mitra"/>
              </a:rPr>
              <a:t>در زمان اندازه گيري فشار خون توصيه هاي زير رعايت شود: </a:t>
            </a:r>
            <a:endParaRPr lang="en-US" sz="1600" b="1" kern="1200" dirty="0">
              <a:solidFill>
                <a:srgbClr val="000000"/>
              </a:solidFill>
              <a:latin typeface="Calibri"/>
              <a:ea typeface="Calibri"/>
            </a:endParaRPr>
          </a:p>
          <a:p>
            <a:pPr algn="just" rtl="1" eaLnBrk="1" hangingPunct="1">
              <a:lnSpc>
                <a:spcPct val="200000"/>
              </a:lnSpc>
              <a:spcBef>
                <a:spcPts val="0"/>
              </a:spcBef>
              <a:spcAft>
                <a:spcPts val="0"/>
              </a:spcAft>
              <a:buFont typeface="Symbol"/>
              <a:buChar char=""/>
              <a:tabLst>
                <a:tab pos="457200" algn="l"/>
              </a:tabLst>
              <a:defRPr/>
            </a:pPr>
            <a:r>
              <a:rPr lang="ar-SA" sz="1800" b="1" kern="1200" dirty="0">
                <a:solidFill>
                  <a:srgbClr val="000000"/>
                </a:solidFill>
                <a:latin typeface="Calibri"/>
                <a:ea typeface="Calibri"/>
                <a:cs typeface="B Mitra"/>
              </a:rPr>
              <a:t>مصرف نكردن قهوه و سيگار نيم ساعت قبل از اندازه گيري فشارخون</a:t>
            </a:r>
            <a:endParaRPr lang="en-US" sz="1600" b="1" kern="1200" dirty="0">
              <a:solidFill>
                <a:srgbClr val="000000"/>
              </a:solidFill>
              <a:latin typeface="Calibri"/>
              <a:ea typeface="Calibri"/>
            </a:endParaRPr>
          </a:p>
          <a:p>
            <a:pPr algn="just" rtl="1" eaLnBrk="1" hangingPunct="1">
              <a:lnSpc>
                <a:spcPct val="200000"/>
              </a:lnSpc>
              <a:spcBef>
                <a:spcPts val="0"/>
              </a:spcBef>
              <a:spcAft>
                <a:spcPts val="0"/>
              </a:spcAft>
              <a:buFont typeface="Symbol"/>
              <a:buChar char=""/>
              <a:tabLst>
                <a:tab pos="457200" algn="l"/>
              </a:tabLst>
              <a:defRPr/>
            </a:pPr>
            <a:r>
              <a:rPr lang="ar-SA" sz="1800" b="1" kern="1200" dirty="0">
                <a:solidFill>
                  <a:srgbClr val="000000"/>
                </a:solidFill>
                <a:latin typeface="Calibri"/>
                <a:ea typeface="Calibri"/>
                <a:cs typeface="B Mitra"/>
              </a:rPr>
              <a:t>ناشتا نبودن طولانی (بیش از 14 ساعت) </a:t>
            </a:r>
            <a:endParaRPr lang="en-US" sz="1800" b="1" kern="1200" dirty="0">
              <a:solidFill>
                <a:srgbClr val="000000"/>
              </a:solidFill>
              <a:latin typeface="Calibri"/>
              <a:ea typeface="Calibri"/>
              <a:cs typeface="B Mitra"/>
            </a:endParaRPr>
          </a:p>
          <a:p>
            <a:pPr algn="just" rtl="1" eaLnBrk="1" hangingPunct="1">
              <a:lnSpc>
                <a:spcPct val="200000"/>
              </a:lnSpc>
              <a:spcBef>
                <a:spcPts val="0"/>
              </a:spcBef>
              <a:spcAft>
                <a:spcPts val="0"/>
              </a:spcAft>
              <a:buFont typeface="Symbol"/>
              <a:buChar char=""/>
              <a:tabLst>
                <a:tab pos="457200" algn="l"/>
              </a:tabLst>
              <a:defRPr/>
            </a:pPr>
            <a:r>
              <a:rPr lang="ar-SA" sz="1800" b="1" kern="1200" dirty="0">
                <a:solidFill>
                  <a:srgbClr val="000000"/>
                </a:solidFill>
                <a:latin typeface="Calibri"/>
                <a:ea typeface="Calibri"/>
                <a:cs typeface="B Mitra"/>
              </a:rPr>
              <a:t>انجام ندادن فعاليت بدني شديد و يا احساس خستگي قبل از اندازه گيري فشارخون</a:t>
            </a:r>
            <a:endParaRPr lang="en-US" sz="1800" b="1" kern="1200" dirty="0">
              <a:solidFill>
                <a:srgbClr val="000000"/>
              </a:solidFill>
              <a:latin typeface="Calibri"/>
              <a:ea typeface="Calibri"/>
              <a:cs typeface="B Mitra"/>
            </a:endParaRPr>
          </a:p>
          <a:p>
            <a:pPr algn="just" rtl="1" eaLnBrk="1" hangingPunct="1">
              <a:lnSpc>
                <a:spcPct val="200000"/>
              </a:lnSpc>
              <a:spcBef>
                <a:spcPts val="0"/>
              </a:spcBef>
              <a:spcAft>
                <a:spcPts val="0"/>
              </a:spcAft>
              <a:buFont typeface="Symbol"/>
              <a:buChar char=""/>
              <a:tabLst>
                <a:tab pos="457200" algn="l"/>
              </a:tabLst>
              <a:defRPr/>
            </a:pPr>
            <a:r>
              <a:rPr lang="ar-SA" sz="1800" b="1" kern="1200" dirty="0">
                <a:solidFill>
                  <a:srgbClr val="000000"/>
                </a:solidFill>
                <a:latin typeface="Calibri"/>
                <a:ea typeface="Calibri"/>
                <a:cs typeface="B Mitra"/>
              </a:rPr>
              <a:t>تخليه کامل مثانه نيم ساعت قبل از اندازه گيري فشار خون</a:t>
            </a:r>
            <a:endParaRPr lang="en-US" sz="1600" b="1" kern="1200" dirty="0">
              <a:solidFill>
                <a:srgbClr val="000000"/>
              </a:solidFill>
              <a:latin typeface="Calibri"/>
              <a:ea typeface="Calibri"/>
            </a:endParaRPr>
          </a:p>
          <a:p>
            <a:pPr algn="just" rtl="1" eaLnBrk="1" hangingPunct="1">
              <a:lnSpc>
                <a:spcPct val="200000"/>
              </a:lnSpc>
              <a:spcBef>
                <a:spcPts val="0"/>
              </a:spcBef>
              <a:spcAft>
                <a:spcPts val="0"/>
              </a:spcAft>
              <a:buFont typeface="Symbol"/>
              <a:buChar char=""/>
              <a:tabLst>
                <a:tab pos="457200" algn="l"/>
              </a:tabLst>
              <a:defRPr/>
            </a:pPr>
            <a:r>
              <a:rPr lang="ar-SA" sz="1800" b="1" kern="1200" dirty="0">
                <a:solidFill>
                  <a:srgbClr val="000000"/>
                </a:solidFill>
                <a:latin typeface="Calibri"/>
                <a:ea typeface="Calibri"/>
                <a:cs typeface="B Mitra"/>
              </a:rPr>
              <a:t>راحت بودن کامل سالمند در وضعيت نشسته و پشت وی به صندلی تکیه  داشته باشد (سالمند بايد حداقل 5 دقيقه قبل از اندازه گيري فشار خون استراحت كند به گونه اي كه احساس خستگي نكند</a:t>
            </a:r>
            <a:r>
              <a:rPr lang="en-US" sz="1800" b="1" kern="1200" dirty="0">
                <a:solidFill>
                  <a:srgbClr val="000000"/>
                </a:solidFill>
                <a:latin typeface="Calibri"/>
                <a:ea typeface="Calibri"/>
                <a:cs typeface="B Mitra"/>
              </a:rPr>
              <a:t>(</a:t>
            </a:r>
          </a:p>
          <a:p>
            <a:pPr>
              <a:defRPr/>
            </a:pPr>
            <a:endParaRPr lang="en-US" dirty="0"/>
          </a:p>
        </p:txBody>
      </p:sp>
    </p:spTree>
    <p:extLst>
      <p:ext uri="{BB962C8B-B14F-4D97-AF65-F5344CB8AC3E}">
        <p14:creationId xmlns:p14="http://schemas.microsoft.com/office/powerpoint/2010/main" val="18413069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4"/>
          <p:cNvSpPr txBox="1">
            <a:spLocks noChangeArrowheads="1"/>
          </p:cNvSpPr>
          <p:nvPr/>
        </p:nvSpPr>
        <p:spPr bwMode="auto">
          <a:xfrm>
            <a:off x="3935413" y="4764"/>
            <a:ext cx="4464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0" fontAlgn="base" hangingPunct="0">
              <a:spcBef>
                <a:spcPct val="0"/>
              </a:spcBef>
              <a:spcAft>
                <a:spcPct val="0"/>
              </a:spcAft>
              <a:buNone/>
            </a:pPr>
            <a:r>
              <a:rPr lang="fa-IR" altLang="en-US" sz="2800" b="1">
                <a:solidFill>
                  <a:srgbClr val="FF0000"/>
                </a:solidFill>
                <a:cs typeface="B Nazanin" panose="00000400000000000000" pitchFamily="2" charset="-78"/>
              </a:rPr>
              <a:t>نحوه ی اندازه گیری فشارخون </a:t>
            </a:r>
            <a:endParaRPr lang="en-US" altLang="en-US" sz="2800" b="1">
              <a:solidFill>
                <a:srgbClr val="FF0000"/>
              </a:solidFill>
              <a:cs typeface="B Nazanin" panose="00000400000000000000" pitchFamily="2" charset="-78"/>
            </a:endParaRPr>
          </a:p>
        </p:txBody>
      </p:sp>
      <p:sp>
        <p:nvSpPr>
          <p:cNvPr id="14339" name="Rectangle 3"/>
          <p:cNvSpPr>
            <a:spLocks noChangeArrowheads="1"/>
          </p:cNvSpPr>
          <p:nvPr/>
        </p:nvSpPr>
        <p:spPr bwMode="auto">
          <a:xfrm>
            <a:off x="2279650" y="466726"/>
            <a:ext cx="8135938"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tabLst>
                <a:tab pos="457200" algn="l"/>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457200" algn="l"/>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457200" algn="l"/>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9pPr>
          </a:lstStyle>
          <a:p>
            <a:pPr algn="just" rtl="1" eaLnBrk="0" fontAlgn="base" hangingPunct="0">
              <a:lnSpc>
                <a:spcPct val="150000"/>
              </a:lnSpc>
              <a:spcBef>
                <a:spcPct val="0"/>
              </a:spcBef>
              <a:spcAft>
                <a:spcPct val="0"/>
              </a:spcAft>
              <a:buNone/>
            </a:pPr>
            <a:r>
              <a:rPr lang="fa-IR" altLang="en-US" sz="1800" b="1">
                <a:solidFill>
                  <a:srgbClr val="000000"/>
                </a:solidFill>
                <a:latin typeface="Calibri" panose="020F0502020204030204" pitchFamily="34" charset="0"/>
                <a:ea typeface="Calibri" panose="020F0502020204030204" pitchFamily="34" charset="0"/>
                <a:cs typeface="B Mitra" panose="00000400000000000000" pitchFamily="2" charset="-78"/>
              </a:rPr>
              <a:t>1-</a:t>
            </a:r>
            <a:r>
              <a:rPr lang="ar-SA" altLang="en-US" sz="1800" b="1">
                <a:solidFill>
                  <a:srgbClr val="000000"/>
                </a:solidFill>
                <a:latin typeface="Calibri" panose="020F0502020204030204" pitchFamily="34" charset="0"/>
                <a:ea typeface="Calibri" panose="020F0502020204030204" pitchFamily="34" charset="0"/>
                <a:cs typeface="B Mitra" panose="00000400000000000000" pitchFamily="2" charset="-78"/>
              </a:rPr>
              <a:t>قرار دادن دست سالمند در حالت نشسته و يا ايستاده به روي يک تکيه گاه مناسب هم سطح قلب وي (وضعيت افتاده دست باعث بالا رفتن کاذب فشار خون ماكزيمم  مي شود)</a:t>
            </a:r>
            <a:endParaRPr lang="en-US" altLang="en-US" sz="1800" b="1">
              <a:solidFill>
                <a:srgbClr val="000000"/>
              </a:solidFill>
              <a:latin typeface="Calibri" panose="020F0502020204030204" pitchFamily="34" charset="0"/>
              <a:ea typeface="Calibri" panose="020F0502020204030204" pitchFamily="34" charset="0"/>
              <a:cs typeface="B Mitra" panose="00000400000000000000" pitchFamily="2" charset="-78"/>
            </a:endParaRPr>
          </a:p>
          <a:p>
            <a:pPr algn="just" rtl="1" eaLnBrk="0" fontAlgn="base" hangingPunct="0">
              <a:lnSpc>
                <a:spcPct val="150000"/>
              </a:lnSpc>
              <a:spcBef>
                <a:spcPct val="0"/>
              </a:spcBef>
              <a:spcAft>
                <a:spcPct val="0"/>
              </a:spcAft>
              <a:buNone/>
            </a:pPr>
            <a:r>
              <a:rPr lang="fa-IR" altLang="en-US" sz="1800" b="1">
                <a:solidFill>
                  <a:srgbClr val="000000"/>
                </a:solidFill>
                <a:latin typeface="Calibri" panose="020F0502020204030204" pitchFamily="34" charset="0"/>
                <a:ea typeface="Calibri" panose="020F0502020204030204" pitchFamily="34" charset="0"/>
                <a:cs typeface="B Mitra" panose="00000400000000000000" pitchFamily="2" charset="-78"/>
              </a:rPr>
              <a:t>2-</a:t>
            </a:r>
            <a:r>
              <a:rPr lang="ar-SA" altLang="en-US" sz="1800" b="1">
                <a:solidFill>
                  <a:srgbClr val="000000"/>
                </a:solidFill>
                <a:latin typeface="Calibri" panose="020F0502020204030204" pitchFamily="34" charset="0"/>
                <a:ea typeface="Calibri" panose="020F0502020204030204" pitchFamily="34" charset="0"/>
                <a:cs typeface="B Mitra" panose="00000400000000000000" pitchFamily="2" charset="-78"/>
              </a:rPr>
              <a:t>بالا زدن آستين دست راست تا بالاي بازو به گونه اي كه بازو تحت فشار قرار نگيرد (لباس نازك نيازي به بالازدن آستين ندارد)</a:t>
            </a:r>
            <a:endParaRPr lang="en-US" altLang="en-US" sz="1800" b="1">
              <a:solidFill>
                <a:srgbClr val="000000"/>
              </a:solidFill>
              <a:latin typeface="Calibri" panose="020F0502020204030204" pitchFamily="34" charset="0"/>
              <a:cs typeface="Calibri" panose="020F0502020204030204" pitchFamily="34" charset="0"/>
            </a:endParaRPr>
          </a:p>
          <a:p>
            <a:pPr algn="just" rtl="1" eaLnBrk="0" fontAlgn="base" hangingPunct="0">
              <a:lnSpc>
                <a:spcPct val="150000"/>
              </a:lnSpc>
              <a:spcBef>
                <a:spcPct val="0"/>
              </a:spcBef>
              <a:spcAft>
                <a:spcPct val="0"/>
              </a:spcAft>
              <a:buNone/>
            </a:pPr>
            <a:r>
              <a:rPr lang="fa-IR" altLang="en-US" sz="1800" b="1">
                <a:solidFill>
                  <a:srgbClr val="000000"/>
                </a:solidFill>
                <a:latin typeface="Calibri" panose="020F0502020204030204" pitchFamily="34" charset="0"/>
                <a:cs typeface="B Mitra" panose="00000400000000000000" pitchFamily="2" charset="-78"/>
              </a:rPr>
              <a:t>3-</a:t>
            </a:r>
            <a:r>
              <a:rPr lang="ar-SA" altLang="en-US" sz="1800" b="1">
                <a:solidFill>
                  <a:srgbClr val="000000"/>
                </a:solidFill>
                <a:latin typeface="Calibri" panose="020F0502020204030204" pitchFamily="34" charset="0"/>
                <a:cs typeface="B Mitra" panose="00000400000000000000" pitchFamily="2" charset="-78"/>
              </a:rPr>
              <a:t>فاصله با سالمند در زمان اندازه گيري فشارخون كمتر از يك متر</a:t>
            </a:r>
            <a:endParaRPr lang="en-US" altLang="en-US" sz="1800" b="1">
              <a:solidFill>
                <a:srgbClr val="000000"/>
              </a:solidFill>
              <a:latin typeface="Calibri" panose="020F0502020204030204" pitchFamily="34" charset="0"/>
              <a:cs typeface="Calibri" panose="020F0502020204030204" pitchFamily="34" charset="0"/>
            </a:endParaRPr>
          </a:p>
          <a:p>
            <a:pPr algn="just" rtl="1" eaLnBrk="0" fontAlgn="base" hangingPunct="0">
              <a:lnSpc>
                <a:spcPct val="150000"/>
              </a:lnSpc>
              <a:spcBef>
                <a:spcPct val="0"/>
              </a:spcBef>
              <a:spcAft>
                <a:spcPct val="0"/>
              </a:spcAft>
              <a:buNone/>
            </a:pPr>
            <a:r>
              <a:rPr lang="fa-IR" altLang="en-US" sz="1800" b="1">
                <a:solidFill>
                  <a:srgbClr val="000000"/>
                </a:solidFill>
                <a:latin typeface="Calibri" panose="020F0502020204030204" pitchFamily="34" charset="0"/>
                <a:cs typeface="B Mitra" panose="00000400000000000000" pitchFamily="2" charset="-78"/>
              </a:rPr>
              <a:t>4-</a:t>
            </a:r>
            <a:r>
              <a:rPr lang="ar-SA" altLang="en-US" sz="1800" b="1">
                <a:solidFill>
                  <a:srgbClr val="000000"/>
                </a:solidFill>
                <a:latin typeface="Calibri" panose="020F0502020204030204" pitchFamily="34" charset="0"/>
                <a:cs typeface="B Mitra" panose="00000400000000000000" pitchFamily="2" charset="-78"/>
              </a:rPr>
              <a:t>خارج كردن هواي داخل كيسه لاستيكي با استفاده از پيچ تنظيم</a:t>
            </a:r>
            <a:endParaRPr lang="en-US" altLang="en-US" sz="1800" b="1">
              <a:solidFill>
                <a:srgbClr val="000000"/>
              </a:solidFill>
              <a:latin typeface="Calibri" panose="020F0502020204030204" pitchFamily="34" charset="0"/>
              <a:cs typeface="Calibri" panose="020F0502020204030204" pitchFamily="34" charset="0"/>
            </a:endParaRPr>
          </a:p>
          <a:p>
            <a:pPr algn="just" rtl="1" eaLnBrk="0" fontAlgn="base" hangingPunct="0">
              <a:lnSpc>
                <a:spcPct val="150000"/>
              </a:lnSpc>
              <a:spcBef>
                <a:spcPct val="0"/>
              </a:spcBef>
              <a:spcAft>
                <a:spcPct val="0"/>
              </a:spcAft>
              <a:buNone/>
            </a:pPr>
            <a:r>
              <a:rPr lang="fa-IR" altLang="en-US" sz="1800" b="1">
                <a:solidFill>
                  <a:srgbClr val="000000"/>
                </a:solidFill>
                <a:latin typeface="Calibri" panose="020F0502020204030204" pitchFamily="34" charset="0"/>
                <a:cs typeface="B Mitra" panose="00000400000000000000" pitchFamily="2" charset="-78"/>
              </a:rPr>
              <a:t>5-</a:t>
            </a:r>
            <a:r>
              <a:rPr lang="ar-SA" altLang="en-US" sz="1800" b="1">
                <a:solidFill>
                  <a:srgbClr val="000000"/>
                </a:solidFill>
                <a:latin typeface="Calibri" panose="020F0502020204030204" pitchFamily="34" charset="0"/>
                <a:cs typeface="B Mitra" panose="00000400000000000000" pitchFamily="2" charset="-78"/>
              </a:rPr>
              <a:t>بستن بازوبند به دور بازو نه خيلي شل و نه خيلي سفت</a:t>
            </a:r>
            <a:endParaRPr lang="en-US" altLang="en-US" sz="1800" b="1">
              <a:solidFill>
                <a:srgbClr val="000000"/>
              </a:solidFill>
              <a:latin typeface="Calibri" panose="020F0502020204030204" pitchFamily="34" charset="0"/>
              <a:cs typeface="Calibri" panose="020F0502020204030204" pitchFamily="34" charset="0"/>
            </a:endParaRPr>
          </a:p>
          <a:p>
            <a:pPr algn="just" rtl="1" eaLnBrk="0" fontAlgn="base" hangingPunct="0">
              <a:lnSpc>
                <a:spcPct val="150000"/>
              </a:lnSpc>
              <a:spcBef>
                <a:spcPct val="0"/>
              </a:spcBef>
              <a:spcAft>
                <a:spcPct val="0"/>
              </a:spcAft>
              <a:buNone/>
            </a:pPr>
            <a:r>
              <a:rPr lang="fa-IR" altLang="en-US" sz="1800" b="1">
                <a:solidFill>
                  <a:srgbClr val="000000"/>
                </a:solidFill>
                <a:latin typeface="Calibri" panose="020F0502020204030204" pitchFamily="34" charset="0"/>
                <a:cs typeface="B Mitra" panose="00000400000000000000" pitchFamily="2" charset="-78"/>
              </a:rPr>
              <a:t>6-</a:t>
            </a:r>
            <a:r>
              <a:rPr lang="ar-SA" altLang="en-US" sz="1800" b="1">
                <a:solidFill>
                  <a:srgbClr val="000000"/>
                </a:solidFill>
                <a:latin typeface="Calibri" panose="020F0502020204030204" pitchFamily="34" charset="0"/>
                <a:cs typeface="B Mitra" panose="00000400000000000000" pitchFamily="2" charset="-78"/>
              </a:rPr>
              <a:t>قرار دادن وسط کيسه لاستيکي بازو بند روي شريان بازويي و لبه تحتاني بازو بند 2 تا 3 انگشت بالاي آرنج </a:t>
            </a:r>
            <a:endParaRPr lang="en-US" altLang="en-US" sz="1800" b="1">
              <a:solidFill>
                <a:srgbClr val="000000"/>
              </a:solidFill>
              <a:latin typeface="Calibri" panose="020F0502020204030204" pitchFamily="34" charset="0"/>
              <a:cs typeface="Calibri" panose="020F0502020204030204" pitchFamily="34" charset="0"/>
            </a:endParaRPr>
          </a:p>
          <a:p>
            <a:pPr algn="just" rtl="1" eaLnBrk="0" fontAlgn="base" hangingPunct="0">
              <a:lnSpc>
                <a:spcPct val="150000"/>
              </a:lnSpc>
              <a:spcBef>
                <a:spcPct val="0"/>
              </a:spcBef>
              <a:spcAft>
                <a:spcPct val="0"/>
              </a:spcAft>
              <a:buNone/>
            </a:pPr>
            <a:r>
              <a:rPr lang="fa-IR" altLang="en-US" sz="1800" b="1">
                <a:solidFill>
                  <a:srgbClr val="000000"/>
                </a:solidFill>
                <a:latin typeface="Calibri" panose="020F0502020204030204" pitchFamily="34" charset="0"/>
                <a:cs typeface="B Mitra" panose="00000400000000000000" pitchFamily="2" charset="-78"/>
              </a:rPr>
              <a:t>7-</a:t>
            </a:r>
            <a:r>
              <a:rPr lang="ar-SA" altLang="en-US" sz="1800" b="1">
                <a:solidFill>
                  <a:srgbClr val="000000"/>
                </a:solidFill>
                <a:latin typeface="Calibri" panose="020F0502020204030204" pitchFamily="34" charset="0"/>
                <a:cs typeface="B Mitra" panose="00000400000000000000" pitchFamily="2" charset="-78"/>
              </a:rPr>
              <a:t>نگاه داشتن صفحه گوشي روي شريان بازويي بدون فشار روي شريان، توسط سالمند</a:t>
            </a:r>
            <a:endParaRPr lang="en-US" altLang="en-US" sz="1800" b="1">
              <a:solidFill>
                <a:srgbClr val="000000"/>
              </a:solidFill>
              <a:latin typeface="Calibri" panose="020F0502020204030204" pitchFamily="34" charset="0"/>
              <a:cs typeface="Calibri" panose="020F0502020204030204" pitchFamily="34" charset="0"/>
            </a:endParaRPr>
          </a:p>
          <a:p>
            <a:pPr algn="just" rtl="1" eaLnBrk="0" fontAlgn="base" hangingPunct="0">
              <a:lnSpc>
                <a:spcPct val="150000"/>
              </a:lnSpc>
              <a:spcBef>
                <a:spcPct val="0"/>
              </a:spcBef>
              <a:spcAft>
                <a:spcPct val="0"/>
              </a:spcAft>
              <a:buNone/>
            </a:pPr>
            <a:r>
              <a:rPr lang="fa-IR" altLang="en-US" sz="1800" b="1">
                <a:solidFill>
                  <a:srgbClr val="000000"/>
                </a:solidFill>
                <a:latin typeface="Calibri" panose="020F0502020204030204" pitchFamily="34" charset="0"/>
                <a:cs typeface="B Mitra" panose="00000400000000000000" pitchFamily="2" charset="-78"/>
              </a:rPr>
              <a:t>8-</a:t>
            </a:r>
            <a:r>
              <a:rPr lang="ar-SA" altLang="en-US" sz="1800" b="1">
                <a:solidFill>
                  <a:srgbClr val="000000"/>
                </a:solidFill>
                <a:latin typeface="Calibri" panose="020F0502020204030204" pitchFamily="34" charset="0"/>
                <a:cs typeface="B Mitra" panose="00000400000000000000" pitchFamily="2" charset="-78"/>
              </a:rPr>
              <a:t>حس کردن و نگاه داشتن  نبض مچ دست راست </a:t>
            </a:r>
            <a:r>
              <a:rPr lang="fa-IR" altLang="en-US" sz="1800" b="1">
                <a:solidFill>
                  <a:srgbClr val="000000"/>
                </a:solidFill>
                <a:latin typeface="Calibri" panose="020F0502020204030204" pitchFamily="34" charset="0"/>
                <a:cs typeface="B Mitra" panose="00000400000000000000" pitchFamily="2" charset="-78"/>
              </a:rPr>
              <a:t> سالمند</a:t>
            </a:r>
            <a:r>
              <a:rPr lang="ar-SA" altLang="en-US" sz="1800" b="1">
                <a:solidFill>
                  <a:srgbClr val="000000"/>
                </a:solidFill>
                <a:latin typeface="Calibri" panose="020F0502020204030204" pitchFamily="34" charset="0"/>
                <a:cs typeface="B Mitra" panose="00000400000000000000" pitchFamily="2" charset="-78"/>
              </a:rPr>
              <a:t> با دست ديگر</a:t>
            </a:r>
            <a:endParaRPr lang="en-US" altLang="en-US" sz="1800" b="1">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1874004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2135189" y="404813"/>
            <a:ext cx="8135937"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tabLst>
                <a:tab pos="457200" algn="l"/>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457200" algn="l"/>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457200" algn="l"/>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9pPr>
          </a:lstStyle>
          <a:p>
            <a:pPr algn="just" rtl="1" eaLnBrk="0" fontAlgn="base" hangingPunct="0">
              <a:lnSpc>
                <a:spcPct val="200000"/>
              </a:lnSpc>
              <a:spcBef>
                <a:spcPct val="0"/>
              </a:spcBef>
              <a:spcAft>
                <a:spcPct val="0"/>
              </a:spcAft>
              <a:buNone/>
            </a:pPr>
            <a:r>
              <a:rPr lang="fa-IR" altLang="en-US" sz="1800" b="1" dirty="0">
                <a:solidFill>
                  <a:srgbClr val="000000"/>
                </a:solidFill>
                <a:latin typeface="Calibri" panose="020F0502020204030204" pitchFamily="34" charset="0"/>
                <a:ea typeface="Calibri" panose="020F0502020204030204" pitchFamily="34" charset="0"/>
                <a:cs typeface="B Mitra" panose="00000400000000000000" pitchFamily="2" charset="-78"/>
              </a:rPr>
              <a:t>9-</a:t>
            </a:r>
            <a:r>
              <a:rPr lang="ar-SA" altLang="en-US" sz="1800" b="1" dirty="0">
                <a:solidFill>
                  <a:srgbClr val="000000"/>
                </a:solidFill>
                <a:latin typeface="Calibri" panose="020F0502020204030204" pitchFamily="34" charset="0"/>
                <a:ea typeface="Calibri" panose="020F0502020204030204" pitchFamily="34" charset="0"/>
                <a:cs typeface="B Mitra" panose="00000400000000000000" pitchFamily="2" charset="-78"/>
              </a:rPr>
              <a:t>فشار دادن متوالي پمپ براي ورود هوا به داخل كيسه لاستيكي تا زمان حس نكردن نبض</a:t>
            </a:r>
            <a:endParaRPr lang="en-US" altLang="en-US" sz="1800" b="1" dirty="0">
              <a:solidFill>
                <a:srgbClr val="000000"/>
              </a:solidFill>
              <a:latin typeface="Calibri" panose="020F0502020204030204" pitchFamily="34" charset="0"/>
              <a:ea typeface="Calibri" panose="020F0502020204030204" pitchFamily="34" charset="0"/>
              <a:cs typeface="B Mitra" panose="00000400000000000000" pitchFamily="2" charset="-78"/>
            </a:endParaRPr>
          </a:p>
          <a:p>
            <a:pPr algn="just" rtl="1" eaLnBrk="0" fontAlgn="base" hangingPunct="0">
              <a:lnSpc>
                <a:spcPct val="200000"/>
              </a:lnSpc>
              <a:spcBef>
                <a:spcPct val="0"/>
              </a:spcBef>
              <a:spcAft>
                <a:spcPct val="0"/>
              </a:spcAft>
              <a:buNone/>
            </a:pPr>
            <a:r>
              <a:rPr lang="fa-IR" altLang="en-US" sz="1800" b="1" dirty="0">
                <a:solidFill>
                  <a:srgbClr val="000000"/>
                </a:solidFill>
                <a:latin typeface="Calibri" panose="020F0502020204030204" pitchFamily="34" charset="0"/>
                <a:ea typeface="Calibri" panose="020F0502020204030204" pitchFamily="34" charset="0"/>
                <a:cs typeface="B Mitra" panose="00000400000000000000" pitchFamily="2" charset="-78"/>
              </a:rPr>
              <a:t>10-ا</a:t>
            </a:r>
            <a:r>
              <a:rPr lang="ar-SA" altLang="en-US" sz="1800" b="1" dirty="0">
                <a:solidFill>
                  <a:srgbClr val="000000"/>
                </a:solidFill>
                <a:latin typeface="Calibri" panose="020F0502020204030204" pitchFamily="34" charset="0"/>
                <a:ea typeface="Calibri" panose="020F0502020204030204" pitchFamily="34" charset="0"/>
                <a:cs typeface="B Mitra" panose="00000400000000000000" pitchFamily="2" charset="-78"/>
              </a:rPr>
              <a:t>دامه دادن پمپاژ هوا به داخل كيسه لاستيكي به میزان 30 ميلي متر جيوه پس از قطع نبض</a:t>
            </a:r>
            <a:endParaRPr lang="en-US" altLang="en-US" sz="1800" b="1" dirty="0">
              <a:solidFill>
                <a:srgbClr val="000000"/>
              </a:solidFill>
              <a:latin typeface="Calibri" panose="020F0502020204030204" pitchFamily="34" charset="0"/>
              <a:ea typeface="Calibri" panose="020F0502020204030204" pitchFamily="34" charset="0"/>
              <a:cs typeface="B Mitra" panose="00000400000000000000" pitchFamily="2" charset="-78"/>
            </a:endParaRPr>
          </a:p>
          <a:p>
            <a:pPr algn="just" rtl="1" eaLnBrk="0" fontAlgn="base" hangingPunct="0">
              <a:lnSpc>
                <a:spcPct val="200000"/>
              </a:lnSpc>
              <a:spcBef>
                <a:spcPct val="0"/>
              </a:spcBef>
              <a:spcAft>
                <a:spcPct val="0"/>
              </a:spcAft>
              <a:buNone/>
            </a:pPr>
            <a:r>
              <a:rPr lang="fa-IR" altLang="en-US" sz="1800" b="1" dirty="0">
                <a:solidFill>
                  <a:srgbClr val="000000"/>
                </a:solidFill>
                <a:latin typeface="Calibri" panose="020F0502020204030204" pitchFamily="34" charset="0"/>
                <a:ea typeface="Calibri" panose="020F0502020204030204" pitchFamily="34" charset="0"/>
                <a:cs typeface="B Mitra" panose="00000400000000000000" pitchFamily="2" charset="-78"/>
              </a:rPr>
              <a:t>11-ب</a:t>
            </a:r>
            <a:r>
              <a:rPr lang="ar-SA" altLang="en-US" sz="1800" b="1" dirty="0">
                <a:solidFill>
                  <a:srgbClr val="000000"/>
                </a:solidFill>
                <a:latin typeface="Calibri" panose="020F0502020204030204" pitchFamily="34" charset="0"/>
                <a:ea typeface="Calibri" panose="020F0502020204030204" pitchFamily="34" charset="0"/>
                <a:cs typeface="B Mitra" panose="00000400000000000000" pitchFamily="2" charset="-78"/>
              </a:rPr>
              <a:t>از كردن پيچ تنظيم فشار هوا به آرامي براي خروج هوا از كيسه لاستيكي ضمن نگاه كردن به صفحه مدرج دستگاه (پايين آمدن عقربه يا جيوه به آرامي با سرعت 2 میلی متر جیوه در ثانیه)</a:t>
            </a:r>
            <a:endParaRPr lang="en-US" altLang="en-US" sz="1800" b="1" dirty="0">
              <a:solidFill>
                <a:srgbClr val="000000"/>
              </a:solidFill>
              <a:latin typeface="Calibri" panose="020F0502020204030204" pitchFamily="34" charset="0"/>
              <a:ea typeface="Calibri" panose="020F0502020204030204" pitchFamily="34" charset="0"/>
              <a:cs typeface="B Mitra" panose="00000400000000000000" pitchFamily="2" charset="-78"/>
            </a:endParaRPr>
          </a:p>
          <a:p>
            <a:pPr algn="just" rtl="1" eaLnBrk="0" fontAlgn="base" hangingPunct="0">
              <a:lnSpc>
                <a:spcPct val="200000"/>
              </a:lnSpc>
              <a:spcBef>
                <a:spcPct val="0"/>
              </a:spcBef>
              <a:spcAft>
                <a:spcPct val="0"/>
              </a:spcAft>
              <a:buNone/>
            </a:pPr>
            <a:r>
              <a:rPr lang="ar-SA" altLang="en-US" sz="1800" b="1" dirty="0">
                <a:solidFill>
                  <a:srgbClr val="000000"/>
                </a:solidFill>
                <a:latin typeface="Times New Roman" panose="02020603050405020304" pitchFamily="18" charset="0"/>
                <a:ea typeface="Times New Roman" panose="02020603050405020304" pitchFamily="18" charset="0"/>
                <a:cs typeface="B Mitra" panose="00000400000000000000" pitchFamily="2" charset="-78"/>
              </a:rPr>
              <a:t>شنيدن اولين صداي ضربان قلب به مفهوم فشارخون ماكزيمم و از بين رفتن صداي ضربان قلب به معناي فشارخون مينيمم </a:t>
            </a:r>
            <a:r>
              <a:rPr lang="fa-IR" altLang="en-US" sz="1800" b="1" dirty="0">
                <a:solidFill>
                  <a:srgbClr val="000000"/>
                </a:solidFill>
                <a:latin typeface="Times New Roman" panose="02020603050405020304" pitchFamily="18" charset="0"/>
                <a:ea typeface="Times New Roman" panose="02020603050405020304" pitchFamily="18" charset="0"/>
                <a:cs typeface="B Mitra" panose="00000400000000000000" pitchFamily="2" charset="-78"/>
              </a:rPr>
              <a:t>است.</a:t>
            </a:r>
            <a:endParaRPr lang="en-US" altLang="en-US" sz="1800" b="1" dirty="0">
              <a:solidFill>
                <a:srgbClr val="000000"/>
              </a:solidFill>
              <a:latin typeface="Times New Roman" panose="02020603050405020304" pitchFamily="18" charset="0"/>
              <a:ea typeface="Times New Roman" panose="02020603050405020304" pitchFamily="18" charset="0"/>
              <a:cs typeface="B Mitra" panose="00000400000000000000" pitchFamily="2" charset="-78"/>
            </a:endParaRPr>
          </a:p>
        </p:txBody>
      </p:sp>
      <p:sp>
        <p:nvSpPr>
          <p:cNvPr id="2" name="Rectangle 1"/>
          <p:cNvSpPr/>
          <p:nvPr/>
        </p:nvSpPr>
        <p:spPr>
          <a:xfrm>
            <a:off x="125834" y="3821113"/>
            <a:ext cx="11752976" cy="2308324"/>
          </a:xfrm>
          <a:prstGeom prst="rect">
            <a:avLst/>
          </a:prstGeom>
          <a:solidFill>
            <a:srgbClr val="FFC000"/>
          </a:solidFill>
        </p:spPr>
        <p:txBody>
          <a:bodyPr wrap="square">
            <a:spAutoFit/>
          </a:bodyPr>
          <a:lstStyle/>
          <a:p>
            <a:pPr algn="just" rtl="1" fontAlgn="base">
              <a:lnSpc>
                <a:spcPct val="200000"/>
              </a:lnSpc>
              <a:spcBef>
                <a:spcPct val="0"/>
              </a:spcBef>
              <a:spcAft>
                <a:spcPct val="0"/>
              </a:spcAft>
              <a:buNone/>
              <a:defRPr/>
            </a:pPr>
            <a:r>
              <a:rPr lang="fa-IR" altLang="en-US" b="1" dirty="0">
                <a:solidFill>
                  <a:srgbClr val="000000"/>
                </a:solidFill>
                <a:cs typeface="B Mitra" panose="00000400000000000000" pitchFamily="2" charset="-78"/>
              </a:rPr>
              <a:t>چنانچه فشارخون ماكزيمم مساوي يا بيش از 140 ميلي متر جيوه يا فشارخون مينيمم مساوي يا بيش از 90 ميلي متر جيوه است پس از 5 دقيقه مجدداً فشارخون سالمند را از دست راست اندازه گيري كنيد و ميانگين دو نوبت فشارخون را به عنوان فشارخون سالمند ثبت كنيد. </a:t>
            </a:r>
          </a:p>
          <a:p>
            <a:pPr algn="just" rtl="1" fontAlgn="base">
              <a:lnSpc>
                <a:spcPct val="200000"/>
              </a:lnSpc>
              <a:spcBef>
                <a:spcPct val="0"/>
              </a:spcBef>
              <a:spcAft>
                <a:spcPct val="0"/>
              </a:spcAft>
              <a:buNone/>
              <a:defRPr/>
            </a:pPr>
            <a:r>
              <a:rPr lang="fa-IR" altLang="en-US" b="1" dirty="0">
                <a:solidFill>
                  <a:srgbClr val="000000"/>
                </a:solidFill>
                <a:cs typeface="B Mitra" panose="00000400000000000000" pitchFamily="2" charset="-78"/>
              </a:rPr>
              <a:t>در مواردی که فشارخون سیستولیک در یک طبقه و فشارخون دیاستولیک در یک طبقه دیگر قرار می گیرد، مثلا فشارخون سیستولیک 150 میلی متر جیوه و فشارخون دیاستولیک 80 میلی متر جیوه باشد، سالمند را در طبقه بالاتر فشارخون طبقه بندی کنید.</a:t>
            </a:r>
            <a:endParaRPr lang="fa-IR" altLang="en-US" b="1" dirty="0">
              <a:solidFill>
                <a:srgbClr val="000000"/>
              </a:solidFill>
              <a:cs typeface="B Mitra" panose="00000400000000000000" pitchFamily="2" charset="-78"/>
            </a:endParaRPr>
          </a:p>
        </p:txBody>
      </p:sp>
    </p:spTree>
    <p:extLst>
      <p:ext uri="{BB962C8B-B14F-4D97-AF65-F5344CB8AC3E}">
        <p14:creationId xmlns:p14="http://schemas.microsoft.com/office/powerpoint/2010/main" val="382086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0651939496\Pictures\روشن\Light-Background-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2209800" y="2130426"/>
            <a:ext cx="7772400" cy="1527175"/>
          </a:xfrm>
        </p:spPr>
        <p:txBody>
          <a:bodyPr/>
          <a:lstStyle/>
          <a:p>
            <a:r>
              <a:rPr lang="fa-IR" dirty="0" smtClean="0">
                <a:solidFill>
                  <a:schemeClr val="tx2">
                    <a:lumMod val="75000"/>
                  </a:schemeClr>
                </a:solidFill>
                <a:cs typeface="B Titr" panose="00000700000000000000" pitchFamily="2" charset="-78"/>
              </a:rPr>
              <a:t>اندازه‌گیری دور ساق پادر حالت نشسته / ایستاده/خوابیده در سالمندان</a:t>
            </a:r>
            <a:endParaRPr lang="en-US" dirty="0">
              <a:solidFill>
                <a:schemeClr val="tx2">
                  <a:lumMod val="75000"/>
                </a:schemeClr>
              </a:solidFill>
              <a:cs typeface="B Titr" panose="00000700000000000000" pitchFamily="2" charset="-78"/>
            </a:endParaRPr>
          </a:p>
        </p:txBody>
      </p:sp>
    </p:spTree>
    <p:extLst>
      <p:ext uri="{BB962C8B-B14F-4D97-AF65-F5344CB8AC3E}">
        <p14:creationId xmlns:p14="http://schemas.microsoft.com/office/powerpoint/2010/main" val="48318471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545283" y="132302"/>
            <a:ext cx="11031523" cy="6008439"/>
          </a:xfrm>
        </p:spPr>
        <p:txBody>
          <a:bodyPr/>
          <a:lstStyle/>
          <a:p>
            <a:pPr marL="0" indent="0" algn="ctr" rtl="1" eaLnBrk="1" hangingPunct="1">
              <a:lnSpc>
                <a:spcPct val="200000"/>
              </a:lnSpc>
              <a:spcBef>
                <a:spcPct val="0"/>
              </a:spcBef>
              <a:buNone/>
              <a:defRPr/>
            </a:pPr>
            <a:r>
              <a:rPr lang="fa-IR" altLang="en-US" sz="2400" b="1" kern="1200" dirty="0">
                <a:latin typeface="Times New Roman" panose="02020603050405020304" pitchFamily="18" charset="0"/>
                <a:ea typeface="Times New Roman" panose="02020603050405020304" pitchFamily="18" charset="0"/>
                <a:cs typeface="B Farnaz" panose="00000400000000000000" pitchFamily="2" charset="-78"/>
              </a:rPr>
              <a:t>نحوه بررسی افت فشارخون وضعیتی</a:t>
            </a:r>
          </a:p>
          <a:p>
            <a:pPr marL="0" indent="0" algn="just" rtl="1" eaLnBrk="1" hangingPunct="1">
              <a:lnSpc>
                <a:spcPct val="200000"/>
              </a:lnSpc>
              <a:spcBef>
                <a:spcPct val="0"/>
              </a:spcBef>
              <a:buNone/>
              <a:defRPr/>
            </a:pPr>
            <a:r>
              <a:rPr lang="ar-SA" altLang="en-US" sz="1800" b="1" kern="1200" dirty="0">
                <a:latin typeface="Times New Roman" panose="02020603050405020304" pitchFamily="18" charset="0"/>
                <a:ea typeface="Times New Roman" panose="02020603050405020304" pitchFamily="18" charset="0"/>
                <a:cs typeface="B Mitra" panose="00000400000000000000" pitchFamily="2" charset="-78"/>
              </a:rPr>
              <a:t>ب</a:t>
            </a:r>
            <a:r>
              <a:rPr lang="fa-IR" altLang="en-US" sz="1800" b="1" kern="1200" dirty="0">
                <a:cs typeface="B Mitra" panose="00000400000000000000" pitchFamily="2" charset="-78"/>
              </a:rPr>
              <a:t>رای بررسی افت فشارخون وضعیتی، پس از آنكه سالمند به مدت 2 تا 5 دقيقه در وضعيت ايستاده قرار گرفت، فشارخون وي را دوباره از دست راست اندازه گيري </a:t>
            </a:r>
            <a:r>
              <a:rPr lang="fa-IR" altLang="en-US" sz="1800" b="1" kern="1200" dirty="0" smtClean="0">
                <a:cs typeface="B Mitra" panose="00000400000000000000" pitchFamily="2" charset="-78"/>
              </a:rPr>
              <a:t>كنيد. </a:t>
            </a:r>
            <a:r>
              <a:rPr lang="ar-SA" altLang="en-US" sz="1800" b="1" kern="1200" dirty="0" smtClean="0">
                <a:latin typeface="Times New Roman" panose="02020603050405020304" pitchFamily="18" charset="0"/>
                <a:ea typeface="Times New Roman" panose="02020603050405020304" pitchFamily="18" charset="0"/>
                <a:cs typeface="B Mitra" panose="00000400000000000000" pitchFamily="2" charset="-78"/>
              </a:rPr>
              <a:t>اگر </a:t>
            </a:r>
            <a:r>
              <a:rPr lang="ar-SA" altLang="en-US" sz="1800" b="1" kern="1200" dirty="0">
                <a:latin typeface="Times New Roman" panose="02020603050405020304" pitchFamily="18" charset="0"/>
                <a:ea typeface="Times New Roman" panose="02020603050405020304" pitchFamily="18" charset="0"/>
                <a:cs typeface="B Mitra" panose="00000400000000000000" pitchFamily="2" charset="-78"/>
              </a:rPr>
              <a:t>به هر دلیلی اندازه گیری فشارخون ایستاده مشکل است، افت فشار از حالت خوابیده به نشسته را اندازه گیری نمایید. </a:t>
            </a:r>
            <a:r>
              <a:rPr lang="ar-SA" altLang="en-US" sz="1800" b="1" kern="1200" dirty="0">
                <a:latin typeface="Times New Roman" panose="02020603050405020304" pitchFamily="18" charset="0"/>
                <a:ea typeface="Times New Roman" panose="02020603050405020304" pitchFamily="18" charset="0"/>
                <a:cs typeface="B Mitra" panose="00000400000000000000" pitchFamily="2" charset="-78"/>
              </a:rPr>
              <a:t>ابتدا سالمند 5 دقیقه به پشت بخوابد سپس فشارخون را از دست راست اندازه گیری نماید. سپس از سالمند بخواهید که بنشیند به نحوی که پاها از لبه تخت آویزان باشد. پس از 2 تا 5 دقیقه نشستن، فشار را از دست راست اندازه گیری نمایید.  </a:t>
            </a:r>
            <a:endParaRPr lang="fa-IR" altLang="en-US" sz="1800" b="1" kern="1200" dirty="0">
              <a:latin typeface="Times New Roman" panose="02020603050405020304" pitchFamily="18" charset="0"/>
              <a:ea typeface="Times New Roman" panose="02020603050405020304" pitchFamily="18" charset="0"/>
              <a:cs typeface="B Mitra" panose="00000400000000000000" pitchFamily="2" charset="-78"/>
            </a:endParaRPr>
          </a:p>
          <a:p>
            <a:pPr marL="0" indent="0" algn="just" rtl="1" eaLnBrk="1" hangingPunct="1">
              <a:lnSpc>
                <a:spcPct val="200000"/>
              </a:lnSpc>
              <a:spcBef>
                <a:spcPct val="0"/>
              </a:spcBef>
              <a:buNone/>
              <a:defRPr/>
            </a:pPr>
            <a:r>
              <a:rPr lang="fa-IR" altLang="en-US" sz="1800" b="1" dirty="0">
                <a:solidFill>
                  <a:srgbClr val="FF0000"/>
                </a:solidFill>
                <a:cs typeface="B Mitra" panose="00000400000000000000" pitchFamily="2" charset="-78"/>
              </a:rPr>
              <a:t>به کاهش 20 میلی متر جیوه یا بیش از آن در فشارخون سیستولیک و یا کاهش 10 میلی متر جیوه یا بیشتر در فشارخون دیاستولیک، با تغییر وضعیت از حالت خوابیده به نشسته یا حالت نشسته به ایستاده ، افت فشارخون وضعیتی می گویند.</a:t>
            </a:r>
            <a:endParaRPr lang="en-US" altLang="en-US" sz="1800" b="1" dirty="0">
              <a:solidFill>
                <a:srgbClr val="FF0000"/>
              </a:solidFill>
              <a:cs typeface="B Mitra" panose="00000400000000000000" pitchFamily="2" charset="-78"/>
            </a:endParaRPr>
          </a:p>
          <a:p>
            <a:pPr marL="0" indent="0">
              <a:lnSpc>
                <a:spcPct val="200000"/>
              </a:lnSpc>
              <a:buNone/>
              <a:defRPr/>
            </a:pPr>
            <a:endParaRPr lang="en-US" dirty="0">
              <a:solidFill>
                <a:schemeClr val="bg1"/>
              </a:solidFill>
            </a:endParaRPr>
          </a:p>
        </p:txBody>
      </p:sp>
      <p:sp>
        <p:nvSpPr>
          <p:cNvPr id="3" name="Rectangle 2"/>
          <p:cNvSpPr/>
          <p:nvPr/>
        </p:nvSpPr>
        <p:spPr>
          <a:xfrm>
            <a:off x="151001" y="4236440"/>
            <a:ext cx="9504727" cy="2308324"/>
          </a:xfrm>
          <a:prstGeom prst="rect">
            <a:avLst/>
          </a:prstGeom>
          <a:solidFill>
            <a:srgbClr val="FFC000"/>
          </a:solidFill>
        </p:spPr>
        <p:txBody>
          <a:bodyPr wrap="square">
            <a:spAutoFit/>
          </a:bodyPr>
          <a:lstStyle/>
          <a:p>
            <a:pPr algn="just" rtl="1" fontAlgn="base">
              <a:lnSpc>
                <a:spcPct val="200000"/>
              </a:lnSpc>
              <a:defRPr/>
            </a:pPr>
            <a:r>
              <a:rPr lang="ar-SA" b="1" dirty="0" smtClean="0">
                <a:solidFill>
                  <a:srgbClr val="FF0000"/>
                </a:solidFill>
                <a:latin typeface="Calibri"/>
                <a:ea typeface="Calibri"/>
                <a:cs typeface="B Zar"/>
              </a:rPr>
              <a:t>مداخلات آموزشي براي اصلاح شيوه زندگي سالمند مبتلا به افت فشارخون وضعيتي</a:t>
            </a:r>
            <a:endParaRPr lang="en-US" sz="1600" dirty="0" smtClean="0">
              <a:solidFill>
                <a:srgbClr val="FF0000"/>
              </a:solidFill>
              <a:latin typeface="Calibri"/>
              <a:ea typeface="Calibri"/>
              <a:cs typeface="Arial"/>
            </a:endParaRPr>
          </a:p>
          <a:p>
            <a:pPr marL="342900" indent="-342900" algn="r" rtl="1" fontAlgn="base">
              <a:lnSpc>
                <a:spcPct val="200000"/>
              </a:lnSpc>
              <a:buSzPts val="1100"/>
              <a:buFont typeface="Symbol"/>
              <a:buChar char=""/>
              <a:tabLst>
                <a:tab pos="40005" algn="l"/>
                <a:tab pos="154305" algn="r"/>
              </a:tabLst>
              <a:defRPr/>
            </a:pPr>
            <a:r>
              <a:rPr lang="fa-IR" b="1" dirty="0" smtClean="0">
                <a:solidFill>
                  <a:srgbClr val="000000"/>
                </a:solidFill>
                <a:latin typeface="Calibri"/>
                <a:ea typeface="Calibri"/>
                <a:cs typeface="B Mitra"/>
              </a:rPr>
              <a:t>بلند شدن آرام و چند مرحله اي از  صندلي و رختخواب</a:t>
            </a:r>
            <a:r>
              <a:rPr lang="ar-SA" b="1" dirty="0" smtClean="0">
                <a:solidFill>
                  <a:srgbClr val="000000"/>
                </a:solidFill>
                <a:latin typeface="Calibri"/>
                <a:ea typeface="Calibri"/>
                <a:cs typeface="B Mitra"/>
              </a:rPr>
              <a:t>؛</a:t>
            </a:r>
            <a:endParaRPr lang="en-US" sz="1600" b="1" dirty="0" smtClean="0">
              <a:solidFill>
                <a:srgbClr val="000000"/>
              </a:solidFill>
              <a:latin typeface="Calibri"/>
              <a:ea typeface="Calibri"/>
              <a:cs typeface="Arial"/>
            </a:endParaRPr>
          </a:p>
          <a:p>
            <a:pPr marL="342900" indent="-342900" algn="r" rtl="1" fontAlgn="base">
              <a:lnSpc>
                <a:spcPct val="200000"/>
              </a:lnSpc>
              <a:buSzPts val="1100"/>
              <a:buFont typeface="Symbol"/>
              <a:buChar char=""/>
              <a:tabLst>
                <a:tab pos="40005" algn="l"/>
                <a:tab pos="154305" algn="r"/>
              </a:tabLst>
              <a:defRPr/>
            </a:pPr>
            <a:r>
              <a:rPr lang="fa-IR" b="1" dirty="0" smtClean="0">
                <a:solidFill>
                  <a:srgbClr val="000000"/>
                </a:solidFill>
                <a:latin typeface="Calibri"/>
                <a:ea typeface="Calibri"/>
                <a:cs typeface="B Mitra"/>
              </a:rPr>
              <a:t>نوشيدن دو ليوان آب و يا مايعات جايگزين، صبح ناشتا قبل از بلند شدن از رختخواب</a:t>
            </a:r>
            <a:r>
              <a:rPr lang="ar-SA" b="1" dirty="0" smtClean="0">
                <a:solidFill>
                  <a:srgbClr val="000000"/>
                </a:solidFill>
                <a:latin typeface="Calibri"/>
                <a:ea typeface="Calibri"/>
                <a:cs typeface="B Mitra"/>
              </a:rPr>
              <a:t>؛</a:t>
            </a:r>
            <a:endParaRPr lang="en-US" sz="1600" b="1" dirty="0" smtClean="0">
              <a:solidFill>
                <a:srgbClr val="000000"/>
              </a:solidFill>
              <a:latin typeface="Calibri"/>
              <a:ea typeface="Calibri"/>
              <a:cs typeface="Arial"/>
            </a:endParaRPr>
          </a:p>
          <a:p>
            <a:pPr marL="342900" indent="-342900" algn="just" rtl="1" fontAlgn="base">
              <a:lnSpc>
                <a:spcPct val="200000"/>
              </a:lnSpc>
              <a:buSzPts val="1100"/>
              <a:buFont typeface="Symbol"/>
              <a:buChar char=""/>
              <a:tabLst>
                <a:tab pos="40005" algn="l"/>
                <a:tab pos="154305" algn="r"/>
              </a:tabLst>
              <a:defRPr/>
            </a:pPr>
            <a:r>
              <a:rPr lang="fa-IR" b="1" dirty="0" smtClean="0">
                <a:solidFill>
                  <a:srgbClr val="000000"/>
                </a:solidFill>
                <a:latin typeface="Calibri"/>
                <a:ea typeface="Calibri"/>
                <a:cs typeface="B Mitra"/>
              </a:rPr>
              <a:t>استفاده از جوراب هاي واريس ساق بلند قبل از بلند شدن از رختخواب و استفاده از آن در طی روز</a:t>
            </a:r>
            <a:r>
              <a:rPr lang="ar-SA" b="1" dirty="0" smtClean="0">
                <a:solidFill>
                  <a:srgbClr val="000000"/>
                </a:solidFill>
                <a:latin typeface="Calibri"/>
                <a:ea typeface="Calibri"/>
                <a:cs typeface="B Mitra"/>
              </a:rPr>
              <a:t>؛</a:t>
            </a:r>
            <a:endParaRPr lang="en-US" sz="1600" b="1" dirty="0">
              <a:solidFill>
                <a:srgbClr val="000000"/>
              </a:solidFill>
              <a:latin typeface="Calibri"/>
              <a:ea typeface="Calibri"/>
              <a:cs typeface="Arial"/>
            </a:endParaRPr>
          </a:p>
        </p:txBody>
      </p:sp>
    </p:spTree>
    <p:extLst>
      <p:ext uri="{BB962C8B-B14F-4D97-AF65-F5344CB8AC3E}">
        <p14:creationId xmlns:p14="http://schemas.microsoft.com/office/powerpoint/2010/main" val="4035950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ChangeArrowheads="1"/>
          </p:cNvSpPr>
          <p:nvPr/>
        </p:nvSpPr>
        <p:spPr bwMode="auto">
          <a:xfrm>
            <a:off x="125835" y="1"/>
            <a:ext cx="11534862" cy="4637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rtl="1" eaLnBrk="1" hangingPunct="1">
              <a:lnSpc>
                <a:spcPct val="115000"/>
              </a:lnSpc>
              <a:spcBef>
                <a:spcPct val="0"/>
              </a:spcBef>
              <a:buFontTx/>
              <a:buNone/>
            </a:pPr>
            <a:r>
              <a:rPr lang="fa-IR" altLang="en-US" sz="4000" b="1" dirty="0">
                <a:solidFill>
                  <a:srgbClr val="FF0000"/>
                </a:solidFill>
                <a:latin typeface="Calibri" panose="020F0502020204030204" pitchFamily="34" charset="0"/>
                <a:ea typeface="Calibri" panose="020F0502020204030204" pitchFamily="34" charset="0"/>
                <a:cs typeface="B Titr" panose="00000700000000000000" pitchFamily="2" charset="-78"/>
              </a:rPr>
              <a:t>2-د</a:t>
            </a:r>
            <a:r>
              <a:rPr lang="ar-SA" altLang="en-US" sz="4000" b="1" dirty="0">
                <a:solidFill>
                  <a:srgbClr val="FF0000"/>
                </a:solidFill>
                <a:latin typeface="Calibri" panose="020F0502020204030204" pitchFamily="34" charset="0"/>
                <a:ea typeface="Calibri" panose="020F0502020204030204" pitchFamily="34" charset="0"/>
                <a:cs typeface="B Titr" panose="00000700000000000000" pitchFamily="2" charset="-78"/>
              </a:rPr>
              <a:t>يابت</a:t>
            </a:r>
            <a:r>
              <a:rPr lang="en-US" altLang="en-US" sz="4000" b="1" dirty="0">
                <a:solidFill>
                  <a:srgbClr val="FF0000"/>
                </a:solidFill>
                <a:latin typeface="Calibri" panose="020F0502020204030204" pitchFamily="34" charset="0"/>
                <a:ea typeface="Calibri" panose="020F0502020204030204" pitchFamily="34" charset="0"/>
                <a:cs typeface="B Titr" panose="00000700000000000000" pitchFamily="2" charset="-78"/>
              </a:rPr>
              <a:t>:</a:t>
            </a:r>
            <a:endParaRPr lang="fa-IR" altLang="en-US" sz="4000" b="1" dirty="0">
              <a:solidFill>
                <a:srgbClr val="FF0000"/>
              </a:solidFill>
              <a:latin typeface="Calibri" panose="020F0502020204030204" pitchFamily="34" charset="0"/>
              <a:ea typeface="Calibri" panose="020F0502020204030204" pitchFamily="34" charset="0"/>
              <a:cs typeface="B Titr" panose="00000700000000000000" pitchFamily="2" charset="-78"/>
            </a:endParaRPr>
          </a:p>
          <a:p>
            <a:pPr algn="just" rtl="1">
              <a:lnSpc>
                <a:spcPct val="200000"/>
              </a:lnSpc>
              <a:spcBef>
                <a:spcPct val="0"/>
              </a:spcBef>
              <a:spcAft>
                <a:spcPts val="1000"/>
              </a:spcAft>
              <a:buNone/>
            </a:pPr>
            <a:r>
              <a:rPr lang="fa-IR" altLang="en-US" sz="1800" b="1" dirty="0">
                <a:latin typeface="Calibri" panose="020F0502020204030204" pitchFamily="34" charset="0"/>
                <a:ea typeface="Calibri" panose="020F0502020204030204" pitchFamily="34" charset="0"/>
                <a:cs typeface="B Mitra" panose="00000400000000000000" pitchFamily="2" charset="-78"/>
              </a:rPr>
              <a:t>افزایش قند خون در بدن، دیابت نامیده می شود که انواع مختلفی دارد، نوع1، نوع2، بارداری</a:t>
            </a:r>
            <a:endParaRPr lang="en-US" altLang="en-US" sz="1800" b="1" dirty="0">
              <a:latin typeface="Calibri" panose="020F0502020204030204" pitchFamily="34" charset="0"/>
              <a:cs typeface="Calibri" panose="020F0502020204030204" pitchFamily="34" charset="0"/>
            </a:endParaRPr>
          </a:p>
          <a:p>
            <a:pPr algn="just" rtl="1">
              <a:lnSpc>
                <a:spcPct val="200000"/>
              </a:lnSpc>
              <a:spcBef>
                <a:spcPct val="0"/>
              </a:spcBef>
              <a:spcAft>
                <a:spcPts val="1000"/>
              </a:spcAft>
              <a:buNone/>
            </a:pPr>
            <a:r>
              <a:rPr lang="fa-IR" altLang="en-US" sz="1800" b="1" dirty="0">
                <a:latin typeface="Calibri" panose="020F0502020204030204" pitchFamily="34" charset="0"/>
                <a:cs typeface="B Mitra" panose="00000400000000000000" pitchFamily="2" charset="-78"/>
              </a:rPr>
              <a:t>عامل بروز دیابت نوع 1 کاهش یا عدم ترشح هورمونی به نام انسولین است. به طور معمول، در دیابت نوع 2 مقدار ترشح انسولین طبیعی است و یا حتی افزایش یافته است، اما سلول های بدن حساسیت خود را به انسولین از دست داده اند که این وضعیت مقاومت به انسولین نامیده می شود.</a:t>
            </a:r>
          </a:p>
          <a:p>
            <a:pPr algn="ctr" rtl="1">
              <a:lnSpc>
                <a:spcPct val="200000"/>
              </a:lnSpc>
              <a:spcBef>
                <a:spcPct val="0"/>
              </a:spcBef>
              <a:spcAft>
                <a:spcPts val="1000"/>
              </a:spcAft>
              <a:buNone/>
            </a:pPr>
            <a:r>
              <a:rPr lang="en-US" altLang="en-US" sz="1800" b="1" dirty="0">
                <a:latin typeface="Calibri" panose="020F0502020204030204" pitchFamily="34" charset="0"/>
                <a:cs typeface="B Mitra" panose="00000400000000000000" pitchFamily="2" charset="-78"/>
              </a:rPr>
              <a:t> </a:t>
            </a:r>
            <a:r>
              <a:rPr lang="en-US" altLang="en-US" sz="1800" b="1" dirty="0" smtClean="0">
                <a:latin typeface="Calibri" panose="020F0502020204030204" pitchFamily="34" charset="0"/>
                <a:cs typeface="B Mitra" panose="00000400000000000000" pitchFamily="2" charset="-78"/>
              </a:rPr>
              <a:t>FBS</a:t>
            </a:r>
            <a:r>
              <a:rPr lang="fa-IR" altLang="en-US" sz="1800" b="1" dirty="0" smtClean="0">
                <a:latin typeface="Calibri" panose="020F0502020204030204" pitchFamily="34" charset="0"/>
                <a:cs typeface="B Mitra" panose="00000400000000000000" pitchFamily="2" charset="-78"/>
              </a:rPr>
              <a:t>طبیعی </a:t>
            </a:r>
            <a:r>
              <a:rPr lang="en-US" altLang="en-US" sz="1800" b="1" dirty="0">
                <a:latin typeface="Calibri" panose="020F0502020204030204" pitchFamily="34" charset="0"/>
                <a:cs typeface="B Mitra" panose="00000400000000000000" pitchFamily="2" charset="-78"/>
              </a:rPr>
              <a:t>:</a:t>
            </a:r>
            <a:r>
              <a:rPr lang="fa-IR" altLang="en-US" sz="1800" b="1" dirty="0">
                <a:latin typeface="Calibri" panose="020F0502020204030204" pitchFamily="34" charset="0"/>
                <a:cs typeface="B Mitra" panose="00000400000000000000" pitchFamily="2" charset="-78"/>
              </a:rPr>
              <a:t>    100-70</a:t>
            </a:r>
            <a:endParaRPr lang="en-US" altLang="en-US" sz="1800" b="1" dirty="0">
              <a:latin typeface="Calibri" panose="020F0502020204030204" pitchFamily="34" charset="0"/>
              <a:cs typeface="B Mitra" panose="00000400000000000000" pitchFamily="2" charset="-78"/>
            </a:endParaRPr>
          </a:p>
          <a:p>
            <a:pPr algn="just" rtl="1">
              <a:lnSpc>
                <a:spcPct val="200000"/>
              </a:lnSpc>
              <a:spcBef>
                <a:spcPct val="0"/>
              </a:spcBef>
              <a:spcAft>
                <a:spcPts val="1000"/>
              </a:spcAft>
              <a:buNone/>
            </a:pPr>
            <a:r>
              <a:rPr lang="fa-IR" altLang="en-US" sz="1800" b="1" dirty="0">
                <a:latin typeface="Calibri" panose="020F0502020204030204" pitchFamily="34" charset="0"/>
                <a:cs typeface="B Mitra" panose="00000400000000000000" pitchFamily="2" charset="-78"/>
              </a:rPr>
              <a:t>                                                   </a:t>
            </a:r>
            <a:r>
              <a:rPr lang="en-US" altLang="en-US" sz="1800" b="1" dirty="0">
                <a:latin typeface="Calibri" panose="020F0502020204030204" pitchFamily="34" charset="0"/>
                <a:cs typeface="B Mitra" panose="00000400000000000000" pitchFamily="2" charset="-78"/>
              </a:rPr>
              <a:t>        </a:t>
            </a:r>
            <a:r>
              <a:rPr lang="fa-IR" altLang="en-US" sz="1800" b="1" dirty="0">
                <a:latin typeface="Calibri" panose="020F0502020204030204" pitchFamily="34" charset="0"/>
                <a:cs typeface="B Mitra" panose="00000400000000000000" pitchFamily="2" charset="-78"/>
              </a:rPr>
              <a:t>پره</a:t>
            </a:r>
            <a:r>
              <a:rPr lang="en-US" altLang="en-US" sz="1800" b="1" dirty="0">
                <a:latin typeface="Calibri" panose="020F0502020204030204" pitchFamily="34" charset="0"/>
                <a:cs typeface="B Mitra" panose="00000400000000000000" pitchFamily="2" charset="-78"/>
              </a:rPr>
              <a:t> </a:t>
            </a:r>
            <a:r>
              <a:rPr lang="fa-IR" altLang="en-US" sz="1800" b="1" dirty="0">
                <a:latin typeface="Calibri" panose="020F0502020204030204" pitchFamily="34" charset="0"/>
                <a:cs typeface="B Mitra" panose="00000400000000000000" pitchFamily="2" charset="-78"/>
              </a:rPr>
              <a:t>دیابت</a:t>
            </a:r>
            <a:r>
              <a:rPr lang="en-US" altLang="en-US" sz="1800" b="1" dirty="0">
                <a:latin typeface="Calibri" panose="020F0502020204030204" pitchFamily="34" charset="0"/>
                <a:cs typeface="B Mitra" panose="00000400000000000000" pitchFamily="2" charset="-78"/>
              </a:rPr>
              <a:t>:</a:t>
            </a:r>
            <a:r>
              <a:rPr lang="fa-IR" altLang="en-US" sz="1800" b="1" dirty="0">
                <a:latin typeface="Calibri" panose="020F0502020204030204" pitchFamily="34" charset="0"/>
                <a:cs typeface="B Mitra" panose="00000400000000000000" pitchFamily="2" charset="-78"/>
              </a:rPr>
              <a:t>     126-100</a:t>
            </a:r>
          </a:p>
          <a:p>
            <a:pPr algn="just" rtl="1">
              <a:lnSpc>
                <a:spcPct val="200000"/>
              </a:lnSpc>
              <a:spcBef>
                <a:spcPct val="0"/>
              </a:spcBef>
              <a:spcAft>
                <a:spcPts val="1000"/>
              </a:spcAft>
              <a:buNone/>
            </a:pPr>
            <a:r>
              <a:rPr lang="fa-IR" altLang="en-US" sz="1800" b="1" dirty="0">
                <a:latin typeface="Calibri" panose="020F0502020204030204" pitchFamily="34" charset="0"/>
                <a:cs typeface="B Mitra" panose="00000400000000000000" pitchFamily="2" charset="-78"/>
              </a:rPr>
              <a:t>                                          </a:t>
            </a:r>
            <a:r>
              <a:rPr lang="en-US" altLang="en-US" sz="1800" b="1" dirty="0">
                <a:latin typeface="Calibri" panose="020F0502020204030204" pitchFamily="34" charset="0"/>
                <a:cs typeface="B Mitra" panose="00000400000000000000" pitchFamily="2" charset="-78"/>
              </a:rPr>
              <a:t>       </a:t>
            </a:r>
            <a:r>
              <a:rPr lang="fa-IR" altLang="en-US" sz="1800" b="1" dirty="0">
                <a:latin typeface="Calibri" panose="020F0502020204030204" pitchFamily="34" charset="0"/>
                <a:cs typeface="B Mitra" panose="00000400000000000000" pitchFamily="2" charset="-78"/>
              </a:rPr>
              <a:t>    دیابت</a:t>
            </a:r>
            <a:r>
              <a:rPr lang="en-US" altLang="en-US" sz="1800" b="1" dirty="0">
                <a:latin typeface="Calibri" panose="020F0502020204030204" pitchFamily="34" charset="0"/>
                <a:cs typeface="B Mitra" panose="00000400000000000000" pitchFamily="2" charset="-78"/>
              </a:rPr>
              <a:t>:</a:t>
            </a:r>
            <a:r>
              <a:rPr lang="fa-IR" altLang="en-US" sz="1800" b="1" dirty="0">
                <a:latin typeface="Calibri" panose="020F0502020204030204" pitchFamily="34" charset="0"/>
                <a:cs typeface="B Mitra" panose="00000400000000000000" pitchFamily="2" charset="-78"/>
              </a:rPr>
              <a:t>     دو نوبت </a:t>
            </a:r>
            <a:r>
              <a:rPr lang="en-US" altLang="en-US" sz="1800" b="1" dirty="0">
                <a:latin typeface="Calibri" panose="020F0502020204030204" pitchFamily="34" charset="0"/>
                <a:cs typeface="B Mitra" panose="00000400000000000000" pitchFamily="2" charset="-78"/>
              </a:rPr>
              <a:t>FBS </a:t>
            </a:r>
            <a:r>
              <a:rPr lang="fa-IR" altLang="en-US" sz="1800" b="1" dirty="0">
                <a:latin typeface="Calibri" panose="020F0502020204030204" pitchFamily="34" charset="0"/>
                <a:cs typeface="B Mitra" panose="00000400000000000000" pitchFamily="2" charset="-78"/>
              </a:rPr>
              <a:t>126 و بالاتر</a:t>
            </a:r>
          </a:p>
        </p:txBody>
      </p:sp>
      <p:sp>
        <p:nvSpPr>
          <p:cNvPr id="2" name="Rectangle 1"/>
          <p:cNvSpPr/>
          <p:nvPr/>
        </p:nvSpPr>
        <p:spPr>
          <a:xfrm>
            <a:off x="125835" y="4637168"/>
            <a:ext cx="11383860" cy="1754326"/>
          </a:xfrm>
          <a:prstGeom prst="rect">
            <a:avLst/>
          </a:prstGeom>
          <a:solidFill>
            <a:srgbClr val="FFC000"/>
          </a:solidFill>
        </p:spPr>
        <p:txBody>
          <a:bodyPr wrap="square">
            <a:spAutoFit/>
          </a:bodyPr>
          <a:lstStyle/>
          <a:p>
            <a:pPr algn="just" rtl="1">
              <a:lnSpc>
                <a:spcPct val="200000"/>
              </a:lnSpc>
              <a:spcAft>
                <a:spcPts val="1000"/>
              </a:spcAft>
              <a:defRPr/>
            </a:pPr>
            <a:r>
              <a:rPr lang="ar-SA" altLang="en-US" b="1" dirty="0">
                <a:solidFill>
                  <a:srgbClr val="000000"/>
                </a:solidFill>
                <a:latin typeface="Calibri" pitchFamily="34" charset="0"/>
                <a:cs typeface="B Mitra" pitchFamily="2" charset="-78"/>
              </a:rPr>
              <a:t>سالمندان مبتلا به دیابت نسبت به سالمندان غیر دیابتی در معرض خطر بیشتری از نظر مرگ زودرس، اختلال عملکرد و بیماری های همراه مانند فشارخون بالا، بیماری قلبی عروقی و سکته</a:t>
            </a:r>
            <a:r>
              <a:rPr lang="ar-SA" altLang="en-US" sz="600" b="1" dirty="0">
                <a:solidFill>
                  <a:srgbClr val="000000"/>
                </a:solidFill>
                <a:latin typeface="Calibri" pitchFamily="34" charset="0"/>
                <a:cs typeface="B Mitra" pitchFamily="2" charset="-78"/>
              </a:rPr>
              <a:t> </a:t>
            </a:r>
            <a:r>
              <a:rPr lang="ar-SA" altLang="en-US" b="1" dirty="0">
                <a:solidFill>
                  <a:srgbClr val="000000"/>
                </a:solidFill>
                <a:latin typeface="Calibri" pitchFamily="34" charset="0"/>
                <a:cs typeface="B Mitra" pitchFamily="2" charset="-78"/>
              </a:rPr>
              <a:t>ها، افسردگی، اختلال شناختی، بی</a:t>
            </a:r>
            <a:r>
              <a:rPr lang="ar-SA" altLang="en-US" sz="500" b="1" dirty="0">
                <a:solidFill>
                  <a:srgbClr val="000000"/>
                </a:solidFill>
                <a:latin typeface="Calibri" pitchFamily="34" charset="0"/>
                <a:cs typeface="B Mitra" pitchFamily="2" charset="-78"/>
              </a:rPr>
              <a:t> </a:t>
            </a:r>
            <a:r>
              <a:rPr lang="ar-SA" altLang="en-US" b="1" dirty="0">
                <a:solidFill>
                  <a:srgbClr val="000000"/>
                </a:solidFill>
                <a:latin typeface="Calibri" pitchFamily="34" charset="0"/>
                <a:cs typeface="B Mitra" pitchFamily="2" charset="-78"/>
              </a:rPr>
              <a:t>اختیاری ادرار، سقوط، درد</a:t>
            </a:r>
            <a:r>
              <a:rPr lang="ar-SA" altLang="en-US" sz="600" b="1" dirty="0">
                <a:solidFill>
                  <a:srgbClr val="000000"/>
                </a:solidFill>
                <a:latin typeface="Calibri" pitchFamily="34" charset="0"/>
                <a:cs typeface="B Mitra" pitchFamily="2" charset="-78"/>
              </a:rPr>
              <a:t> </a:t>
            </a:r>
            <a:r>
              <a:rPr lang="ar-SA" altLang="en-US" b="1" dirty="0">
                <a:solidFill>
                  <a:srgbClr val="000000"/>
                </a:solidFill>
                <a:latin typeface="Calibri" pitchFamily="34" charset="0"/>
                <a:cs typeface="B Mitra" pitchFamily="2" charset="-78"/>
              </a:rPr>
              <a:t>های دایمی و </a:t>
            </a:r>
            <a:r>
              <a:rPr lang="fa-IR" altLang="en-US" b="1" dirty="0">
                <a:solidFill>
                  <a:srgbClr val="000000"/>
                </a:solidFill>
                <a:latin typeface="Calibri" pitchFamily="34" charset="0"/>
                <a:cs typeface="B Mitra" pitchFamily="2" charset="-78"/>
              </a:rPr>
              <a:t>مصرف همزمان چندین دارو </a:t>
            </a:r>
            <a:r>
              <a:rPr lang="ar-SA" altLang="en-US" b="1" dirty="0">
                <a:solidFill>
                  <a:srgbClr val="000000"/>
                </a:solidFill>
                <a:latin typeface="Calibri" pitchFamily="34" charset="0"/>
                <a:cs typeface="B Mitra" pitchFamily="2" charset="-78"/>
              </a:rPr>
              <a:t>(پلی فارمسی) هستند. </a:t>
            </a:r>
            <a:endParaRPr lang="en-US" altLang="en-US" sz="1600" b="1" dirty="0">
              <a:solidFill>
                <a:srgbClr val="000000"/>
              </a:solidFill>
              <a:latin typeface="Calibri" pitchFamily="34" charset="0"/>
              <a:cs typeface="Calibri" pitchFamily="34" charset="0"/>
            </a:endParaRPr>
          </a:p>
        </p:txBody>
      </p:sp>
    </p:spTree>
    <p:extLst>
      <p:ext uri="{BB962C8B-B14F-4D97-AF65-F5344CB8AC3E}">
        <p14:creationId xmlns:p14="http://schemas.microsoft.com/office/powerpoint/2010/main" val="34003091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2063750" y="115888"/>
            <a:ext cx="8229600" cy="4525962"/>
          </a:xfrm>
        </p:spPr>
        <p:txBody>
          <a:bodyPr/>
          <a:lstStyle/>
          <a:p>
            <a:pPr marL="0" indent="0" algn="just" rtl="1" eaLnBrk="1" hangingPunct="1">
              <a:lnSpc>
                <a:spcPct val="200000"/>
              </a:lnSpc>
              <a:spcBef>
                <a:spcPct val="0"/>
              </a:spcBef>
              <a:buNone/>
              <a:defRPr/>
            </a:pPr>
            <a:r>
              <a:rPr lang="fa-IR" altLang="en-US" sz="1800" b="1" kern="1200" dirty="0">
                <a:solidFill>
                  <a:srgbClr val="000000"/>
                </a:solidFill>
                <a:latin typeface="Calibri" panose="020F0502020204030204" pitchFamily="34" charset="0"/>
                <a:cs typeface="B Mitra" panose="00000400000000000000" pitchFamily="2" charset="-78"/>
              </a:rPr>
              <a:t>ن</a:t>
            </a:r>
            <a:r>
              <a:rPr lang="ar-SA" altLang="en-US" sz="1800" b="1" kern="1200" dirty="0">
                <a:solidFill>
                  <a:srgbClr val="000000"/>
                </a:solidFill>
                <a:latin typeface="Calibri" panose="020F0502020204030204" pitchFamily="34" charset="0"/>
                <a:cs typeface="B Mitra" panose="00000400000000000000" pitchFamily="2" charset="-78"/>
              </a:rPr>
              <a:t>یمی از افراد سالمند دیابتی، از بیماری خود اطلاعی ندارند</a:t>
            </a:r>
            <a:r>
              <a:rPr lang="fa-IR" altLang="en-US" sz="1800" b="1" kern="1200" dirty="0">
                <a:solidFill>
                  <a:srgbClr val="000000"/>
                </a:solidFill>
                <a:latin typeface="Calibri" panose="020F0502020204030204" pitchFamily="34" charset="0"/>
                <a:cs typeface="B Mitra" panose="00000400000000000000" pitchFamily="2" charset="-78"/>
              </a:rPr>
              <a:t>.</a:t>
            </a:r>
          </a:p>
          <a:p>
            <a:pPr marL="0" indent="0" algn="just" rtl="1" eaLnBrk="1" hangingPunct="1">
              <a:lnSpc>
                <a:spcPct val="200000"/>
              </a:lnSpc>
              <a:spcBef>
                <a:spcPct val="0"/>
              </a:spcBef>
              <a:buNone/>
              <a:defRPr/>
            </a:pPr>
            <a:r>
              <a:rPr lang="ar-SA" altLang="en-US" sz="1800" b="1" kern="1200" dirty="0">
                <a:solidFill>
                  <a:srgbClr val="000000"/>
                </a:solidFill>
                <a:latin typeface="Calibri" panose="020F0502020204030204" pitchFamily="34" charset="0"/>
                <a:cs typeface="B Mitra" panose="00000400000000000000" pitchFamily="2" charset="-78"/>
              </a:rPr>
              <a:t>همچنین علایمی مانند پرادراری، پرخوری، پرنوشی و کاهش وزن که در سایر گروه های سنی احتمال دیابت را مطرح می کند</a:t>
            </a:r>
            <a:r>
              <a:rPr lang="fa-IR" altLang="en-US" sz="1800" b="1" kern="1200" dirty="0">
                <a:solidFill>
                  <a:srgbClr val="000000"/>
                </a:solidFill>
                <a:latin typeface="Calibri" panose="020F0502020204030204" pitchFamily="34" charset="0"/>
                <a:cs typeface="B Mitra" panose="00000400000000000000" pitchFamily="2" charset="-78"/>
              </a:rPr>
              <a:t>،</a:t>
            </a:r>
            <a:r>
              <a:rPr lang="ar-SA" altLang="en-US" sz="1800" b="1" kern="1200" dirty="0">
                <a:solidFill>
                  <a:srgbClr val="000000"/>
                </a:solidFill>
                <a:latin typeface="Calibri" panose="020F0502020204030204" pitchFamily="34" charset="0"/>
                <a:cs typeface="B Mitra" panose="00000400000000000000" pitchFamily="2" charset="-78"/>
              </a:rPr>
              <a:t> در سالمندان به ندرت بروز می</a:t>
            </a:r>
            <a:r>
              <a:rPr lang="ar-SA" altLang="en-US" sz="600" b="1" kern="1200" dirty="0">
                <a:solidFill>
                  <a:srgbClr val="000000"/>
                </a:solidFill>
                <a:latin typeface="Calibri" panose="020F0502020204030204" pitchFamily="34" charset="0"/>
                <a:cs typeface="B Mitra" panose="00000400000000000000" pitchFamily="2" charset="-78"/>
              </a:rPr>
              <a:t> </a:t>
            </a:r>
            <a:r>
              <a:rPr lang="ar-SA" altLang="en-US" sz="1800" b="1" kern="1200" dirty="0">
                <a:solidFill>
                  <a:srgbClr val="000000"/>
                </a:solidFill>
                <a:latin typeface="Calibri" panose="020F0502020204030204" pitchFamily="34" charset="0"/>
                <a:cs typeface="B Mitra" panose="00000400000000000000" pitchFamily="2" charset="-78"/>
              </a:rPr>
              <a:t>کند، زیرا آستانه کلیه برای دفع گلوکز در ادرار با افزایش سن، بـالا می رود و تا زمانی که سطح گلوکز سرم به مقادیر بالایی نرسد، گلوکز در ادرار سرریز نمی</a:t>
            </a:r>
            <a:r>
              <a:rPr lang="ar-SA" altLang="en-US" sz="600" b="1" kern="1200" dirty="0">
                <a:solidFill>
                  <a:srgbClr val="000000"/>
                </a:solidFill>
                <a:latin typeface="Calibri" panose="020F0502020204030204" pitchFamily="34" charset="0"/>
                <a:cs typeface="B Mitra" panose="00000400000000000000" pitchFamily="2" charset="-78"/>
              </a:rPr>
              <a:t> </a:t>
            </a:r>
            <a:r>
              <a:rPr lang="ar-SA" altLang="en-US" sz="1800" b="1" kern="1200" dirty="0">
                <a:solidFill>
                  <a:srgbClr val="000000"/>
                </a:solidFill>
                <a:latin typeface="Calibri" panose="020F0502020204030204" pitchFamily="34" charset="0"/>
                <a:cs typeface="B Mitra" panose="00000400000000000000" pitchFamily="2" charset="-78"/>
              </a:rPr>
              <a:t>گردد. </a:t>
            </a:r>
            <a:endParaRPr lang="fa-IR" altLang="en-US" sz="1800" b="1" kern="1200" dirty="0">
              <a:solidFill>
                <a:srgbClr val="000000"/>
              </a:solidFill>
              <a:latin typeface="Calibri" panose="020F0502020204030204" pitchFamily="34" charset="0"/>
              <a:cs typeface="B Mitra" panose="00000400000000000000" pitchFamily="2" charset="-78"/>
            </a:endParaRPr>
          </a:p>
          <a:p>
            <a:pPr marL="0" indent="0" algn="just" rtl="1" eaLnBrk="1" hangingPunct="1">
              <a:lnSpc>
                <a:spcPct val="200000"/>
              </a:lnSpc>
              <a:spcBef>
                <a:spcPct val="0"/>
              </a:spcBef>
              <a:buNone/>
              <a:defRPr/>
            </a:pPr>
            <a:r>
              <a:rPr lang="ar-SA" altLang="en-US" sz="1800" b="1" kern="1200" dirty="0">
                <a:solidFill>
                  <a:srgbClr val="000000"/>
                </a:solidFill>
                <a:latin typeface="Calibri" panose="020F0502020204030204" pitchFamily="34" charset="0"/>
                <a:cs typeface="B Mitra" panose="00000400000000000000" pitchFamily="2" charset="-78"/>
              </a:rPr>
              <a:t>به علاوه چون حس تشنگی در سالمندان اختلال پیدا کرده، پرنوشی نیز در سالمندان دیابتی بروز نمی</a:t>
            </a:r>
            <a:r>
              <a:rPr lang="ar-SA" altLang="en-US" sz="600" b="1" kern="1200" dirty="0">
                <a:solidFill>
                  <a:srgbClr val="000000"/>
                </a:solidFill>
                <a:latin typeface="Calibri" panose="020F0502020204030204" pitchFamily="34" charset="0"/>
                <a:cs typeface="B Mitra" panose="00000400000000000000" pitchFamily="2" charset="-78"/>
              </a:rPr>
              <a:t> </a:t>
            </a:r>
            <a:r>
              <a:rPr lang="ar-SA" altLang="en-US" sz="1800" b="1" kern="1200" dirty="0">
                <a:solidFill>
                  <a:srgbClr val="000000"/>
                </a:solidFill>
                <a:latin typeface="Calibri" panose="020F0502020204030204" pitchFamily="34" charset="0"/>
                <a:cs typeface="B Mitra" panose="00000400000000000000" pitchFamily="2" charset="-78"/>
              </a:rPr>
              <a:t>کند.گاهی سالمندان دیابتی وقتی با یک عارضه مانند سکته قلبی یا مغزی در بیمارستان بستری می</a:t>
            </a:r>
            <a:r>
              <a:rPr lang="ar-SA" altLang="en-US" sz="600" b="1" kern="1200" dirty="0">
                <a:solidFill>
                  <a:srgbClr val="000000"/>
                </a:solidFill>
                <a:latin typeface="Calibri" panose="020F0502020204030204" pitchFamily="34" charset="0"/>
                <a:cs typeface="B Mitra" panose="00000400000000000000" pitchFamily="2" charset="-78"/>
              </a:rPr>
              <a:t> </a:t>
            </a:r>
            <a:r>
              <a:rPr lang="ar-SA" altLang="en-US" sz="1800" b="1" kern="1200" dirty="0">
                <a:solidFill>
                  <a:srgbClr val="000000"/>
                </a:solidFill>
                <a:latin typeface="Calibri" panose="020F0502020204030204" pitchFamily="34" charset="0"/>
                <a:cs typeface="B Mitra" panose="00000400000000000000" pitchFamily="2" charset="-78"/>
              </a:rPr>
              <a:t>گردند، تشخیص دیابت برای آنها داده می</a:t>
            </a:r>
            <a:r>
              <a:rPr lang="ar-SA" altLang="en-US" sz="500" b="1" kern="1200" dirty="0">
                <a:solidFill>
                  <a:srgbClr val="000000"/>
                </a:solidFill>
                <a:latin typeface="Calibri" panose="020F0502020204030204" pitchFamily="34" charset="0"/>
                <a:cs typeface="B Mitra" panose="00000400000000000000" pitchFamily="2" charset="-78"/>
              </a:rPr>
              <a:t> </a:t>
            </a:r>
            <a:r>
              <a:rPr lang="ar-SA" altLang="en-US" sz="1800" b="1" kern="1200" dirty="0">
                <a:solidFill>
                  <a:srgbClr val="000000"/>
                </a:solidFill>
                <a:latin typeface="Calibri" panose="020F0502020204030204" pitchFamily="34" charset="0"/>
                <a:cs typeface="B Mitra" panose="00000400000000000000" pitchFamily="2" charset="-78"/>
              </a:rPr>
              <a:t>شود. </a:t>
            </a:r>
            <a:endParaRPr lang="en-US" altLang="en-US" sz="1600" b="1" kern="1200" dirty="0">
              <a:solidFill>
                <a:srgbClr val="000000"/>
              </a:solidFill>
              <a:latin typeface="Calibri" panose="020F0502020204030204" pitchFamily="34" charset="0"/>
              <a:cs typeface="Calibri" panose="020F0502020204030204" pitchFamily="34" charset="0"/>
            </a:endParaRPr>
          </a:p>
          <a:p>
            <a:pPr>
              <a:defRPr/>
            </a:pPr>
            <a:endParaRPr lang="en-US" dirty="0"/>
          </a:p>
        </p:txBody>
      </p:sp>
    </p:spTree>
    <p:extLst>
      <p:ext uri="{BB962C8B-B14F-4D97-AF65-F5344CB8AC3E}">
        <p14:creationId xmlns:p14="http://schemas.microsoft.com/office/powerpoint/2010/main" val="352005429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03389" y="260350"/>
            <a:ext cx="8351837" cy="5494338"/>
          </a:xfrm>
          <a:prstGeom prst="rect">
            <a:avLst/>
          </a:prstGeom>
        </p:spPr>
        <p:txBody>
          <a:bodyPr>
            <a:spAutoFit/>
          </a:bodyPr>
          <a:lstStyle/>
          <a:p>
            <a:pPr marL="89535" algn="just" rtl="1">
              <a:lnSpc>
                <a:spcPct val="150000"/>
              </a:lnSpc>
              <a:tabLst>
                <a:tab pos="269240" algn="l"/>
              </a:tabLst>
              <a:defRPr/>
            </a:pPr>
            <a:r>
              <a:rPr lang="fa-IR" dirty="0">
                <a:latin typeface="Times New Roman"/>
                <a:ea typeface="Times New Roman"/>
                <a:cs typeface="B Titr" pitchFamily="2" charset="-78"/>
              </a:rPr>
              <a:t> </a:t>
            </a:r>
            <a:r>
              <a:rPr lang="fa-IR" b="1" dirty="0">
                <a:solidFill>
                  <a:srgbClr val="FF0000"/>
                </a:solidFill>
                <a:latin typeface="Calibri"/>
                <a:ea typeface="Calibri"/>
                <a:cs typeface="B Titr" pitchFamily="2" charset="-78"/>
              </a:rPr>
              <a:t>برخورد با افت قند خون </a:t>
            </a:r>
            <a:endParaRPr lang="en-US" dirty="0">
              <a:solidFill>
                <a:srgbClr val="FF0000"/>
              </a:solidFill>
              <a:latin typeface="Times New Roman"/>
              <a:ea typeface="Times New Roman"/>
              <a:cs typeface="B Titr" pitchFamily="2" charset="-78"/>
            </a:endParaRPr>
          </a:p>
          <a:p>
            <a:pPr marL="342900" indent="-342900" algn="just" rtl="1">
              <a:lnSpc>
                <a:spcPct val="150000"/>
              </a:lnSpc>
              <a:buFont typeface="Symbol"/>
              <a:buChar char=""/>
              <a:defRPr/>
            </a:pPr>
            <a:r>
              <a:rPr lang="fa-IR" b="1" dirty="0">
                <a:latin typeface="Times New Roman"/>
                <a:ea typeface="Times New Roman"/>
                <a:cs typeface="B Mitra" pitchFamily="2" charset="-78"/>
              </a:rPr>
              <a:t>علایم افت قند خون شامل:</a:t>
            </a:r>
          </a:p>
          <a:p>
            <a:pPr marL="342900" indent="-342900" algn="just" rtl="1">
              <a:lnSpc>
                <a:spcPct val="150000"/>
              </a:lnSpc>
              <a:buFont typeface="Symbol"/>
              <a:buChar char=""/>
              <a:defRPr/>
            </a:pPr>
            <a:r>
              <a:rPr lang="fa-IR" b="1" dirty="0">
                <a:latin typeface="Times New Roman"/>
                <a:ea typeface="Times New Roman"/>
                <a:cs typeface="B Mitra" pitchFamily="2" charset="-78"/>
              </a:rPr>
              <a:t>احساس ضعف شدید و بیحالی</a:t>
            </a:r>
          </a:p>
          <a:p>
            <a:pPr marL="342900" indent="-342900" algn="just" rtl="1">
              <a:lnSpc>
                <a:spcPct val="150000"/>
              </a:lnSpc>
              <a:buFont typeface="Symbol"/>
              <a:buChar char=""/>
              <a:defRPr/>
            </a:pPr>
            <a:r>
              <a:rPr lang="fa-IR" b="1" dirty="0">
                <a:latin typeface="Times New Roman"/>
                <a:ea typeface="Times New Roman"/>
                <a:cs typeface="B Mitra" pitchFamily="2" charset="-78"/>
              </a:rPr>
              <a:t>لرزش</a:t>
            </a:r>
          </a:p>
          <a:p>
            <a:pPr marL="342900" indent="-342900" algn="just" rtl="1">
              <a:lnSpc>
                <a:spcPct val="150000"/>
              </a:lnSpc>
              <a:buFont typeface="Symbol"/>
              <a:buChar char=""/>
              <a:defRPr/>
            </a:pPr>
            <a:r>
              <a:rPr lang="fa-IR" b="1" dirty="0">
                <a:latin typeface="Times New Roman"/>
                <a:ea typeface="Times New Roman"/>
                <a:cs typeface="B Mitra" pitchFamily="2" charset="-78"/>
              </a:rPr>
              <a:t> تعریق </a:t>
            </a:r>
          </a:p>
          <a:p>
            <a:pPr marL="342900" indent="-342900" algn="just" rtl="1">
              <a:lnSpc>
                <a:spcPct val="150000"/>
              </a:lnSpc>
              <a:buFont typeface="Symbol"/>
              <a:buChar char=""/>
              <a:defRPr/>
            </a:pPr>
            <a:r>
              <a:rPr lang="fa-IR" b="1" dirty="0">
                <a:latin typeface="Times New Roman"/>
                <a:ea typeface="Times New Roman"/>
                <a:cs typeface="B Mitra" pitchFamily="2" charset="-78"/>
              </a:rPr>
              <a:t>را به سالمند آموزش دهید.</a:t>
            </a:r>
            <a:endParaRPr lang="en-US" b="1" dirty="0">
              <a:latin typeface="Times New Roman"/>
              <a:ea typeface="Times New Roman"/>
              <a:cs typeface="B Mitra" pitchFamily="2" charset="-78"/>
            </a:endParaRPr>
          </a:p>
          <a:p>
            <a:pPr marL="342900" indent="-342900" algn="just" rtl="1">
              <a:lnSpc>
                <a:spcPct val="150000"/>
              </a:lnSpc>
              <a:buFont typeface="Symbol"/>
              <a:buChar char=""/>
              <a:defRPr/>
            </a:pPr>
            <a:r>
              <a:rPr lang="fa-IR" b="1" dirty="0">
                <a:solidFill>
                  <a:srgbClr val="FF0000"/>
                </a:solidFill>
                <a:latin typeface="Times New Roman"/>
                <a:ea typeface="Times New Roman"/>
                <a:cs typeface="B Titr" panose="00000700000000000000" pitchFamily="2" charset="-78"/>
              </a:rPr>
              <a:t>درصورت بروز علایم افت قند خون بلافاصله </a:t>
            </a:r>
          </a:p>
          <a:p>
            <a:pPr marL="342900" indent="-342900" algn="just" rtl="1">
              <a:lnSpc>
                <a:spcPct val="150000"/>
              </a:lnSpc>
              <a:buFont typeface="Symbol"/>
              <a:buChar char=""/>
              <a:defRPr/>
            </a:pPr>
            <a:r>
              <a:rPr lang="fa-IR" b="1" dirty="0">
                <a:latin typeface="Times New Roman"/>
                <a:ea typeface="Times New Roman"/>
                <a:cs typeface="B Mitra" pitchFamily="2" charset="-78"/>
              </a:rPr>
              <a:t>سه حبه قند در یک لیوان آب یا </a:t>
            </a:r>
          </a:p>
          <a:p>
            <a:pPr marL="342900" indent="-342900" algn="just" rtl="1">
              <a:lnSpc>
                <a:spcPct val="150000"/>
              </a:lnSpc>
              <a:buFont typeface="Symbol"/>
              <a:buChar char=""/>
              <a:defRPr/>
            </a:pPr>
            <a:r>
              <a:rPr lang="fa-IR" b="1" dirty="0">
                <a:latin typeface="Times New Roman"/>
                <a:ea typeface="Times New Roman"/>
                <a:cs typeface="B Mitra" pitchFamily="2" charset="-78"/>
              </a:rPr>
              <a:t>دو قاشق مربا خوری شکر در یک لیوان آب یا</a:t>
            </a:r>
          </a:p>
          <a:p>
            <a:pPr marL="342900" indent="-342900" algn="just" rtl="1">
              <a:lnSpc>
                <a:spcPct val="150000"/>
              </a:lnSpc>
              <a:buFont typeface="Symbol"/>
              <a:buChar char=""/>
              <a:defRPr/>
            </a:pPr>
            <a:r>
              <a:rPr lang="fa-IR" sz="600" b="1" dirty="0">
                <a:latin typeface="Times New Roman"/>
                <a:ea typeface="Times New Roman"/>
                <a:cs typeface="B Mitra" pitchFamily="2" charset="-78"/>
              </a:rPr>
              <a:t>  </a:t>
            </a:r>
            <a:r>
              <a:rPr lang="fa-IR" b="1" dirty="0">
                <a:latin typeface="Times New Roman"/>
                <a:ea typeface="Times New Roman"/>
                <a:cs typeface="B Mitra" pitchFamily="2" charset="-78"/>
              </a:rPr>
              <a:t>سه چهارم لیوان آب میوه یا</a:t>
            </a:r>
          </a:p>
          <a:p>
            <a:pPr marL="342900" indent="-342900" algn="just" rtl="1">
              <a:lnSpc>
                <a:spcPct val="150000"/>
              </a:lnSpc>
              <a:buFont typeface="Symbol"/>
              <a:buChar char=""/>
              <a:defRPr/>
            </a:pPr>
            <a:r>
              <a:rPr lang="fa-IR" b="1" dirty="0">
                <a:latin typeface="Times New Roman"/>
                <a:ea typeface="Times New Roman"/>
                <a:cs typeface="B Mitra" pitchFamily="2" charset="-78"/>
              </a:rPr>
              <a:t> یک قاشق غذاخوری عسل بخورد </a:t>
            </a:r>
          </a:p>
          <a:p>
            <a:pPr marL="342900" indent="-342900" algn="just" rtl="1">
              <a:lnSpc>
                <a:spcPct val="150000"/>
              </a:lnSpc>
              <a:buFont typeface="Symbol"/>
              <a:buChar char=""/>
              <a:defRPr/>
            </a:pPr>
            <a:r>
              <a:rPr lang="fa-IR" b="1" dirty="0">
                <a:latin typeface="Times New Roman"/>
                <a:ea typeface="Times New Roman"/>
                <a:cs typeface="B Mitra" pitchFamily="2" charset="-78"/>
              </a:rPr>
              <a:t>و تا یک ساعت آینده یک وعده غذایی شامل کربوهیدرات و پروتئین مصرف نموده و در اولین فرصت به پزشک مراجعه نماید.</a:t>
            </a:r>
            <a:endParaRPr lang="en-US" b="1" dirty="0">
              <a:latin typeface="Times New Roman"/>
              <a:ea typeface="Times New Roman"/>
              <a:cs typeface="B Mitra" pitchFamily="2" charset="-78"/>
            </a:endParaRPr>
          </a:p>
        </p:txBody>
      </p:sp>
    </p:spTree>
    <p:extLst>
      <p:ext uri="{BB962C8B-B14F-4D97-AF65-F5344CB8AC3E}">
        <p14:creationId xmlns:p14="http://schemas.microsoft.com/office/powerpoint/2010/main" val="96120735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2063750" y="115888"/>
            <a:ext cx="8229600" cy="4705350"/>
          </a:xfrm>
        </p:spPr>
        <p:txBody>
          <a:bodyPr/>
          <a:lstStyle/>
          <a:p>
            <a:pPr marL="0" algn="ctr" rtl="1">
              <a:lnSpc>
                <a:spcPct val="115000"/>
              </a:lnSpc>
              <a:spcBef>
                <a:spcPts val="0"/>
              </a:spcBef>
              <a:spcAft>
                <a:spcPts val="1000"/>
              </a:spcAft>
              <a:defRPr/>
            </a:pPr>
            <a:r>
              <a:rPr lang="fa-IR" sz="2400" dirty="0">
                <a:solidFill>
                  <a:srgbClr val="FF0000"/>
                </a:solidFill>
                <a:latin typeface="Calibri"/>
                <a:ea typeface="Calibri"/>
                <a:cs typeface="B Farnaz" panose="00000400000000000000" pitchFamily="2" charset="-78"/>
              </a:rPr>
              <a:t>به طور کلی در ارزیابی خطر سکته های قلبی و مغزی، گروه هدف د با  سن 30 سال و بالاتر هستند که دارای یکی از عوامل </a:t>
            </a:r>
            <a:r>
              <a:rPr lang="fa-IR" sz="2400" dirty="0">
                <a:solidFill>
                  <a:schemeClr val="bg1"/>
                </a:solidFill>
                <a:latin typeface="Calibri"/>
                <a:ea typeface="Calibri"/>
                <a:cs typeface="B Farnaz" panose="00000400000000000000" pitchFamily="2" charset="-78"/>
              </a:rPr>
              <a:t>خطر ذبا</a:t>
            </a:r>
            <a:endParaRPr lang="en-US" sz="1200" dirty="0">
              <a:solidFill>
                <a:srgbClr val="7030A0"/>
              </a:solidFill>
              <a:latin typeface="Calibri"/>
              <a:ea typeface="Calibri"/>
              <a:cs typeface="B Farnaz" panose="00000400000000000000" pitchFamily="2" charset="-78"/>
            </a:endParaRPr>
          </a:p>
          <a:p>
            <a:pPr marL="0" algn="just" rtl="1">
              <a:lnSpc>
                <a:spcPct val="115000"/>
              </a:lnSpc>
              <a:spcBef>
                <a:spcPts val="0"/>
              </a:spcBef>
              <a:spcAft>
                <a:spcPts val="1000"/>
              </a:spcAft>
              <a:defRPr/>
            </a:pPr>
            <a:r>
              <a:rPr lang="fa-IR" sz="2400" b="1" dirty="0">
                <a:latin typeface="Calibri"/>
                <a:ea typeface="Calibri"/>
                <a:cs typeface="B Mitra"/>
              </a:rPr>
              <a:t>ابتلا به دیابت</a:t>
            </a:r>
            <a:r>
              <a:rPr lang="en-US" sz="2400" b="1" dirty="0">
                <a:latin typeface="Calibri"/>
                <a:ea typeface="Calibri"/>
                <a:cs typeface="B Mitra"/>
              </a:rPr>
              <a:t> </a:t>
            </a:r>
            <a:r>
              <a:rPr lang="fa-IR" sz="2400" b="1" dirty="0">
                <a:latin typeface="Calibri"/>
                <a:ea typeface="Calibri"/>
                <a:cs typeface="B Mitra"/>
              </a:rPr>
              <a:t>و فشارخون بالا</a:t>
            </a:r>
          </a:p>
          <a:p>
            <a:pPr marL="0" algn="just" rtl="1">
              <a:lnSpc>
                <a:spcPct val="115000"/>
              </a:lnSpc>
              <a:spcBef>
                <a:spcPts val="0"/>
              </a:spcBef>
              <a:spcAft>
                <a:spcPts val="1000"/>
              </a:spcAft>
              <a:defRPr/>
            </a:pPr>
            <a:r>
              <a:rPr lang="fa-IR" sz="2400" b="1" dirty="0">
                <a:latin typeface="Calibri"/>
                <a:ea typeface="Calibri"/>
                <a:cs typeface="B Mitra"/>
              </a:rPr>
              <a:t>دور کمر مساوی یا بیشتر از 90 سانتی متر(میانسالان)</a:t>
            </a:r>
          </a:p>
          <a:p>
            <a:pPr marL="0" algn="just" rtl="1">
              <a:lnSpc>
                <a:spcPct val="115000"/>
              </a:lnSpc>
              <a:spcBef>
                <a:spcPts val="0"/>
              </a:spcBef>
              <a:spcAft>
                <a:spcPts val="1000"/>
              </a:spcAft>
              <a:defRPr/>
            </a:pPr>
            <a:r>
              <a:rPr lang="fa-IR" sz="2400" b="1" dirty="0">
                <a:latin typeface="Calibri"/>
                <a:ea typeface="Calibri"/>
                <a:cs typeface="B Mitra"/>
              </a:rPr>
              <a:t> سن بیش از 40 سال</a:t>
            </a:r>
          </a:p>
          <a:p>
            <a:pPr marL="0" algn="just" rtl="1">
              <a:lnSpc>
                <a:spcPct val="115000"/>
              </a:lnSpc>
              <a:spcBef>
                <a:spcPts val="0"/>
              </a:spcBef>
              <a:spcAft>
                <a:spcPts val="1000"/>
              </a:spcAft>
              <a:defRPr/>
            </a:pPr>
            <a:r>
              <a:rPr lang="fa-IR" sz="2400" b="1" dirty="0">
                <a:latin typeface="Calibri"/>
                <a:ea typeface="Calibri"/>
                <a:cs typeface="B Mitra"/>
              </a:rPr>
              <a:t> مصرف دخانیات و یا الکل</a:t>
            </a:r>
          </a:p>
          <a:p>
            <a:pPr marL="0" algn="just" rtl="1">
              <a:lnSpc>
                <a:spcPct val="115000"/>
              </a:lnSpc>
              <a:spcBef>
                <a:spcPts val="0"/>
              </a:spcBef>
              <a:spcAft>
                <a:spcPts val="1000"/>
              </a:spcAft>
              <a:defRPr/>
            </a:pPr>
            <a:r>
              <a:rPr lang="fa-IR" sz="2400" b="1" dirty="0">
                <a:latin typeface="Calibri"/>
                <a:ea typeface="Calibri"/>
                <a:cs typeface="B Mitra"/>
              </a:rPr>
              <a:t> سابقه بیماری دیابت یا کلیوی در افراد درجه یک خانواده و یا سابقه حوادث قلبی عروقی زودرس در خانواده</a:t>
            </a:r>
          </a:p>
          <a:p>
            <a:pPr marL="0" algn="ctr" rtl="1">
              <a:lnSpc>
                <a:spcPct val="115000"/>
              </a:lnSpc>
              <a:spcBef>
                <a:spcPts val="0"/>
              </a:spcBef>
              <a:spcAft>
                <a:spcPts val="1000"/>
              </a:spcAft>
              <a:defRPr/>
            </a:pPr>
            <a:r>
              <a:rPr lang="fa-IR" sz="2800" b="1" dirty="0">
                <a:solidFill>
                  <a:srgbClr val="FF0000"/>
                </a:solidFill>
                <a:latin typeface="Calibri"/>
                <a:ea typeface="Calibri"/>
                <a:cs typeface="B Mitra"/>
              </a:rPr>
              <a:t>منظور از سابقه خانوادگی بیماری قلبی عروقی چیست؟</a:t>
            </a:r>
          </a:p>
          <a:p>
            <a:pPr marL="0" algn="just" rtl="1">
              <a:lnSpc>
                <a:spcPct val="115000"/>
              </a:lnSpc>
              <a:spcBef>
                <a:spcPts val="0"/>
              </a:spcBef>
              <a:spcAft>
                <a:spcPts val="1000"/>
              </a:spcAft>
              <a:defRPr/>
            </a:pPr>
            <a:endParaRPr lang="fa-IR" sz="2400" b="1" dirty="0">
              <a:latin typeface="Calibri"/>
              <a:ea typeface="Calibri"/>
              <a:cs typeface="B Mitra"/>
            </a:endParaRPr>
          </a:p>
          <a:p>
            <a:pPr marL="0" algn="just" rtl="1">
              <a:lnSpc>
                <a:spcPct val="115000"/>
              </a:lnSpc>
              <a:spcBef>
                <a:spcPts val="0"/>
              </a:spcBef>
              <a:spcAft>
                <a:spcPts val="1000"/>
              </a:spcAft>
              <a:defRPr/>
            </a:pPr>
            <a:endParaRPr lang="en-US" sz="1800" b="1" dirty="0">
              <a:latin typeface="Calibri"/>
              <a:ea typeface="Calibri"/>
            </a:endParaRPr>
          </a:p>
          <a:p>
            <a:pPr>
              <a:defRPr/>
            </a:pPr>
            <a:endParaRPr lang="en-US" sz="2400" dirty="0"/>
          </a:p>
        </p:txBody>
      </p:sp>
    </p:spTree>
    <p:extLst>
      <p:ext uri="{BB962C8B-B14F-4D97-AF65-F5344CB8AC3E}">
        <p14:creationId xmlns:p14="http://schemas.microsoft.com/office/powerpoint/2010/main" val="282828785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noChangeArrowheads="1"/>
          </p:cNvSpPr>
          <p:nvPr>
            <p:ph type="title"/>
          </p:nvPr>
        </p:nvSpPr>
        <p:spPr>
          <a:xfrm>
            <a:off x="2063750" y="0"/>
            <a:ext cx="8229600" cy="1143000"/>
          </a:xfrm>
        </p:spPr>
        <p:txBody>
          <a:bodyPr/>
          <a:lstStyle/>
          <a:p>
            <a:pPr rtl="1">
              <a:lnSpc>
                <a:spcPct val="115000"/>
              </a:lnSpc>
              <a:spcAft>
                <a:spcPts val="1000"/>
              </a:spcAft>
            </a:pPr>
            <a:r>
              <a:rPr lang="fa-IR" altLang="en-US" sz="2000">
                <a:solidFill>
                  <a:srgbClr val="FF0000"/>
                </a:solidFill>
                <a:latin typeface="Calibri" panose="020F0502020204030204" pitchFamily="34" charset="0"/>
                <a:ea typeface="Calibri" panose="020F0502020204030204" pitchFamily="34" charset="0"/>
                <a:cs typeface="B Titr" panose="00000700000000000000" pitchFamily="2" charset="-78"/>
              </a:rPr>
              <a:t>چه اقداماتی توسط بهورز/مراقب سلامت انجام می شود:</a:t>
            </a:r>
            <a:r>
              <a:rPr lang="en-US" altLang="en-US" sz="1600">
                <a:solidFill>
                  <a:schemeClr val="bg1"/>
                </a:solidFill>
                <a:latin typeface="Calibri" panose="020F0502020204030204" pitchFamily="34" charset="0"/>
                <a:ea typeface="Calibri" panose="020F0502020204030204" pitchFamily="34" charset="0"/>
                <a:cs typeface="B Titr" panose="00000700000000000000" pitchFamily="2" charset="-78"/>
              </a:rPr>
              <a:t/>
            </a:r>
            <a:br>
              <a:rPr lang="en-US" altLang="en-US" sz="1600">
                <a:solidFill>
                  <a:schemeClr val="bg1"/>
                </a:solidFill>
                <a:latin typeface="Calibri" panose="020F0502020204030204" pitchFamily="34" charset="0"/>
                <a:ea typeface="Calibri" panose="020F0502020204030204" pitchFamily="34" charset="0"/>
                <a:cs typeface="B Titr" panose="00000700000000000000" pitchFamily="2" charset="-78"/>
              </a:rPr>
            </a:br>
            <a:endParaRPr lang="en-US" altLang="en-US" sz="2000">
              <a:solidFill>
                <a:schemeClr val="bg1"/>
              </a:solidFill>
              <a:cs typeface="B Titr" panose="00000700000000000000" pitchFamily="2" charset="-78"/>
            </a:endParaRPr>
          </a:p>
        </p:txBody>
      </p:sp>
      <p:sp>
        <p:nvSpPr>
          <p:cNvPr id="8" name="Content Placeholder 2"/>
          <p:cNvSpPr>
            <a:spLocks noGrp="1"/>
          </p:cNvSpPr>
          <p:nvPr>
            <p:ph idx="1"/>
          </p:nvPr>
        </p:nvSpPr>
        <p:spPr>
          <a:xfrm>
            <a:off x="1774826" y="692151"/>
            <a:ext cx="8518525" cy="4525963"/>
          </a:xfrm>
        </p:spPr>
        <p:txBody>
          <a:bodyPr/>
          <a:lstStyle/>
          <a:p>
            <a:pPr algn="just" rtl="1">
              <a:lnSpc>
                <a:spcPct val="150000"/>
              </a:lnSpc>
              <a:defRPr/>
            </a:pPr>
            <a:r>
              <a:rPr lang="fa-IR" altLang="en-US" sz="2000" b="1" dirty="0">
                <a:latin typeface="Calibri" panose="020F0502020204030204" pitchFamily="34" charset="0"/>
                <a:ea typeface="Calibri" panose="020F0502020204030204" pitchFamily="34" charset="0"/>
                <a:cs typeface="B Mitra" panose="00000400000000000000" pitchFamily="2" charset="-78"/>
              </a:rPr>
              <a:t>ابتدا</a:t>
            </a:r>
            <a:r>
              <a:rPr lang="fa-IR" altLang="en-US" sz="2000" b="1" dirty="0">
                <a:solidFill>
                  <a:srgbClr val="000000"/>
                </a:solidFill>
                <a:latin typeface="Calibri" panose="020F0502020204030204" pitchFamily="34" charset="0"/>
                <a:ea typeface="Calibri" panose="020F0502020204030204" pitchFamily="34" charset="0"/>
                <a:cs typeface="B Mitra" panose="00000400000000000000" pitchFamily="2" charset="-78"/>
              </a:rPr>
              <a:t>سابقه ابتلا به بیماری های قلبی عروقی، سکته قلبی یا مغزی/ عمل جراحی باز قلب/گرفتگی شریان های اندام تحتانی/ بالون گذاری یا استنت قلبی بررسی می شود</a:t>
            </a:r>
            <a:endParaRPr lang="fa-IR" altLang="en-US" sz="2000" b="1" dirty="0">
              <a:latin typeface="Calibri" panose="020F0502020204030204" pitchFamily="34" charset="0"/>
              <a:ea typeface="Calibri" panose="020F0502020204030204" pitchFamily="34" charset="0"/>
              <a:cs typeface="B Mitra" panose="00000400000000000000" pitchFamily="2" charset="-78"/>
            </a:endParaRPr>
          </a:p>
          <a:p>
            <a:pPr algn="just" rtl="1">
              <a:lnSpc>
                <a:spcPct val="150000"/>
              </a:lnSpc>
              <a:defRPr/>
            </a:pPr>
            <a:r>
              <a:rPr lang="fa-IR" altLang="en-US" sz="2000" b="1" dirty="0">
                <a:latin typeface="Calibri" panose="020F0502020204030204" pitchFamily="34" charset="0"/>
                <a:ea typeface="Calibri" panose="020F0502020204030204" pitchFamily="34" charset="0"/>
                <a:cs typeface="B Mitra" panose="00000400000000000000" pitchFamily="2" charset="-78"/>
              </a:rPr>
              <a:t> فشارخون، دورکمر(میانسالان)،وزن و قد اندازه گیری می شود.</a:t>
            </a:r>
          </a:p>
          <a:p>
            <a:pPr algn="just" rtl="1">
              <a:lnSpc>
                <a:spcPct val="150000"/>
              </a:lnSpc>
              <a:defRPr/>
            </a:pPr>
            <a:r>
              <a:rPr lang="fa-IR" altLang="en-US" sz="2000" b="1" dirty="0">
                <a:solidFill>
                  <a:srgbClr val="000000"/>
                </a:solidFill>
                <a:latin typeface="Calibri" panose="020F0502020204030204" pitchFamily="34" charset="0"/>
                <a:ea typeface="Calibri" panose="020F0502020204030204" pitchFamily="34" charset="0"/>
                <a:cs typeface="B Mitra" panose="00000400000000000000" pitchFamily="2" charset="-78"/>
              </a:rPr>
              <a:t> بررسی ابتلا به دیابت و یا فشارخون بالا</a:t>
            </a:r>
          </a:p>
          <a:p>
            <a:pPr algn="just" rtl="1">
              <a:lnSpc>
                <a:spcPct val="150000"/>
              </a:lnSpc>
              <a:defRPr/>
            </a:pPr>
            <a:r>
              <a:rPr lang="fa-IR" altLang="en-US" sz="2000" b="1" dirty="0">
                <a:solidFill>
                  <a:srgbClr val="000000"/>
                </a:solidFill>
                <a:latin typeface="Calibri" panose="020F0502020204030204" pitchFamily="34" charset="0"/>
                <a:ea typeface="Calibri" panose="020F0502020204030204" pitchFamily="34" charset="0"/>
                <a:cs typeface="B Mitra" panose="00000400000000000000" pitchFamily="2" charset="-78"/>
              </a:rPr>
              <a:t>  بررسی سابقه مصرف دخانیات و یا الکل </a:t>
            </a:r>
          </a:p>
          <a:p>
            <a:pPr algn="just" rtl="1">
              <a:lnSpc>
                <a:spcPct val="150000"/>
              </a:lnSpc>
              <a:defRPr/>
            </a:pPr>
            <a:r>
              <a:rPr lang="fa-IR" altLang="en-US" sz="2000" b="1" dirty="0">
                <a:solidFill>
                  <a:srgbClr val="000000"/>
                </a:solidFill>
                <a:latin typeface="Calibri" panose="020F0502020204030204" pitchFamily="34" charset="0"/>
                <a:ea typeface="Calibri" panose="020F0502020204030204" pitchFamily="34" charset="0"/>
                <a:cs typeface="B Mitra" panose="00000400000000000000" pitchFamily="2" charset="-78"/>
              </a:rPr>
              <a:t> سابقه خانوادگی بیماری قلبی عروقی زودرس ، دیابت و یا نارسایی کلیه در افراد درجه یک خانواده بررسی می شود.</a:t>
            </a:r>
            <a:endParaRPr lang="fa-IR" altLang="en-US" sz="2000" b="1" dirty="0">
              <a:latin typeface="Calibri" panose="020F0502020204030204" pitchFamily="34" charset="0"/>
              <a:ea typeface="Calibri" panose="020F0502020204030204" pitchFamily="34" charset="0"/>
              <a:cs typeface="B Mitra" panose="00000400000000000000" pitchFamily="2" charset="-78"/>
            </a:endParaRPr>
          </a:p>
          <a:p>
            <a:pPr marL="0" indent="0" algn="just" rtl="1">
              <a:buNone/>
              <a:defRPr/>
            </a:pPr>
            <a:r>
              <a:rPr lang="fa-IR" altLang="en-US" sz="2000" b="1" dirty="0">
                <a:latin typeface="Calibri" panose="020F0502020204030204" pitchFamily="34" charset="0"/>
                <a:ea typeface="Calibri" panose="020F0502020204030204" pitchFamily="34" charset="0"/>
                <a:cs typeface="B Mitra" panose="00000400000000000000" pitchFamily="2" charset="-78"/>
              </a:rPr>
              <a:t> </a:t>
            </a:r>
            <a:endParaRPr lang="en-US" altLang="en-US" sz="2000" b="1" dirty="0">
              <a:ea typeface="Calibri" panose="020F0502020204030204" pitchFamily="34" charset="0"/>
              <a:cs typeface="B Mitra" panose="00000400000000000000" pitchFamily="2" charset="-78"/>
            </a:endParaRPr>
          </a:p>
        </p:txBody>
      </p:sp>
    </p:spTree>
    <p:extLst>
      <p:ext uri="{BB962C8B-B14F-4D97-AF65-F5344CB8AC3E}">
        <p14:creationId xmlns:p14="http://schemas.microsoft.com/office/powerpoint/2010/main" val="42927982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2"/>
          <p:cNvSpPr>
            <a:spLocks noGrp="1" noChangeArrowheads="1"/>
          </p:cNvSpPr>
          <p:nvPr>
            <p:ph idx="1"/>
          </p:nvPr>
        </p:nvSpPr>
        <p:spPr>
          <a:xfrm>
            <a:off x="1919288" y="549276"/>
            <a:ext cx="8640762" cy="4525963"/>
          </a:xfrm>
        </p:spPr>
        <p:txBody>
          <a:bodyPr/>
          <a:lstStyle/>
          <a:p>
            <a:pPr algn="just" rtl="1">
              <a:lnSpc>
                <a:spcPct val="200000"/>
              </a:lnSpc>
            </a:pPr>
            <a:r>
              <a:rPr lang="fa-IR" altLang="en-US" sz="2400" b="1">
                <a:solidFill>
                  <a:srgbClr val="000000"/>
                </a:solidFill>
                <a:latin typeface="Calibri" panose="020F0502020204030204" pitchFamily="34" charset="0"/>
                <a:ea typeface="Calibri" panose="020F0502020204030204" pitchFamily="34" charset="0"/>
                <a:cs typeface="B Mitra" panose="00000400000000000000" pitchFamily="2" charset="-78"/>
              </a:rPr>
              <a:t>و در آخر قند خون و کلسترول خون اندازه گیری می شود. در صورتی که آزمایشگاه مرکز خدمات جامع سلامت فعال و در دسترس باشد، فرد برای اندازه گیری قند و کلسترول با فرم ارجاع آزمایشات به آزمایشگاه ارجاع شده و در غیر اینصورت، با استفاده از دستگاه سنجش قند و لیپید، قند خون ناشتا و کلسترول تام خون اندازه گیری می شود</a:t>
            </a:r>
            <a:r>
              <a:rPr lang="en-US" altLang="en-US" sz="2400" b="1">
                <a:solidFill>
                  <a:srgbClr val="000000"/>
                </a:solidFill>
                <a:latin typeface="Calibri" panose="020F0502020204030204" pitchFamily="34" charset="0"/>
                <a:ea typeface="Calibri" panose="020F0502020204030204" pitchFamily="34" charset="0"/>
                <a:cs typeface="B Mitra" panose="00000400000000000000" pitchFamily="2" charset="-78"/>
              </a:rPr>
              <a:t>.</a:t>
            </a:r>
            <a:r>
              <a:rPr lang="fa-IR" altLang="en-US" sz="2400" b="1">
                <a:solidFill>
                  <a:srgbClr val="000000"/>
                </a:solidFill>
                <a:latin typeface="Calibri" panose="020F0502020204030204" pitchFamily="34" charset="0"/>
                <a:ea typeface="Calibri" panose="020F0502020204030204" pitchFamily="34" charset="0"/>
                <a:cs typeface="B Mitra" panose="00000400000000000000" pitchFamily="2" charset="-78"/>
              </a:rPr>
              <a:t> </a:t>
            </a:r>
            <a:endParaRPr lang="en-US" altLang="en-US" smtClean="0"/>
          </a:p>
        </p:txBody>
      </p:sp>
    </p:spTree>
    <p:extLst>
      <p:ext uri="{BB962C8B-B14F-4D97-AF65-F5344CB8AC3E}">
        <p14:creationId xmlns:p14="http://schemas.microsoft.com/office/powerpoint/2010/main" val="298754861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1752600" y="476251"/>
            <a:ext cx="8686800" cy="5184775"/>
          </a:xfrm>
        </p:spPr>
        <p:txBody>
          <a:bodyPr/>
          <a:lstStyle/>
          <a:p>
            <a:pPr marL="0" algn="just" rtl="1">
              <a:lnSpc>
                <a:spcPct val="115000"/>
              </a:lnSpc>
              <a:spcBef>
                <a:spcPts val="0"/>
              </a:spcBef>
              <a:spcAft>
                <a:spcPts val="1000"/>
              </a:spcAft>
              <a:defRPr/>
            </a:pPr>
            <a:r>
              <a:rPr lang="fa-IR" sz="2000" b="1" dirty="0">
                <a:latin typeface="Calibri"/>
                <a:ea typeface="Calibri"/>
                <a:cs typeface="B Mitra"/>
              </a:rPr>
              <a:t>بعد از ارزیابی، افراد در 4 گروه خطر کمتر از 10%(خطرکم </a:t>
            </a:r>
            <a:r>
              <a:rPr lang="fa-IR" sz="2000" b="1" dirty="0">
                <a:latin typeface="Calibri"/>
                <a:ea typeface="Calibri"/>
                <a:cs typeface="Times New Roman"/>
              </a:rPr>
              <a:t>–</a:t>
            </a:r>
            <a:r>
              <a:rPr lang="fa-IR" sz="2000" b="1" dirty="0">
                <a:latin typeface="Calibri"/>
                <a:ea typeface="Calibri"/>
                <a:cs typeface="B Mitra"/>
              </a:rPr>
              <a:t>خانه های </a:t>
            </a:r>
            <a:r>
              <a:rPr lang="fa-IR" sz="2000" b="1" dirty="0">
                <a:solidFill>
                  <a:srgbClr val="00B050"/>
                </a:solidFill>
                <a:latin typeface="Calibri"/>
                <a:ea typeface="Calibri"/>
                <a:cs typeface="B Mitra"/>
              </a:rPr>
              <a:t>سبزرنگ</a:t>
            </a:r>
            <a:r>
              <a:rPr lang="fa-IR" sz="2000" b="1" dirty="0">
                <a:latin typeface="Calibri"/>
                <a:ea typeface="Calibri"/>
                <a:cs typeface="B Mitra"/>
              </a:rPr>
              <a:t>)، 10تا 20%(خطرمتوسط-خانه های </a:t>
            </a:r>
            <a:r>
              <a:rPr lang="fa-IR" sz="2000" b="1" dirty="0">
                <a:solidFill>
                  <a:srgbClr val="FFFF00"/>
                </a:solidFill>
                <a:latin typeface="Calibri"/>
                <a:ea typeface="Calibri"/>
                <a:cs typeface="B Mitra"/>
              </a:rPr>
              <a:t>زرد رنگ</a:t>
            </a:r>
            <a:r>
              <a:rPr lang="fa-IR" sz="2000" b="1" dirty="0">
                <a:latin typeface="Calibri"/>
                <a:ea typeface="Calibri"/>
                <a:cs typeface="B Mitra"/>
              </a:rPr>
              <a:t>)، 20تا30% (خطر زیاد-</a:t>
            </a:r>
            <a:r>
              <a:rPr lang="fa-IR" sz="2000" b="1" dirty="0">
                <a:solidFill>
                  <a:srgbClr val="FFC000"/>
                </a:solidFill>
                <a:latin typeface="Calibri"/>
                <a:ea typeface="Calibri"/>
                <a:cs typeface="B Mitra"/>
              </a:rPr>
              <a:t>نارنجی رنگ</a:t>
            </a:r>
            <a:r>
              <a:rPr lang="fa-IR" sz="2000" b="1" dirty="0">
                <a:latin typeface="Calibri"/>
                <a:ea typeface="Calibri"/>
                <a:cs typeface="B Mitra"/>
              </a:rPr>
              <a:t>) و 30% و بیشتر (خطر خیلی زیاد </a:t>
            </a:r>
            <a:r>
              <a:rPr lang="fa-IR" sz="2000" b="1" dirty="0">
                <a:latin typeface="Calibri"/>
                <a:ea typeface="Calibri"/>
                <a:cs typeface="Times New Roman"/>
              </a:rPr>
              <a:t>–</a:t>
            </a:r>
            <a:r>
              <a:rPr lang="fa-IR" sz="2000" b="1" dirty="0">
                <a:solidFill>
                  <a:srgbClr val="FF0000"/>
                </a:solidFill>
                <a:latin typeface="Calibri"/>
                <a:ea typeface="Calibri"/>
                <a:cs typeface="B Mitra"/>
              </a:rPr>
              <a:t>قرمز رنگ</a:t>
            </a:r>
            <a:r>
              <a:rPr lang="fa-IR" sz="2000" b="1" dirty="0">
                <a:latin typeface="Calibri"/>
                <a:ea typeface="Calibri"/>
                <a:cs typeface="B Mitra"/>
              </a:rPr>
              <a:t>) قرار می گیرند. </a:t>
            </a:r>
          </a:p>
          <a:p>
            <a:pPr marL="0" indent="0" algn="just" rtl="1">
              <a:lnSpc>
                <a:spcPct val="115000"/>
              </a:lnSpc>
              <a:spcBef>
                <a:spcPts val="0"/>
              </a:spcBef>
              <a:spcAft>
                <a:spcPts val="1000"/>
              </a:spcAft>
              <a:buNone/>
              <a:defRPr/>
            </a:pPr>
            <a:endParaRPr lang="fa-IR" sz="2000" b="1" dirty="0">
              <a:latin typeface="Calibri"/>
              <a:ea typeface="Calibri"/>
              <a:cs typeface="B Mitra"/>
            </a:endParaRPr>
          </a:p>
          <a:p>
            <a:pPr marL="0" algn="just" rtl="1">
              <a:lnSpc>
                <a:spcPct val="115000"/>
              </a:lnSpc>
              <a:spcBef>
                <a:spcPts val="0"/>
              </a:spcBef>
              <a:spcAft>
                <a:spcPts val="1000"/>
              </a:spcAft>
              <a:defRPr/>
            </a:pPr>
            <a:r>
              <a:rPr lang="fa-IR" sz="2000" b="1" dirty="0">
                <a:latin typeface="Calibri"/>
                <a:ea typeface="Calibri"/>
                <a:cs typeface="B Mitra"/>
              </a:rPr>
              <a:t>اگر فردی در گروه با احتمال خطر کمتر از 10% باشد به معنی این است که طی 10 سال آینده کمتر از 10 % احتمال دارد دچار سکته قلبی یا مغزی شود.</a:t>
            </a:r>
          </a:p>
          <a:p>
            <a:pPr marL="0" algn="just" rtl="1">
              <a:lnSpc>
                <a:spcPct val="115000"/>
              </a:lnSpc>
              <a:spcBef>
                <a:spcPts val="0"/>
              </a:spcBef>
              <a:spcAft>
                <a:spcPts val="1000"/>
              </a:spcAft>
              <a:defRPr/>
            </a:pPr>
            <a:endParaRPr lang="fa-IR" sz="2000" b="1" dirty="0">
              <a:latin typeface="Calibri"/>
              <a:ea typeface="Calibri"/>
              <a:cs typeface="B Mitra"/>
            </a:endParaRPr>
          </a:p>
          <a:p>
            <a:pPr marL="0" algn="just" rtl="1">
              <a:lnSpc>
                <a:spcPct val="115000"/>
              </a:lnSpc>
              <a:spcBef>
                <a:spcPts val="0"/>
              </a:spcBef>
              <a:spcAft>
                <a:spcPts val="1000"/>
              </a:spcAft>
              <a:defRPr/>
            </a:pPr>
            <a:r>
              <a:rPr lang="fa-IR" sz="2000" b="1" dirty="0">
                <a:latin typeface="Calibri"/>
                <a:ea typeface="Calibri"/>
                <a:cs typeface="B Mitra"/>
              </a:rPr>
              <a:t> افراد با خطر 20% و بالاتر جهت ارزیابی های تکمیلی و اقدامات درمانی به پزشک ارجاع می شوند. به افرادی که مورد ارزیابی خطر قرار گرفته اند، آموزش رژیم غذایی سالم، فعالیت بدنی کافی، عدم مصرف دخانیات و الکل</a:t>
            </a:r>
            <a:r>
              <a:rPr lang="en-US" sz="2000" b="1" dirty="0">
                <a:latin typeface="Calibri"/>
                <a:ea typeface="Calibri"/>
                <a:cs typeface="B Mitra"/>
              </a:rPr>
              <a:t> </a:t>
            </a:r>
            <a:r>
              <a:rPr lang="fa-IR" sz="2000" b="1" dirty="0">
                <a:latin typeface="Calibri"/>
                <a:ea typeface="Calibri"/>
                <a:cs typeface="B Mitra"/>
              </a:rPr>
              <a:t>باید ارائه شود.</a:t>
            </a:r>
            <a:endParaRPr lang="en-US" sz="2000" dirty="0"/>
          </a:p>
        </p:txBody>
      </p:sp>
    </p:spTree>
    <p:extLst>
      <p:ext uri="{BB962C8B-B14F-4D97-AF65-F5344CB8AC3E}">
        <p14:creationId xmlns:p14="http://schemas.microsoft.com/office/powerpoint/2010/main" val="174657066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noChangeArrowheads="1"/>
          </p:cNvSpPr>
          <p:nvPr>
            <p:ph type="title"/>
          </p:nvPr>
        </p:nvSpPr>
        <p:spPr>
          <a:xfrm>
            <a:off x="2043113" y="9525"/>
            <a:ext cx="8229600" cy="1143000"/>
          </a:xfrm>
        </p:spPr>
        <p:txBody>
          <a:bodyPr/>
          <a:lstStyle/>
          <a:p>
            <a:pPr rtl="1">
              <a:lnSpc>
                <a:spcPct val="115000"/>
              </a:lnSpc>
              <a:spcAft>
                <a:spcPts val="1000"/>
              </a:spcAft>
            </a:pPr>
            <a:r>
              <a:rPr lang="fa-IR" altLang="en-US" sz="3600">
                <a:solidFill>
                  <a:srgbClr val="00B050"/>
                </a:solidFill>
                <a:latin typeface="Calibri" panose="020F0502020204030204" pitchFamily="34" charset="0"/>
                <a:ea typeface="Calibri" panose="020F0502020204030204" pitchFamily="34" charset="0"/>
                <a:cs typeface="B Titr" panose="00000700000000000000" pitchFamily="2" charset="-78"/>
              </a:rPr>
              <a:t>پیگیری و مراقبت:</a:t>
            </a:r>
            <a:r>
              <a:rPr lang="en-US" altLang="en-US" sz="2800">
                <a:solidFill>
                  <a:srgbClr val="00B050"/>
                </a:solidFill>
                <a:latin typeface="Calibri" panose="020F0502020204030204" pitchFamily="34" charset="0"/>
                <a:ea typeface="Calibri" panose="020F0502020204030204" pitchFamily="34" charset="0"/>
                <a:cs typeface="B Titr" panose="00000700000000000000" pitchFamily="2" charset="-78"/>
              </a:rPr>
              <a:t/>
            </a:r>
            <a:br>
              <a:rPr lang="en-US" altLang="en-US" sz="2800">
                <a:solidFill>
                  <a:srgbClr val="00B050"/>
                </a:solidFill>
                <a:latin typeface="Calibri" panose="020F0502020204030204" pitchFamily="34" charset="0"/>
                <a:ea typeface="Calibri" panose="020F0502020204030204" pitchFamily="34" charset="0"/>
                <a:cs typeface="B Titr" panose="00000700000000000000" pitchFamily="2" charset="-78"/>
              </a:rPr>
            </a:br>
            <a:endParaRPr lang="en-US" altLang="en-US" sz="3600">
              <a:solidFill>
                <a:srgbClr val="00B050"/>
              </a:solidFill>
              <a:cs typeface="B Titr" panose="00000700000000000000" pitchFamily="2" charset="-78"/>
            </a:endParaRPr>
          </a:p>
        </p:txBody>
      </p:sp>
      <p:sp>
        <p:nvSpPr>
          <p:cNvPr id="6" name="Content Placeholder 2"/>
          <p:cNvSpPr>
            <a:spLocks noGrp="1"/>
          </p:cNvSpPr>
          <p:nvPr>
            <p:ph idx="1"/>
          </p:nvPr>
        </p:nvSpPr>
        <p:spPr>
          <a:xfrm>
            <a:off x="1703388" y="981076"/>
            <a:ext cx="8589962" cy="4525963"/>
          </a:xfrm>
        </p:spPr>
        <p:txBody>
          <a:bodyPr/>
          <a:lstStyle/>
          <a:p>
            <a:pPr marL="0" algn="just" rtl="1">
              <a:lnSpc>
                <a:spcPct val="150000"/>
              </a:lnSpc>
              <a:spcBef>
                <a:spcPts val="0"/>
              </a:spcBef>
              <a:spcAft>
                <a:spcPts val="1000"/>
              </a:spcAft>
              <a:defRPr/>
            </a:pPr>
            <a:r>
              <a:rPr lang="fa-IR" sz="2000" b="1" dirty="0">
                <a:latin typeface="Calibri"/>
                <a:ea typeface="Calibri"/>
                <a:cs typeface="B Mitra"/>
              </a:rPr>
              <a:t>پیگیری و مراقبت خطرسنجی برای افرادی که کمتر از 10% در معرض خطر 10 ساله بروز سکته های قلبی و مغزی هستند، علاوه بر آموزش حفظ و ارتقای شیوه زندگی، </a:t>
            </a:r>
            <a:r>
              <a:rPr lang="fa-IR" sz="2000" b="1" dirty="0">
                <a:solidFill>
                  <a:srgbClr val="00B050"/>
                </a:solidFill>
                <a:latin typeface="Calibri"/>
                <a:ea typeface="Calibri"/>
                <a:cs typeface="B Mitra"/>
              </a:rPr>
              <a:t>سالانه</a:t>
            </a:r>
            <a:r>
              <a:rPr lang="fa-IR" sz="2000" b="1" dirty="0">
                <a:latin typeface="Calibri"/>
                <a:ea typeface="Calibri"/>
                <a:cs typeface="B Mitra"/>
              </a:rPr>
              <a:t> خواهد بود. برای افرادی که دارای خطر بین 10تا کمتر از 20% هستند، </a:t>
            </a:r>
            <a:r>
              <a:rPr lang="fa-IR" sz="2000" b="1" dirty="0">
                <a:solidFill>
                  <a:srgbClr val="FFFF00"/>
                </a:solidFill>
                <a:latin typeface="Calibri"/>
                <a:ea typeface="Calibri"/>
                <a:cs typeface="B Mitra"/>
              </a:rPr>
              <a:t>هر 9 ماه</a:t>
            </a:r>
            <a:r>
              <a:rPr lang="fa-IR" sz="2000" b="1" dirty="0">
                <a:latin typeface="Calibri"/>
                <a:ea typeface="Calibri"/>
                <a:cs typeface="B Mitra"/>
              </a:rPr>
              <a:t>، برای افراد دارای خطر 20 تا کمتر از 30 % </a:t>
            </a:r>
            <a:r>
              <a:rPr lang="fa-IR" sz="2000" b="1" dirty="0">
                <a:solidFill>
                  <a:srgbClr val="FFC000"/>
                </a:solidFill>
                <a:latin typeface="Calibri"/>
                <a:ea typeface="Calibri"/>
                <a:cs typeface="B Mitra"/>
              </a:rPr>
              <a:t>هر 6 ماه </a:t>
            </a:r>
            <a:r>
              <a:rPr lang="fa-IR" sz="2000" b="1" dirty="0">
                <a:latin typeface="Calibri"/>
                <a:ea typeface="Calibri"/>
                <a:cs typeface="B Mitra"/>
              </a:rPr>
              <a:t>و برای افرادی که دارای خطر 30 % یا بیشتر هستند هر </a:t>
            </a:r>
            <a:r>
              <a:rPr lang="fa-IR" sz="2000" b="1" dirty="0">
                <a:solidFill>
                  <a:srgbClr val="FF0000"/>
                </a:solidFill>
                <a:latin typeface="Calibri"/>
                <a:ea typeface="Calibri"/>
                <a:cs typeface="B Mitra"/>
              </a:rPr>
              <a:t>3 ماه </a:t>
            </a:r>
            <a:r>
              <a:rPr lang="fa-IR" sz="2000" b="1" dirty="0">
                <a:latin typeface="Calibri"/>
                <a:ea typeface="Calibri"/>
                <a:cs typeface="B Mitra"/>
              </a:rPr>
              <a:t>انجام گرفته و ارزیابی خطر برای آن ها تکرار می گردد. پیگیری و ارزیابی میزان خطر بعدی بر حسب میزان خطر جدید محاسبه شده برای هر فرد، انجام خواهد شد.</a:t>
            </a:r>
            <a:endParaRPr lang="en-US" sz="1600" b="1" dirty="0">
              <a:latin typeface="Calibri"/>
              <a:ea typeface="Calibri"/>
            </a:endParaRPr>
          </a:p>
          <a:p>
            <a:pPr>
              <a:lnSpc>
                <a:spcPct val="150000"/>
              </a:lnSpc>
              <a:defRPr/>
            </a:pPr>
            <a:endParaRPr lang="en-US" sz="2800" dirty="0"/>
          </a:p>
        </p:txBody>
      </p:sp>
    </p:spTree>
    <p:extLst>
      <p:ext uri="{BB962C8B-B14F-4D97-AF65-F5344CB8AC3E}">
        <p14:creationId xmlns:p14="http://schemas.microsoft.com/office/powerpoint/2010/main" val="183066231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2063750" y="549276"/>
            <a:ext cx="8229600" cy="4525963"/>
          </a:xfrm>
        </p:spPr>
        <p:txBody>
          <a:bodyPr/>
          <a:lstStyle/>
          <a:p>
            <a:pPr marL="0" algn="just" rtl="1">
              <a:lnSpc>
                <a:spcPct val="150000"/>
              </a:lnSpc>
              <a:spcBef>
                <a:spcPts val="0"/>
              </a:spcBef>
              <a:spcAft>
                <a:spcPts val="1000"/>
              </a:spcAft>
              <a:defRPr/>
            </a:pPr>
            <a:r>
              <a:rPr lang="fa-IR" sz="2400" b="1" dirty="0">
                <a:latin typeface="Calibri"/>
                <a:ea typeface="Calibri"/>
                <a:cs typeface="B Mitra"/>
              </a:rPr>
              <a:t>اگر نتایج اندازه گیری فشارخون و یا آزمایش قند یا کلسترول خون فردی با دستگاه بالاتر از حد طبیعی بود به معنی ابتلا قطعی فرد و یا تایید بیماری نیست.</a:t>
            </a:r>
          </a:p>
          <a:p>
            <a:pPr marL="0" algn="just" rtl="1">
              <a:lnSpc>
                <a:spcPct val="150000"/>
              </a:lnSpc>
              <a:spcBef>
                <a:spcPts val="0"/>
              </a:spcBef>
              <a:spcAft>
                <a:spcPts val="1000"/>
              </a:spcAft>
              <a:defRPr/>
            </a:pPr>
            <a:endParaRPr lang="en-US" sz="1800" b="1" dirty="0">
              <a:latin typeface="Calibri"/>
              <a:ea typeface="Calibri"/>
            </a:endParaRPr>
          </a:p>
          <a:p>
            <a:pPr marL="0" algn="just" rtl="1">
              <a:lnSpc>
                <a:spcPct val="150000"/>
              </a:lnSpc>
              <a:spcBef>
                <a:spcPts val="0"/>
              </a:spcBef>
              <a:spcAft>
                <a:spcPts val="1000"/>
              </a:spcAft>
              <a:defRPr/>
            </a:pPr>
            <a:r>
              <a:rPr lang="fa-IR" sz="2400" b="1" dirty="0">
                <a:latin typeface="Calibri"/>
                <a:ea typeface="Calibri"/>
                <a:cs typeface="B Mitra"/>
              </a:rPr>
              <a:t>این وضعیت به مفهوم احتمال ابتلا است و فرد مشکوک به بیماری باید به پزشک ارجاع و توسط وی تحت بررسی قرار گیرد. پزشک مسؤول تعیین تکلیف وضعیت این افراد خواهد بود و نتیجه را به بهورز/مراقب سلامت ابلاغ خواهد کرد.</a:t>
            </a:r>
            <a:endParaRPr lang="en-US" sz="1800" b="1" dirty="0">
              <a:latin typeface="Calibri"/>
              <a:ea typeface="Calibri"/>
            </a:endParaRPr>
          </a:p>
          <a:p>
            <a:pPr marL="0" indent="0">
              <a:lnSpc>
                <a:spcPct val="150000"/>
              </a:lnSpc>
              <a:buNone/>
              <a:defRPr/>
            </a:pPr>
            <a:endParaRPr lang="en-US" sz="2400" b="1" dirty="0"/>
          </a:p>
        </p:txBody>
      </p:sp>
    </p:spTree>
    <p:extLst>
      <p:ext uri="{BB962C8B-B14F-4D97-AF65-F5344CB8AC3E}">
        <p14:creationId xmlns:p14="http://schemas.microsoft.com/office/powerpoint/2010/main" val="28260938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0651939496\Pictures\روشن\Light-Background-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2884" y="-6427"/>
            <a:ext cx="916511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3886200" y="76200"/>
            <a:ext cx="6629400" cy="6248400"/>
          </a:xfrm>
        </p:spPr>
        <p:txBody>
          <a:bodyPr>
            <a:noAutofit/>
          </a:bodyPr>
          <a:lstStyle/>
          <a:p>
            <a:pPr algn="r" rtl="1"/>
            <a:r>
              <a:rPr lang="fa-IR" sz="2000" b="1" dirty="0">
                <a:cs typeface="B Nazanin" panose="00000400000000000000" pitchFamily="2" charset="-78"/>
              </a:rPr>
              <a:t>برای اندازه گیری </a:t>
            </a:r>
            <a:r>
              <a:rPr lang="fa-IR" sz="2000" b="1" dirty="0">
                <a:solidFill>
                  <a:srgbClr val="FF0000"/>
                </a:solidFill>
                <a:cs typeface="B Nazanin" panose="00000400000000000000" pitchFamily="2" charset="-78"/>
              </a:rPr>
              <a:t>دور ساق پا </a:t>
            </a:r>
            <a:r>
              <a:rPr lang="fa-IR" sz="2000" b="1" dirty="0">
                <a:cs typeface="B Nazanin" panose="00000400000000000000" pitchFamily="2" charset="-78"/>
              </a:rPr>
              <a:t>در سالمندی که می تواند به حالت ایستاده یا نشسته بر لبه تخت یا صندلی باشد به ترتیب زیر عمل کنید:</a:t>
            </a:r>
            <a:br>
              <a:rPr lang="fa-IR" sz="2000" b="1" dirty="0">
                <a:cs typeface="B Nazanin" panose="00000400000000000000" pitchFamily="2" charset="-78"/>
              </a:rPr>
            </a:br>
            <a:r>
              <a:rPr lang="fa-IR" sz="2000" b="1" dirty="0">
                <a:cs typeface="B Nazanin" panose="00000400000000000000" pitchFamily="2" charset="-78"/>
              </a:rPr>
              <a:t>1. وزن فرد در حالت ايستاده باید روي هر دو پا به طور مساوي پخش شده باشد و در حالت نشسته پاي چپ به طور </a:t>
            </a:r>
            <a:r>
              <a:rPr lang="fa-IR" sz="2000" b="1" dirty="0">
                <a:solidFill>
                  <a:srgbClr val="FF0000"/>
                </a:solidFill>
                <a:cs typeface="B Nazanin" panose="00000400000000000000" pitchFamily="2" charset="-78"/>
              </a:rPr>
              <a:t>آزاد </a:t>
            </a:r>
            <a:r>
              <a:rPr lang="fa-IR" sz="2000" b="1" dirty="0">
                <a:cs typeface="B Nazanin" panose="00000400000000000000" pitchFamily="2" charset="-78"/>
              </a:rPr>
              <a:t>آويزان باشد.    </a:t>
            </a:r>
            <a:br>
              <a:rPr lang="fa-IR" sz="2000" b="1" dirty="0">
                <a:cs typeface="B Nazanin" panose="00000400000000000000" pitchFamily="2" charset="-78"/>
              </a:rPr>
            </a:br>
            <a:r>
              <a:rPr lang="fa-IR" sz="2000" b="1" dirty="0">
                <a:cs typeface="B Nazanin" panose="00000400000000000000" pitchFamily="2" charset="-78"/>
              </a:rPr>
              <a:t>2. از فرد بخواهيد پاچه شلوار خود را بالا زده و ساق پا بطور کامل قابل دسترسي باشد.(در افرادی که پای چپ به هر علتی آسیب دیده و غیر قابل ارزیابی است از پای راست استفاده شود.)</a:t>
            </a:r>
            <a:r>
              <a:rPr lang="en-US" sz="2000" b="1" dirty="0">
                <a:cs typeface="B Nazanin" panose="00000400000000000000" pitchFamily="2" charset="-78"/>
              </a:rPr>
              <a:t/>
            </a:r>
            <a:br>
              <a:rPr lang="en-US" sz="2000" b="1" dirty="0">
                <a:cs typeface="B Nazanin" panose="00000400000000000000" pitchFamily="2" charset="-78"/>
              </a:rPr>
            </a:br>
            <a:r>
              <a:rPr lang="fa-IR" sz="2000" b="1" dirty="0">
                <a:cs typeface="B Nazanin" panose="00000400000000000000" pitchFamily="2" charset="-78"/>
              </a:rPr>
              <a:t/>
            </a:r>
            <a:br>
              <a:rPr lang="fa-IR" sz="2000" b="1" dirty="0">
                <a:cs typeface="B Nazanin" panose="00000400000000000000" pitchFamily="2" charset="-78"/>
              </a:rPr>
            </a:br>
            <a:r>
              <a:rPr lang="fa-IR" sz="2000" b="1" dirty="0">
                <a:cs typeface="B Nazanin" panose="00000400000000000000" pitchFamily="2" charset="-78"/>
              </a:rPr>
              <a:t>3. متر نواری را دور پهن ترين بخش ساق پا قرار داده و اندازه را يادداشت نماييد.</a:t>
            </a:r>
            <a:br>
              <a:rPr lang="fa-IR" sz="2000" b="1" dirty="0">
                <a:cs typeface="B Nazanin" panose="00000400000000000000" pitchFamily="2" charset="-78"/>
              </a:rPr>
            </a:br>
            <a:r>
              <a:rPr lang="fa-IR" sz="2000" b="1" dirty="0">
                <a:cs typeface="B Nazanin" panose="00000400000000000000" pitchFamily="2" charset="-78"/>
              </a:rPr>
              <a:t>4. بار ديگر دو اندازه گيري ديگر در دو ناحيه  کمی بالاتر و پايين تر از محل اندازه گيري شده انجام دهيد تا از اندازه گيري اول خود مطمئن شويد.</a:t>
            </a:r>
            <a:r>
              <a:rPr lang="fa-IR" sz="2000" b="1" dirty="0">
                <a:cs typeface="B Kamran" pitchFamily="2" charset="-78"/>
              </a:rPr>
              <a:t/>
            </a:r>
            <a:br>
              <a:rPr lang="fa-IR" sz="2000" b="1" dirty="0">
                <a:cs typeface="B Kamran" pitchFamily="2" charset="-78"/>
              </a:rPr>
            </a:br>
            <a:endParaRPr lang="en-US" sz="2000" b="1" dirty="0">
              <a:cs typeface="B Kamran" pitchFamily="2" charset="-78"/>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025" y="265163"/>
            <a:ext cx="3892913" cy="6370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690967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48916" y="0"/>
            <a:ext cx="8319083" cy="623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669140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437722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0859501604\Desktop\متون موزش و کرونا\تصاویر\1167.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15480" y="-1818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4367808" y="1628800"/>
            <a:ext cx="4104456" cy="1252728"/>
          </a:xfrm>
        </p:spPr>
        <p:txBody>
          <a:bodyPr>
            <a:normAutofit fontScale="90000"/>
          </a:bodyPr>
          <a:lstStyle/>
          <a:p>
            <a:r>
              <a:rPr lang="fa-IR" dirty="0">
                <a:solidFill>
                  <a:srgbClr val="00B050"/>
                </a:solidFill>
                <a:latin typeface="AP Yekan black" pitchFamily="2" charset="-78"/>
                <a:cs typeface="AP Yekan black" pitchFamily="2" charset="-78"/>
              </a:rPr>
              <a:t>سپاس فراوان</a:t>
            </a:r>
            <a:br>
              <a:rPr lang="fa-IR" dirty="0">
                <a:solidFill>
                  <a:srgbClr val="00B050"/>
                </a:solidFill>
                <a:latin typeface="AP Yekan black" pitchFamily="2" charset="-78"/>
                <a:cs typeface="AP Yekan black" pitchFamily="2" charset="-78"/>
              </a:rPr>
            </a:br>
            <a:r>
              <a:rPr lang="fa-IR" dirty="0">
                <a:solidFill>
                  <a:srgbClr val="00B050"/>
                </a:solidFill>
                <a:latin typeface="AP Yekan black" pitchFamily="2" charset="-78"/>
                <a:cs typeface="AP Yekan black" pitchFamily="2" charset="-78"/>
              </a:rPr>
              <a:t>  از توجه تان</a:t>
            </a:r>
            <a:endParaRPr lang="en-US" dirty="0">
              <a:solidFill>
                <a:srgbClr val="00B050"/>
              </a:solidFill>
              <a:latin typeface="AP Yekan black" pitchFamily="2" charset="-78"/>
              <a:cs typeface="AP Yekan black" pitchFamily="2" charset="-78"/>
            </a:endParaRPr>
          </a:p>
        </p:txBody>
      </p:sp>
    </p:spTree>
    <p:extLst>
      <p:ext uri="{BB962C8B-B14F-4D97-AF65-F5344CB8AC3E}">
        <p14:creationId xmlns:p14="http://schemas.microsoft.com/office/powerpoint/2010/main" val="4169483270"/>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0651939496\Pictures\روشن\Light-Background-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3358" y="171450"/>
            <a:ext cx="8654642" cy="6490982"/>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p:nvPr>
        </p:nvSpPr>
        <p:spPr>
          <a:xfrm>
            <a:off x="1905000" y="453006"/>
            <a:ext cx="8763000" cy="3741489"/>
          </a:xfrm>
        </p:spPr>
        <p:txBody>
          <a:bodyPr>
            <a:normAutofit/>
          </a:bodyPr>
          <a:lstStyle/>
          <a:p>
            <a:pPr algn="r" rtl="1"/>
            <a:r>
              <a:rPr lang="fa-IR" sz="2200" b="1" dirty="0">
                <a:solidFill>
                  <a:schemeClr val="tx1">
                    <a:lumMod val="95000"/>
                    <a:lumOff val="5000"/>
                  </a:schemeClr>
                </a:solidFill>
                <a:cs typeface="B Nazanin" panose="00000400000000000000" pitchFamily="2" charset="-78"/>
              </a:rPr>
              <a:t>برای اندازه گیری دور ساق پا در سالمندی که قادر به ایستادن یا نشستن نیست ترتیب زیر عمل کنید:</a:t>
            </a:r>
          </a:p>
          <a:p>
            <a:pPr algn="r" rtl="1"/>
            <a:r>
              <a:rPr lang="fa-IR" sz="2200" b="1" dirty="0">
                <a:solidFill>
                  <a:schemeClr val="tx1">
                    <a:lumMod val="95000"/>
                    <a:lumOff val="5000"/>
                  </a:schemeClr>
                </a:solidFill>
                <a:cs typeface="B Nazanin" panose="00000400000000000000" pitchFamily="2" charset="-78"/>
              </a:rPr>
              <a:t>1.فرد را در حالت طاقباز روی تخت بخوابانید و زانوی چپ او را در زاویه 90 درجه قرار دهید.</a:t>
            </a:r>
          </a:p>
          <a:p>
            <a:pPr algn="r" rtl="1"/>
            <a:r>
              <a:rPr lang="fa-IR" sz="2200" b="1" dirty="0">
                <a:solidFill>
                  <a:schemeClr val="tx1">
                    <a:lumMod val="95000"/>
                    <a:lumOff val="5000"/>
                  </a:schemeClr>
                </a:solidFill>
                <a:cs typeface="B Nazanin" panose="00000400000000000000" pitchFamily="2" charset="-78"/>
              </a:rPr>
              <a:t>2.متر نواری را دور بزرگترین قطر ساق پای چپ قرار دهید.</a:t>
            </a:r>
          </a:p>
          <a:p>
            <a:pPr algn="r" rtl="1"/>
            <a:endParaRPr lang="fa-IR" sz="2200" b="1" dirty="0">
              <a:solidFill>
                <a:schemeClr val="tx1">
                  <a:lumMod val="95000"/>
                  <a:lumOff val="5000"/>
                </a:schemeClr>
              </a:solidFill>
              <a:cs typeface="B Nazanin" panose="00000400000000000000" pitchFamily="2" charset="-78"/>
            </a:endParaRPr>
          </a:p>
          <a:p>
            <a:pPr algn="r" rtl="1"/>
            <a:r>
              <a:rPr lang="fa-IR" sz="2200" b="1" dirty="0">
                <a:solidFill>
                  <a:schemeClr val="tx1">
                    <a:lumMod val="95000"/>
                    <a:lumOff val="5000"/>
                  </a:schemeClr>
                </a:solidFill>
                <a:cs typeface="B Nazanin" panose="00000400000000000000" pitchFamily="2" charset="-78"/>
              </a:rPr>
              <a:t>3.نوار را به نرمی بکشید. نه آنقدر محکم که روی بافت، فشار بیاورد.</a:t>
            </a:r>
          </a:p>
          <a:p>
            <a:pPr algn="r" rtl="1"/>
            <a:endParaRPr lang="fa-IR" sz="2200" b="1" dirty="0">
              <a:solidFill>
                <a:schemeClr val="tx1">
                  <a:lumMod val="95000"/>
                  <a:lumOff val="5000"/>
                </a:schemeClr>
              </a:solidFill>
              <a:cs typeface="B Nazanin" panose="00000400000000000000" pitchFamily="2" charset="-78"/>
            </a:endParaRPr>
          </a:p>
          <a:p>
            <a:pPr algn="r" rtl="1"/>
            <a:r>
              <a:rPr lang="fa-IR" sz="2200" b="1" dirty="0">
                <a:solidFill>
                  <a:schemeClr val="tx1">
                    <a:lumMod val="95000"/>
                    <a:lumOff val="5000"/>
                  </a:schemeClr>
                </a:solidFill>
                <a:cs typeface="B Nazanin" panose="00000400000000000000" pitchFamily="2" charset="-78"/>
              </a:rPr>
              <a:t>4.اندازه روی نوار را بخوانید و بدقت (به نزدیکترین 0.1 سانتیمتر) بنویسید. </a:t>
            </a:r>
          </a:p>
          <a:p>
            <a:pPr algn="r" rtl="1"/>
            <a:r>
              <a:rPr lang="fa-IR" sz="2200" b="1" dirty="0">
                <a:solidFill>
                  <a:schemeClr val="tx1">
                    <a:lumMod val="95000"/>
                    <a:lumOff val="5000"/>
                  </a:schemeClr>
                </a:solidFill>
                <a:cs typeface="B Nazanin" panose="00000400000000000000" pitchFamily="2" charset="-78"/>
              </a:rPr>
              <a:t>5.در اندازه گیری مجدد، نباید بیش از 0.5 سانتی متر اختلاف وجود داشته باشد.</a:t>
            </a:r>
          </a:p>
          <a:p>
            <a:pPr algn="r" rtl="1"/>
            <a:endParaRPr lang="fa-IR" sz="2400" b="1" dirty="0">
              <a:solidFill>
                <a:schemeClr val="tx1">
                  <a:lumMod val="95000"/>
                  <a:lumOff val="5000"/>
                </a:schemeClr>
              </a:solidFill>
              <a:cs typeface="B Kamran" pitchFamily="2" charset="-78"/>
            </a:endParaRPr>
          </a:p>
          <a:p>
            <a:pPr algn="r" rtl="1"/>
            <a:endParaRPr lang="en-US" sz="2400" b="1" dirty="0">
              <a:solidFill>
                <a:schemeClr val="tx1">
                  <a:lumMod val="95000"/>
                  <a:lumOff val="5000"/>
                </a:schemeClr>
              </a:solidFill>
              <a:cs typeface="B Kamran" pitchFamily="2" charset="-78"/>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8464" y="3976382"/>
            <a:ext cx="7845104" cy="2551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11973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0651939496\Pictures\روشن\Light-Background-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676" y="0"/>
            <a:ext cx="11540358" cy="6501338"/>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5"/>
          <p:cNvSpPr>
            <a:spLocks noGrp="1"/>
          </p:cNvSpPr>
          <p:nvPr>
            <p:ph type="subTitle" idx="1"/>
          </p:nvPr>
        </p:nvSpPr>
        <p:spPr>
          <a:xfrm>
            <a:off x="662152" y="1345324"/>
            <a:ext cx="10035345" cy="4542714"/>
          </a:xfrm>
          <a:solidFill>
            <a:schemeClr val="accent3">
              <a:lumMod val="60000"/>
              <a:lumOff val="40000"/>
            </a:schemeClr>
          </a:solidFill>
        </p:spPr>
        <p:txBody>
          <a:bodyPr>
            <a:noAutofit/>
          </a:bodyPr>
          <a:lstStyle/>
          <a:p>
            <a:pPr algn="just" rtl="1"/>
            <a:r>
              <a:rPr lang="fa-IR" dirty="0" smtClean="0">
                <a:solidFill>
                  <a:schemeClr val="tx1"/>
                </a:solidFill>
                <a:cs typeface="B Nazanin" panose="00000400000000000000" pitchFamily="2" charset="-78"/>
              </a:rPr>
              <a:t>از قد زانو تا پاشنه تنها برای تخمین اندازه قد افراد بالای 60 سال که اندازه گیری قد آنها بدلیل خمیدگی پشت قابل انجام نیست و یا برای </a:t>
            </a:r>
            <a:r>
              <a:rPr lang="fa-IR" dirty="0">
                <a:solidFill>
                  <a:schemeClr val="tx1"/>
                </a:solidFill>
                <a:cs typeface="B Nazanin" panose="00000400000000000000" pitchFamily="2" charset="-78"/>
              </a:rPr>
              <a:t>تعیین </a:t>
            </a:r>
            <a:r>
              <a:rPr lang="fa-IR" dirty="0" smtClean="0">
                <a:solidFill>
                  <a:schemeClr val="tx1"/>
                </a:solidFill>
                <a:cs typeface="B Nazanin" panose="00000400000000000000" pitchFamily="2" charset="-78"/>
              </a:rPr>
              <a:t>تقریبی</a:t>
            </a:r>
            <a:r>
              <a:rPr lang="en-US" dirty="0">
                <a:solidFill>
                  <a:schemeClr val="tx1"/>
                </a:solidFill>
                <a:cs typeface="B Nazanin" panose="00000400000000000000" pitchFamily="2" charset="-78"/>
              </a:rPr>
              <a:t> BMI</a:t>
            </a:r>
            <a:r>
              <a:rPr lang="fa-IR" dirty="0" smtClean="0">
                <a:solidFill>
                  <a:schemeClr val="tx1"/>
                </a:solidFill>
                <a:cs typeface="B Nazanin" panose="00000400000000000000" pitchFamily="2" charset="-78"/>
              </a:rPr>
              <a:t> در </a:t>
            </a:r>
            <a:r>
              <a:rPr lang="fa-IR" dirty="0">
                <a:solidFill>
                  <a:schemeClr val="tx1"/>
                </a:solidFill>
                <a:cs typeface="B Nazanin" panose="00000400000000000000" pitchFamily="2" charset="-78"/>
              </a:rPr>
              <a:t>مواردی که امکان اندازه گیری وزن سالمند وجود ندارد،استفاده می </a:t>
            </a:r>
            <a:r>
              <a:rPr lang="fa-IR" dirty="0" smtClean="0">
                <a:solidFill>
                  <a:schemeClr val="tx1"/>
                </a:solidFill>
                <a:cs typeface="B Nazanin" panose="00000400000000000000" pitchFamily="2" charset="-78"/>
              </a:rPr>
              <a:t>شود.اندازه گیری ارتفاع زانو با استفاده از کالیپر انجام می شود.در صورت عدم دسترسی به کالیپر می توان از خط کش و گونیا با رعایت زاویه 90 درجه در زانو و ساق پا استفاده کرد.</a:t>
            </a:r>
            <a:endParaRPr lang="en-US" dirty="0">
              <a:solidFill>
                <a:schemeClr val="tx1"/>
              </a:solidFill>
              <a:cs typeface="B Nazanin" panose="00000400000000000000" pitchFamily="2" charset="-78"/>
            </a:endParaRPr>
          </a:p>
          <a:p>
            <a:r>
              <a:rPr lang="fa-IR" sz="3600" dirty="0">
                <a:solidFill>
                  <a:schemeClr val="tx1"/>
                </a:solidFill>
                <a:cs typeface="B Badr" pitchFamily="2" charset="-78"/>
              </a:rPr>
              <a:t> </a:t>
            </a:r>
            <a:endParaRPr lang="en-US" sz="3600" dirty="0">
              <a:solidFill>
                <a:schemeClr val="tx1"/>
              </a:solidFill>
              <a:cs typeface="B Badr" pitchFamily="2" charset="-78"/>
            </a:endParaRPr>
          </a:p>
        </p:txBody>
      </p:sp>
      <p:sp>
        <p:nvSpPr>
          <p:cNvPr id="4" name="Rectangle 3"/>
          <p:cNvSpPr/>
          <p:nvPr/>
        </p:nvSpPr>
        <p:spPr>
          <a:xfrm>
            <a:off x="2667000" y="304801"/>
            <a:ext cx="7772400" cy="646331"/>
          </a:xfrm>
          <a:prstGeom prst="rect">
            <a:avLst/>
          </a:prstGeom>
          <a:solidFill>
            <a:schemeClr val="accent3">
              <a:lumMod val="60000"/>
              <a:lumOff val="40000"/>
            </a:schemeClr>
          </a:solidFill>
        </p:spPr>
        <p:txBody>
          <a:bodyPr wrap="square">
            <a:spAutoFit/>
          </a:bodyPr>
          <a:lstStyle/>
          <a:p>
            <a:pPr algn="ctr"/>
            <a:r>
              <a:rPr lang="fa-IR" sz="3600" dirty="0">
                <a:solidFill>
                  <a:prstClr val="black"/>
                </a:solidFill>
                <a:latin typeface="Calibri"/>
                <a:cs typeface="B Titr" panose="00000700000000000000" pitchFamily="2" charset="-78"/>
              </a:rPr>
              <a:t>اندازه گیری ارتفاع زانو( قد زانو  تا پاشنه)</a:t>
            </a:r>
            <a:endParaRPr lang="en-US" sz="3600" dirty="0">
              <a:solidFill>
                <a:prstClr val="black"/>
              </a:solidFill>
              <a:latin typeface="Calibri"/>
              <a:cs typeface="B Titr" panose="00000700000000000000" pitchFamily="2" charset="-78"/>
            </a:endParaRPr>
          </a:p>
        </p:txBody>
      </p:sp>
    </p:spTree>
    <p:extLst>
      <p:ext uri="{BB962C8B-B14F-4D97-AF65-F5344CB8AC3E}">
        <p14:creationId xmlns:p14="http://schemas.microsoft.com/office/powerpoint/2010/main" val="1795732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circle(in)">
                                      <p:cBhvr>
                                        <p:cTn id="7" dur="20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circle(in)">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circle(in)">
                                      <p:cBhvr>
                                        <p:cTn id="17" dur="2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0651939496\Pictures\روشن\Light-Background-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p:nvPr>
        </p:nvSpPr>
        <p:spPr>
          <a:xfrm>
            <a:off x="73571" y="399393"/>
            <a:ext cx="11587125" cy="5732960"/>
          </a:xfrm>
        </p:spPr>
        <p:txBody>
          <a:bodyPr>
            <a:noAutofit/>
          </a:bodyPr>
          <a:lstStyle/>
          <a:p>
            <a:pPr algn="r" rtl="1"/>
            <a:r>
              <a:rPr lang="fa-IR" sz="1800" b="1" dirty="0">
                <a:solidFill>
                  <a:schemeClr val="tx1">
                    <a:lumMod val="95000"/>
                    <a:lumOff val="5000"/>
                  </a:schemeClr>
                </a:solidFill>
                <a:cs typeface="B Nazanin" panose="00000400000000000000" pitchFamily="2" charset="-78"/>
              </a:rPr>
              <a:t>بر</a:t>
            </a:r>
            <a:r>
              <a:rPr lang="fa-IR" sz="1600" b="1" dirty="0">
                <a:solidFill>
                  <a:schemeClr val="tx1">
                    <a:lumMod val="95000"/>
                    <a:lumOff val="5000"/>
                  </a:schemeClr>
                </a:solidFill>
                <a:cs typeface="B Nazanin" panose="00000400000000000000" pitchFamily="2" charset="-78"/>
              </a:rPr>
              <a:t>ای اندازه گیری قد زانو در حالت </a:t>
            </a:r>
            <a:r>
              <a:rPr lang="fa-IR" sz="1600" b="1" u="sng" dirty="0">
                <a:solidFill>
                  <a:srgbClr val="C00000"/>
                </a:solidFill>
                <a:cs typeface="B Nazanin" panose="00000400000000000000" pitchFamily="2" charset="-78"/>
              </a:rPr>
              <a:t>نشسته</a:t>
            </a:r>
            <a:r>
              <a:rPr lang="fa-IR" sz="1600" b="1" dirty="0">
                <a:solidFill>
                  <a:schemeClr val="tx1">
                    <a:lumMod val="95000"/>
                    <a:lumOff val="5000"/>
                  </a:schemeClr>
                </a:solidFill>
                <a:cs typeface="B Nazanin" panose="00000400000000000000" pitchFamily="2" charset="-78"/>
              </a:rPr>
              <a:t> به ترتیب زیر عمل کنید:</a:t>
            </a:r>
          </a:p>
          <a:p>
            <a:pPr algn="r" rtl="1"/>
            <a:r>
              <a:rPr lang="fa-IR" sz="1600" b="1" dirty="0" smtClean="0">
                <a:solidFill>
                  <a:schemeClr val="tx1">
                    <a:lumMod val="95000"/>
                    <a:lumOff val="5000"/>
                  </a:schemeClr>
                </a:solidFill>
                <a:cs typeface="B Nazanin" panose="00000400000000000000" pitchFamily="2" charset="-78"/>
              </a:rPr>
              <a:t>الف</a:t>
            </a:r>
            <a:r>
              <a:rPr lang="fa-IR" sz="1600" b="1" dirty="0">
                <a:solidFill>
                  <a:schemeClr val="tx1">
                    <a:lumMod val="95000"/>
                    <a:lumOff val="5000"/>
                  </a:schemeClr>
                </a:solidFill>
                <a:cs typeface="B Nazanin" panose="00000400000000000000" pitchFamily="2" charset="-78"/>
              </a:rPr>
              <a:t>) پاهای فرد باید با زاویه 90 درجه آویزان باشد. </a:t>
            </a:r>
          </a:p>
          <a:p>
            <a:pPr algn="r" rtl="1"/>
            <a:r>
              <a:rPr lang="fa-IR" sz="1600" b="1" dirty="0" smtClean="0">
                <a:solidFill>
                  <a:schemeClr val="tx1">
                    <a:lumMod val="95000"/>
                    <a:lumOff val="5000"/>
                  </a:schemeClr>
                </a:solidFill>
                <a:cs typeface="B Nazanin" panose="00000400000000000000" pitchFamily="2" charset="-78"/>
              </a:rPr>
              <a:t>ب</a:t>
            </a:r>
            <a:r>
              <a:rPr lang="fa-IR" sz="1600" b="1" dirty="0">
                <a:solidFill>
                  <a:schemeClr val="tx1">
                    <a:lumMod val="95000"/>
                    <a:lumOff val="5000"/>
                  </a:schemeClr>
                </a:solidFill>
                <a:cs typeface="B Nazanin" panose="00000400000000000000" pitchFamily="2" charset="-78"/>
              </a:rPr>
              <a:t>) در فردی که در حالت </a:t>
            </a:r>
            <a:r>
              <a:rPr lang="fa-IR" sz="1600" b="1" u="sng" dirty="0">
                <a:solidFill>
                  <a:srgbClr val="C00000"/>
                </a:solidFill>
                <a:cs typeface="B Nazanin" panose="00000400000000000000" pitchFamily="2" charset="-78"/>
              </a:rPr>
              <a:t>چمباتمه </a:t>
            </a:r>
            <a:r>
              <a:rPr lang="fa-IR" sz="1600" b="1" dirty="0">
                <a:solidFill>
                  <a:schemeClr val="tx1">
                    <a:lumMod val="95000"/>
                    <a:lumOff val="5000"/>
                  </a:schemeClr>
                </a:solidFill>
                <a:cs typeface="B Nazanin" panose="00000400000000000000" pitchFamily="2" charset="-78"/>
              </a:rPr>
              <a:t>قرار دارد و قادر به نشستن بر  روی صندلی نیست:</a:t>
            </a:r>
          </a:p>
          <a:p>
            <a:pPr algn="r" rtl="1"/>
            <a:r>
              <a:rPr lang="fa-IR" sz="1600" b="1" dirty="0">
                <a:solidFill>
                  <a:schemeClr val="tx1">
                    <a:lumMod val="95000"/>
                    <a:lumOff val="5000"/>
                  </a:schemeClr>
                </a:solidFill>
                <a:cs typeface="B Nazanin" panose="00000400000000000000" pitchFamily="2" charset="-78"/>
              </a:rPr>
              <a:t> باید پای او را طوری قرار دهید که زانو و قوزک پا زاویه 90 درجه داشته باشند.</a:t>
            </a:r>
          </a:p>
          <a:p>
            <a:pPr algn="r" rtl="1"/>
            <a:r>
              <a:rPr lang="fa-IR" sz="1600" b="1" dirty="0" smtClean="0">
                <a:solidFill>
                  <a:schemeClr val="tx1">
                    <a:lumMod val="95000"/>
                    <a:lumOff val="5000"/>
                  </a:schemeClr>
                </a:solidFill>
                <a:cs typeface="B Nazanin" panose="00000400000000000000" pitchFamily="2" charset="-78"/>
              </a:rPr>
              <a:t>ج</a:t>
            </a:r>
            <a:r>
              <a:rPr lang="fa-IR" sz="1600" b="1" dirty="0">
                <a:solidFill>
                  <a:schemeClr val="tx1">
                    <a:lumMod val="95000"/>
                    <a:lumOff val="5000"/>
                  </a:schemeClr>
                </a:solidFill>
                <a:cs typeface="B Nazanin" panose="00000400000000000000" pitchFamily="2" charset="-78"/>
              </a:rPr>
              <a:t>) در فردی که در حالت </a:t>
            </a:r>
            <a:r>
              <a:rPr lang="fa-IR" sz="1600" b="1" u="sng" dirty="0">
                <a:solidFill>
                  <a:srgbClr val="C00000"/>
                </a:solidFill>
                <a:cs typeface="B Nazanin" panose="00000400000000000000" pitchFamily="2" charset="-78"/>
              </a:rPr>
              <a:t>دراز کش </a:t>
            </a:r>
            <a:r>
              <a:rPr lang="fa-IR" sz="1600" b="1" dirty="0">
                <a:solidFill>
                  <a:schemeClr val="tx1">
                    <a:lumMod val="95000"/>
                    <a:lumOff val="5000"/>
                  </a:schemeClr>
                </a:solidFill>
                <a:cs typeface="B Nazanin" panose="00000400000000000000" pitchFamily="2" charset="-78"/>
              </a:rPr>
              <a:t>قرار دارد و قادر به نشستن نیست:</a:t>
            </a:r>
          </a:p>
          <a:p>
            <a:pPr algn="r" rtl="1"/>
            <a:r>
              <a:rPr lang="fa-IR" sz="1600" b="1" dirty="0">
                <a:solidFill>
                  <a:schemeClr val="tx1">
                    <a:lumMod val="95000"/>
                    <a:lumOff val="5000"/>
                  </a:schemeClr>
                </a:solidFill>
                <a:cs typeface="B Nazanin" panose="00000400000000000000" pitchFamily="2" charset="-78"/>
              </a:rPr>
              <a:t> باید او را در حالت طاق باز قرار دهید طوری که کمر او صاف باشد و زانو با زاویه 90 درجه خم شده باشد</a:t>
            </a:r>
          </a:p>
          <a:p>
            <a:pPr algn="r" rtl="1"/>
            <a:r>
              <a:rPr lang="fa-IR" sz="2000" b="1" dirty="0">
                <a:solidFill>
                  <a:schemeClr val="tx1">
                    <a:lumMod val="95000"/>
                    <a:lumOff val="5000"/>
                  </a:schemeClr>
                </a:solidFill>
                <a:cs typeface="B Nazanin" panose="00000400000000000000" pitchFamily="2" charset="-78"/>
              </a:rPr>
              <a:t>در هر سه حالت فوق،به ترتیب زیر عمل کنید</a:t>
            </a:r>
            <a:r>
              <a:rPr lang="fa-IR" sz="2000" b="1" dirty="0" smtClean="0">
                <a:solidFill>
                  <a:schemeClr val="tx1">
                    <a:lumMod val="95000"/>
                    <a:lumOff val="5000"/>
                  </a:schemeClr>
                </a:solidFill>
                <a:cs typeface="B Nazanin" panose="00000400000000000000" pitchFamily="2" charset="-78"/>
              </a:rPr>
              <a:t>:</a:t>
            </a:r>
          </a:p>
          <a:p>
            <a:pPr algn="r" rtl="1"/>
            <a:endParaRPr lang="fa-IR" sz="2000" b="1" dirty="0">
              <a:solidFill>
                <a:schemeClr val="tx1">
                  <a:lumMod val="95000"/>
                  <a:lumOff val="5000"/>
                </a:schemeClr>
              </a:solidFill>
              <a:cs typeface="B Nazanin" panose="00000400000000000000" pitchFamily="2" charset="-78"/>
            </a:endParaRPr>
          </a:p>
          <a:p>
            <a:pPr algn="r" rtl="1"/>
            <a:r>
              <a:rPr lang="fa-IR" sz="1600" b="1" dirty="0">
                <a:solidFill>
                  <a:schemeClr val="tx1">
                    <a:lumMod val="95000"/>
                    <a:lumOff val="5000"/>
                  </a:schemeClr>
                </a:solidFill>
                <a:cs typeface="B Nazanin" panose="00000400000000000000" pitchFamily="2" charset="-78"/>
              </a:rPr>
              <a:t>1.یک طرف تیغه بلند (تیغه ثابت) کالیپر را زیر پاشنه پای راست زیر قوزک خارجی از استخوان نازک نی فیکس کنید. این بهترین حالتی است که پای فرد کف دست شما قرار می گیرد. </a:t>
            </a:r>
          </a:p>
          <a:p>
            <a:pPr algn="r" rtl="1"/>
            <a:r>
              <a:rPr lang="fa-IR" sz="1600" b="1" dirty="0" smtClean="0">
                <a:solidFill>
                  <a:schemeClr val="tx1">
                    <a:lumMod val="95000"/>
                    <a:lumOff val="5000"/>
                  </a:schemeClr>
                </a:solidFill>
                <a:cs typeface="B Nazanin" panose="00000400000000000000" pitchFamily="2" charset="-78"/>
              </a:rPr>
              <a:t>2.تیغه </a:t>
            </a:r>
            <a:r>
              <a:rPr lang="fa-IR" sz="1600" b="1" dirty="0">
                <a:solidFill>
                  <a:schemeClr val="tx1">
                    <a:lumMod val="95000"/>
                    <a:lumOff val="5000"/>
                  </a:schemeClr>
                </a:solidFill>
                <a:cs typeface="B Nazanin" panose="00000400000000000000" pitchFamily="2" charset="-78"/>
              </a:rPr>
              <a:t>متحرک کالیپر باید روی سطح قدامی ران راست قرار گیرد. (بالای استخوان ران راست حدود 5 سانتیمتر بالاتر از استخوان کشکک)</a:t>
            </a:r>
          </a:p>
          <a:p>
            <a:pPr algn="r" rtl="1"/>
            <a:r>
              <a:rPr lang="fa-IR" sz="1600" b="1" dirty="0" smtClean="0">
                <a:solidFill>
                  <a:schemeClr val="tx1">
                    <a:lumMod val="95000"/>
                    <a:lumOff val="5000"/>
                  </a:schemeClr>
                </a:solidFill>
                <a:cs typeface="B Nazanin" panose="00000400000000000000" pitchFamily="2" charset="-78"/>
              </a:rPr>
              <a:t>3.محور </a:t>
            </a:r>
            <a:r>
              <a:rPr lang="fa-IR" sz="1600" b="1" dirty="0">
                <a:solidFill>
                  <a:schemeClr val="tx1">
                    <a:lumMod val="95000"/>
                    <a:lumOff val="5000"/>
                  </a:schemeClr>
                </a:solidFill>
                <a:cs typeface="B Nazanin" panose="00000400000000000000" pitchFamily="2" charset="-78"/>
              </a:rPr>
              <a:t>کالیپر باید موازی محور استخوان درشت نی باشد، طوری که محور کالیپر از بالای قوزک خارجی استخوان نازک نی و قسمت خلفی سر استخوان نازک نی عبور کند. </a:t>
            </a:r>
          </a:p>
          <a:p>
            <a:pPr algn="r" rtl="1"/>
            <a:r>
              <a:rPr lang="fa-IR" sz="1600" b="1" dirty="0" smtClean="0">
                <a:solidFill>
                  <a:schemeClr val="tx1">
                    <a:lumMod val="95000"/>
                    <a:lumOff val="5000"/>
                  </a:schemeClr>
                </a:solidFill>
                <a:cs typeface="B Nazanin" panose="00000400000000000000" pitchFamily="2" charset="-78"/>
              </a:rPr>
              <a:t>4.کمی </a:t>
            </a:r>
            <a:r>
              <a:rPr lang="fa-IR" sz="1600" b="1" dirty="0">
                <a:solidFill>
                  <a:schemeClr val="tx1">
                    <a:lumMod val="95000"/>
                    <a:lumOff val="5000"/>
                  </a:schemeClr>
                </a:solidFill>
                <a:cs typeface="B Nazanin" panose="00000400000000000000" pitchFamily="2" charset="-78"/>
              </a:rPr>
              <a:t>به بافت فشار وارد کنید. </a:t>
            </a:r>
          </a:p>
          <a:p>
            <a:pPr algn="r" rtl="1"/>
            <a:r>
              <a:rPr lang="fa-IR" sz="1800" b="1" dirty="0" smtClean="0">
                <a:solidFill>
                  <a:schemeClr val="tx1">
                    <a:lumMod val="95000"/>
                    <a:lumOff val="5000"/>
                  </a:schemeClr>
                </a:solidFill>
                <a:cs typeface="B Nazanin" panose="00000400000000000000" pitchFamily="2" charset="-78"/>
              </a:rPr>
              <a:t>5</a:t>
            </a:r>
            <a:r>
              <a:rPr lang="fa-IR" sz="1600" b="1" dirty="0" smtClean="0">
                <a:solidFill>
                  <a:schemeClr val="tx1">
                    <a:lumMod val="95000"/>
                    <a:lumOff val="5000"/>
                  </a:schemeClr>
                </a:solidFill>
                <a:cs typeface="B Nazanin" panose="00000400000000000000" pitchFamily="2" charset="-78"/>
              </a:rPr>
              <a:t>.در </a:t>
            </a:r>
            <a:r>
              <a:rPr lang="fa-IR" sz="1600" b="1" dirty="0">
                <a:solidFill>
                  <a:schemeClr val="tx1">
                    <a:lumMod val="95000"/>
                    <a:lumOff val="5000"/>
                  </a:schemeClr>
                </a:solidFill>
                <a:cs typeface="B Nazanin" panose="00000400000000000000" pitchFamily="2" charset="-78"/>
              </a:rPr>
              <a:t>همان حالتی که پا و کالیپر قرار دارند مجددا اندازه گیری را انجام دهید و عدد را ثبت کنید. (قد زانو را با دقت 1/0 سانتی متر ثبت کنید.</a:t>
            </a:r>
          </a:p>
          <a:p>
            <a:pPr algn="r" rtl="1"/>
            <a:r>
              <a:rPr lang="fa-IR" sz="1600" b="1" dirty="0">
                <a:solidFill>
                  <a:schemeClr val="tx1">
                    <a:lumMod val="95000"/>
                    <a:lumOff val="5000"/>
                  </a:schemeClr>
                </a:solidFill>
                <a:cs typeface="B Nazanin" panose="00000400000000000000" pitchFamily="2" charset="-78"/>
              </a:rPr>
              <a:t>توضیح: در صورت عدم دسترسی به کالیپر می توان از خط کش و گونیا با رعایت زاویه 90 درجه در زانو و ساق پا استفاده کرد.</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07" y="87625"/>
            <a:ext cx="3361701" cy="2596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386" y="4068661"/>
            <a:ext cx="1914695" cy="2669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3757349"/>
      </p:ext>
    </p:extLst>
  </p:cSld>
  <p:clrMapOvr>
    <a:masterClrMapping/>
  </p:clrMapOvr>
  <p:timing>
    <p:tnLst>
      <p:par>
        <p:cTn id="1" dur="indefinite" restart="never" nodeType="tmRoot"/>
      </p:par>
    </p:tnLst>
  </p:timing>
</p:sld>
</file>

<file path=ppt/theme/_rels/theme4.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5.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TotalTime>
  <Words>7173</Words>
  <Application>Microsoft Office PowerPoint</Application>
  <PresentationFormat>Widescreen</PresentationFormat>
  <Paragraphs>521</Paragraphs>
  <Slides>62</Slides>
  <Notes>14</Notes>
  <HiddenSlides>0</HiddenSlides>
  <MMClips>0</MMClips>
  <ScaleCrop>false</ScaleCrop>
  <HeadingPairs>
    <vt:vector size="6" baseType="variant">
      <vt:variant>
        <vt:lpstr>Fonts Used</vt:lpstr>
      </vt:variant>
      <vt:variant>
        <vt:i4>27</vt:i4>
      </vt:variant>
      <vt:variant>
        <vt:lpstr>Theme</vt:lpstr>
      </vt:variant>
      <vt:variant>
        <vt:i4>5</vt:i4>
      </vt:variant>
      <vt:variant>
        <vt:lpstr>Slide Titles</vt:lpstr>
      </vt:variant>
      <vt:variant>
        <vt:i4>62</vt:i4>
      </vt:variant>
    </vt:vector>
  </HeadingPairs>
  <TitlesOfParts>
    <vt:vector size="94" baseType="lpstr">
      <vt:lpstr>맑은 고딕</vt:lpstr>
      <vt:lpstr>2  Nazanin</vt:lpstr>
      <vt:lpstr>2  Titr</vt:lpstr>
      <vt:lpstr>AP Yekan</vt:lpstr>
      <vt:lpstr>AP Yekan black</vt:lpstr>
      <vt:lpstr>Arial</vt:lpstr>
      <vt:lpstr>B Badr</vt:lpstr>
      <vt:lpstr>B Davat</vt:lpstr>
      <vt:lpstr>B Farnaz</vt:lpstr>
      <vt:lpstr>B Ferdosi</vt:lpstr>
      <vt:lpstr>B Kamran</vt:lpstr>
      <vt:lpstr>B Mitra</vt:lpstr>
      <vt:lpstr>B Nazanin</vt:lpstr>
      <vt:lpstr>B Titr</vt:lpstr>
      <vt:lpstr>B Zar</vt:lpstr>
      <vt:lpstr>Calibri</vt:lpstr>
      <vt:lpstr>Calibri Light</vt:lpstr>
      <vt:lpstr>Candara</vt:lpstr>
      <vt:lpstr>Franklin Gothic Book</vt:lpstr>
      <vt:lpstr>Mitra</vt:lpstr>
      <vt:lpstr>Nazanin</vt:lpstr>
      <vt:lpstr>Symbol</vt:lpstr>
      <vt:lpstr>Tahoma</vt:lpstr>
      <vt:lpstr>Times New Roman</vt:lpstr>
      <vt:lpstr>Trebuchet MS</vt:lpstr>
      <vt:lpstr>Tw Cen MT</vt:lpstr>
      <vt:lpstr>Wingdings</vt:lpstr>
      <vt:lpstr>Office Theme</vt:lpstr>
      <vt:lpstr>1_Office Theme</vt:lpstr>
      <vt:lpstr>2_Office Theme</vt:lpstr>
      <vt:lpstr>Waveform</vt:lpstr>
      <vt:lpstr>Diseño predeterminado</vt:lpstr>
      <vt:lpstr>PowerPoint Presentation</vt:lpstr>
      <vt:lpstr>PowerPoint Presentation</vt:lpstr>
      <vt:lpstr>PowerPoint Presentation</vt:lpstr>
      <vt:lpstr>    اصول ارزیابی تغذیه  در سالمندان</vt:lpstr>
      <vt:lpstr>اندازه‌گیری دور ساق پادر حالت نشسته / ایستاده/خوابیده در سالمندان</vt:lpstr>
      <vt:lpstr>برای اندازه گیری دور ساق پا در سالمندی که می تواند به حالت ایستاده یا نشسته بر لبه تخت یا صندلی باشد به ترتیب زیر عمل کنید: 1. وزن فرد در حالت ايستاده باید روي هر دو پا به طور مساوي پخش شده باشد و در حالت نشسته پاي چپ به طور آزاد آويزان باشد.     2. از فرد بخواهيد پاچه شلوار خود را بالا زده و ساق پا بطور کامل قابل دسترسي باشد.(در افرادی که پای چپ به هر علتی آسیب دیده و غیر قابل ارزیابی است از پای راست استفاده شود.)  3. متر نواری را دور پهن ترين بخش ساق پا قرار داده و اندازه را يادداشت نماييد. 4. بار ديگر دو اندازه گيري ديگر در دو ناحيه  کمی بالاتر و پايين تر از محل اندازه گيري شده انجام دهيد تا از اندازه گيري اول خود مطمئن شويد. </vt:lpstr>
      <vt:lpstr>PowerPoint Presentation</vt:lpstr>
      <vt:lpstr>PowerPoint Presentation</vt:lpstr>
      <vt:lpstr>PowerPoint Presentation</vt:lpstr>
      <vt:lpstr>محاسبه قد بر اساس قد زانو تا پاشنه با استفاده از فرمول چاملا )) </vt:lpstr>
      <vt:lpstr>Chumlea) </vt:lpstr>
      <vt:lpstr>PowerPoint Presentation</vt:lpstr>
      <vt:lpstr>سالمند با نمایه توده بدنی کمتر از 21</vt:lpstr>
      <vt:lpstr>نتیجه ارزیابی و طبقه بندی و اقدام سالمند با نمایه توده بدنی کمتر از 21</vt:lpstr>
      <vt:lpstr>سالمند با نمایه توده بدنی21 و بالاتر</vt:lpstr>
      <vt:lpstr>نتیجه ارزیابی و طبقه بندی و اقدام سالمند با نمایه توده بدنی 21و بیشتر</vt:lpstr>
      <vt:lpstr> ارزیابی سقوط در افراد سالمند  </vt:lpstr>
      <vt:lpstr>مقدمه اي در ارتباط با ضرورت پیشگیری از سقوط افراد سالمند</vt:lpstr>
      <vt:lpstr>مقدمه اي در ارتباط با ضرورت پیشگیری از سقوط افراد سالمند</vt:lpstr>
      <vt:lpstr>مقدمه اي در ارتباط با ضرورت پیشگیری از سقوط افراد سالمند</vt:lpstr>
      <vt:lpstr>عوامل موثر در خطر سقوط در افراد سالمند</vt:lpstr>
      <vt:lpstr>عوامل موثر در خطر سقوط در افراد سالمند- عوامل خطر درونی</vt:lpstr>
      <vt:lpstr>عوامل موثر در خطر سقوط در افراد سالمند- عوامل خطر درونی</vt:lpstr>
      <vt:lpstr>عوامل موثر در خطر سقوط در افراد سالمند- عوامل خطر درونی</vt:lpstr>
      <vt:lpstr>عوامل موثر در خطر سقوط در افراد سالمند- عوامل خطر درونی</vt:lpstr>
      <vt:lpstr>عوامل موثر در خطر سقوط در افراد سالمند- عوامل خطر درونی</vt:lpstr>
      <vt:lpstr>عوامل موثر در خطر سقوط در افراد سالمند- عوامل خطر درونی</vt:lpstr>
      <vt:lpstr>PowerPoint Presentation</vt:lpstr>
      <vt:lpstr>عوامل موثر در خطر سقوط در افراد سالمند- عوامل خطر بیرونی</vt:lpstr>
      <vt:lpstr>ارزیابی افراد سالمند در خصوص زمین خوردن و عدم تعادل   </vt:lpstr>
      <vt:lpstr>PowerPoint Presentation</vt:lpstr>
      <vt:lpstr>تست تعادل در وضعیت حرکت</vt:lpstr>
      <vt:lpstr>PowerPoint Presentation</vt:lpstr>
      <vt:lpstr>PowerPoint Presentation</vt:lpstr>
      <vt:lpstr>تعریف افسردگی </vt:lpstr>
      <vt:lpstr>افسردگی پیری</vt:lpstr>
      <vt:lpstr>عوامل موثر در بروز افسردگی پیری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چه اقداماتی توسط بهورز/مراقب سلامت انجام می شود: </vt:lpstr>
      <vt:lpstr>PowerPoint Presentation</vt:lpstr>
      <vt:lpstr>PowerPoint Presentation</vt:lpstr>
      <vt:lpstr>پیگیری و مراقبت: </vt:lpstr>
      <vt:lpstr>PowerPoint Presentation</vt:lpstr>
      <vt:lpstr>PowerPoint Presentation</vt:lpstr>
      <vt:lpstr>PowerPoint Presentation</vt:lpstr>
      <vt:lpstr>سپاس فراوان   از توجه تان</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zeinab kahoukar</dc:creator>
  <cp:lastModifiedBy>مریم آذرکمان</cp:lastModifiedBy>
  <cp:revision>95</cp:revision>
  <dcterms:created xsi:type="dcterms:W3CDTF">2023-10-21T04:57:21Z</dcterms:created>
  <dcterms:modified xsi:type="dcterms:W3CDTF">2025-12-13T11:29:21Z</dcterms:modified>
</cp:coreProperties>
</file>